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9" d="100"/>
          <a:sy n="129" d="100"/>
        </p:scale>
        <p:origin x="-19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28F1A-924B-2949-85C2-A222FF3DD6A0}" type="datetimeFigureOut">
              <a:rPr lang="en-US" smtClean="0"/>
              <a:t>10/12/15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47374-2E2C-4D4D-AF18-8BA4FBDA2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766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Relationship Id="rId3" Type="http://schemas.openxmlformats.org/officeDocument/2006/relationships/hyperlink" Target="http://www.theenergyfix.com/2013/12/05/fast-fix-the-public-list-of-companies-preparing-for-a-carbon-tax-keeps-growing-but/" TargetMode="Externa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 sz="1200" dirty="0" smtClean="0">
                <a:solidFill>
                  <a:schemeClr val="dk1"/>
                </a:solidFill>
              </a:rPr>
              <a:t>If you want to use less of something, make it more expensive.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 sz="1200" dirty="0" smtClean="0">
                <a:solidFill>
                  <a:schemeClr val="dk1"/>
                </a:solidFill>
              </a:rPr>
              <a:t>Think of cigarettes and alcohol.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lang="en-US" sz="1200" dirty="0" smtClean="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 sz="1200" dirty="0" smtClean="0">
                <a:solidFill>
                  <a:schemeClr val="dk1"/>
                </a:solidFill>
              </a:rPr>
              <a:t>The best solution is to charge fossil fuel companies a fee.</a:t>
            </a:r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1200" dirty="0" smtClean="0">
                <a:solidFill>
                  <a:schemeClr val="dk1"/>
                </a:solidFill>
              </a:rPr>
              <a:t>Energy producers should bear the full cost of the products they provide. </a:t>
            </a:r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1200" dirty="0" smtClean="0">
                <a:solidFill>
                  <a:schemeClr val="dk1"/>
                </a:solidFill>
              </a:rPr>
              <a:t>At the point where they pump the oil, or mine the coal, or extract the natural gas. </a:t>
            </a:r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1200" dirty="0" smtClean="0">
                <a:solidFill>
                  <a:schemeClr val="dk1"/>
                </a:solidFill>
              </a:rPr>
              <a:t>The fee starts at $10/year and then steadily rises by $10 per year for ten years until it hits $100</a:t>
            </a:r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1200" dirty="0" smtClean="0">
                <a:solidFill>
                  <a:schemeClr val="dk1"/>
                </a:solidFill>
              </a:rPr>
              <a:t>Everything that contains fossil fuels, or uses fossil fuels is more expensive which </a:t>
            </a:r>
            <a:r>
              <a:rPr lang="en-US" sz="1200" b="1" dirty="0" smtClean="0">
                <a:solidFill>
                  <a:schemeClr val="dk1"/>
                </a:solidFill>
              </a:rPr>
              <a:t>discourages use</a:t>
            </a:r>
            <a:r>
              <a:rPr lang="en-US" sz="1200" dirty="0" smtClean="0">
                <a:solidFill>
                  <a:schemeClr val="dk1"/>
                </a:solidFill>
              </a:rPr>
              <a:t>. </a:t>
            </a:r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1200" dirty="0" smtClean="0">
                <a:solidFill>
                  <a:schemeClr val="dk1"/>
                </a:solidFill>
              </a:rPr>
              <a:t>All the fees collected from fossil fuel companies are refunded to households to compensate for the higher prices.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lang="en-US" sz="1200" dirty="0" smtClean="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 sz="1200" dirty="0" smtClean="0">
                <a:solidFill>
                  <a:schemeClr val="dk1"/>
                </a:solidFill>
              </a:rPr>
              <a:t>The effect is that people buy less of the expensive things that use fossil fuels, and more of cheaper things that don’t use fossil fuels.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lang="en-US" sz="1200" dirty="0" smtClean="0">
              <a:solidFill>
                <a:schemeClr val="dk1"/>
              </a:solidFill>
            </a:endParaRPr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1200" dirty="0" smtClean="0">
                <a:solidFill>
                  <a:schemeClr val="dk1"/>
                </a:solidFill>
              </a:rPr>
              <a:t>A carbon fee of $100 per ton makes coal uneconomical.  </a:t>
            </a:r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1200" dirty="0" smtClean="0">
                <a:solidFill>
                  <a:schemeClr val="dk1"/>
                </a:solidFill>
              </a:rPr>
              <a:t>Coal costs about $50/ton before the fee, and $100 to $150 per ton after the fee.</a:t>
            </a:r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1200" dirty="0" smtClean="0">
                <a:solidFill>
                  <a:schemeClr val="dk1"/>
                </a:solidFill>
              </a:rPr>
              <a:t>Coal is phased out completely in the USA by 2025.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endParaRPr lang="en-US" sz="1200" dirty="0" smtClean="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 dirty="0" smtClean="0">
                <a:solidFill>
                  <a:schemeClr val="dk1"/>
                </a:solidFill>
              </a:rPr>
              <a:t>LET’S </a:t>
            </a:r>
            <a:r>
              <a:rPr lang="en" sz="1200" dirty="0">
                <a:solidFill>
                  <a:schemeClr val="dk1"/>
                </a:solidFill>
              </a:rPr>
              <a:t>GO OVER THIS ONE MORE TIME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dirty="0">
              <a:solidFill>
                <a:schemeClr val="dk1"/>
              </a:solidFill>
            </a:endParaRPr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1200" dirty="0">
                <a:solidFill>
                  <a:schemeClr val="dk1"/>
                </a:solidFill>
              </a:rPr>
              <a:t>The carbon fee starts at $10 and increases over ten years to $100</a:t>
            </a:r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1200" dirty="0">
                <a:solidFill>
                  <a:schemeClr val="dk1"/>
                </a:solidFill>
              </a:rPr>
              <a:t>The fossil fuel companies pay a $100 fee to the government on every ton of carbon in the fuel.</a:t>
            </a:r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1200" dirty="0">
                <a:solidFill>
                  <a:schemeClr val="dk1"/>
                </a:solidFill>
              </a:rPr>
              <a:t>When they pump or mine the fossil fuels from the earth</a:t>
            </a:r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1200" dirty="0">
                <a:solidFill>
                  <a:schemeClr val="dk1"/>
                </a:solidFill>
              </a:rPr>
              <a:t>100% of the fees collected by the government are refunded to households in equal shares. </a:t>
            </a:r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1200" dirty="0">
                <a:solidFill>
                  <a:schemeClr val="dk1"/>
                </a:solidFill>
              </a:rPr>
              <a:t>The higher cost of fossil fuel is a powerful market force that affects every part of the economy.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dirty="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</a:rPr>
              <a:t>RESULT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</a:rPr>
              <a:t>The world community of economists agree that this is the fastest, cheapest, simplest, least-gamable, and most effective solution.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dirty="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</a:rPr>
              <a:t>And government </a:t>
            </a:r>
            <a:r>
              <a:rPr lang="en-US" sz="1200" dirty="0" smtClean="0">
                <a:solidFill>
                  <a:schemeClr val="dk1"/>
                </a:solidFill>
              </a:rPr>
              <a:t>does not grow</a:t>
            </a:r>
            <a:r>
              <a:rPr lang="en-US" sz="1200" baseline="0" dirty="0" smtClean="0">
                <a:solidFill>
                  <a:schemeClr val="dk1"/>
                </a:solidFill>
              </a:rPr>
              <a:t>: </a:t>
            </a:r>
            <a:r>
              <a:rPr lang="en" sz="1200" dirty="0" smtClean="0">
                <a:solidFill>
                  <a:schemeClr val="dk1"/>
                </a:solidFill>
              </a:rPr>
              <a:t>it </a:t>
            </a:r>
            <a:r>
              <a:rPr lang="en" sz="1200" dirty="0">
                <a:solidFill>
                  <a:schemeClr val="dk1"/>
                </a:solidFill>
              </a:rPr>
              <a:t>doesn’t get to keep or spend the money.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endParaRPr lang="en" sz="1200" dirty="0">
              <a:solidFill>
                <a:schemeClr val="dk1"/>
              </a:solidFill>
            </a:endParaRPr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1200" dirty="0">
                <a:solidFill>
                  <a:schemeClr val="dk1"/>
                </a:solidFill>
              </a:rPr>
              <a:t>CFD is administered by existing government agencies like the US Treasury Department</a:t>
            </a:r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1200" dirty="0">
                <a:solidFill>
                  <a:schemeClr val="dk1"/>
                </a:solidFill>
              </a:rPr>
              <a:t>Businesses anticipate the higher cost of fossil fuels and shift investment to clean energy.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lang="en" sz="1200" u="sng" dirty="0">
              <a:solidFill>
                <a:schemeClr val="hlink"/>
              </a:solidFill>
              <a:hlinkClick r:id="rId3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15000"/>
              </a:lnSpc>
              <a:spcBef>
                <a:spcPts val="400"/>
              </a:spcBef>
              <a:buClr>
                <a:schemeClr val="dk1"/>
              </a:buClr>
              <a:buSzPct val="100000"/>
            </a:pPr>
            <a:r>
              <a:rPr lang="en" sz="1200">
                <a:solidFill>
                  <a:schemeClr val="dk1"/>
                </a:solidFill>
              </a:rPr>
              <a:t>In ten years, CFD will increase to $100 / ton.</a:t>
            </a:r>
          </a:p>
          <a:p>
            <a:pPr marL="457200" lvl="0" indent="-228600" rtl="0">
              <a:lnSpc>
                <a:spcPct val="115000"/>
              </a:lnSpc>
              <a:spcBef>
                <a:spcPts val="400"/>
              </a:spcBef>
              <a:buClr>
                <a:schemeClr val="dk1"/>
              </a:buClr>
              <a:buSzPct val="100000"/>
            </a:pPr>
            <a:r>
              <a:rPr lang="en" sz="1200">
                <a:solidFill>
                  <a:schemeClr val="dk1"/>
                </a:solidFill>
              </a:rPr>
              <a:t>Products will have </a:t>
            </a:r>
            <a:r>
              <a:rPr lang="en" sz="1200" b="1">
                <a:solidFill>
                  <a:schemeClr val="dk1"/>
                </a:solidFill>
              </a:rPr>
              <a:t>all</a:t>
            </a:r>
            <a:r>
              <a:rPr lang="en" sz="1200">
                <a:solidFill>
                  <a:schemeClr val="dk1"/>
                </a:solidFill>
              </a:rPr>
              <a:t> their costs included in their price</a:t>
            </a:r>
          </a:p>
          <a:p>
            <a:pPr marL="914400" lvl="1" indent="-228600" rtl="0">
              <a:lnSpc>
                <a:spcPct val="115000"/>
              </a:lnSpc>
              <a:spcBef>
                <a:spcPts val="400"/>
              </a:spcBef>
              <a:buClr>
                <a:schemeClr val="dk1"/>
              </a:buClr>
              <a:buSzPct val="100000"/>
            </a:pPr>
            <a:r>
              <a:rPr lang="en" sz="1200">
                <a:solidFill>
                  <a:schemeClr val="dk1"/>
                </a:solidFill>
              </a:rPr>
              <a:t>Contain fossil fuels</a:t>
            </a:r>
          </a:p>
          <a:p>
            <a:pPr marL="914400" lvl="1" indent="-228600" rtl="0">
              <a:lnSpc>
                <a:spcPct val="115000"/>
              </a:lnSpc>
              <a:spcBef>
                <a:spcPts val="400"/>
              </a:spcBef>
              <a:buClr>
                <a:schemeClr val="dk1"/>
              </a:buClr>
              <a:buSzPct val="100000"/>
            </a:pPr>
            <a:r>
              <a:rPr lang="en" sz="1200">
                <a:solidFill>
                  <a:schemeClr val="dk1"/>
                </a:solidFill>
              </a:rPr>
              <a:t>Made using fossil fuels</a:t>
            </a:r>
          </a:p>
          <a:p>
            <a:pPr marL="914400" lvl="1" indent="-228600" rtl="0">
              <a:lnSpc>
                <a:spcPct val="115000"/>
              </a:lnSpc>
              <a:spcBef>
                <a:spcPts val="400"/>
              </a:spcBef>
              <a:buClr>
                <a:schemeClr val="dk1"/>
              </a:buClr>
              <a:buSzPct val="100000"/>
            </a:pPr>
            <a:r>
              <a:rPr lang="en" sz="1200">
                <a:solidFill>
                  <a:schemeClr val="dk1"/>
                </a:solidFill>
              </a:rPr>
              <a:t>Transported using</a:t>
            </a:r>
          </a:p>
          <a:p>
            <a:pPr marL="457200" lvl="0" indent="-228600" rtl="0">
              <a:lnSpc>
                <a:spcPct val="115000"/>
              </a:lnSpc>
              <a:spcBef>
                <a:spcPts val="400"/>
              </a:spcBef>
              <a:buClr>
                <a:schemeClr val="dk1"/>
              </a:buClr>
              <a:buSzPct val="100000"/>
            </a:pPr>
            <a:r>
              <a:rPr lang="en" sz="1200">
                <a:solidFill>
                  <a:schemeClr val="dk1"/>
                </a:solidFill>
              </a:rPr>
              <a:t>Clean energy is now cheaper</a:t>
            </a:r>
          </a:p>
          <a:p>
            <a:pPr marL="457200" lvl="0" indent="-228600" rtl="0">
              <a:lnSpc>
                <a:spcPct val="115000"/>
              </a:lnSpc>
              <a:spcBef>
                <a:spcPts val="400"/>
              </a:spcBef>
              <a:buClr>
                <a:schemeClr val="dk1"/>
              </a:buClr>
              <a:buSzPct val="100000"/>
            </a:pPr>
            <a:r>
              <a:rPr lang="en" sz="1200">
                <a:solidFill>
                  <a:schemeClr val="dk1"/>
                </a:solidFill>
              </a:rPr>
              <a:t>Products made using clean energy are cheaper</a:t>
            </a:r>
          </a:p>
          <a:p>
            <a:pPr marL="457200" lvl="0" indent="-228600" rtl="0">
              <a:lnSpc>
                <a:spcPct val="115000"/>
              </a:lnSpc>
              <a:spcBef>
                <a:spcPts val="400"/>
              </a:spcBef>
              <a:buClr>
                <a:schemeClr val="dk1"/>
              </a:buClr>
              <a:buSzPct val="100000"/>
            </a:pPr>
            <a:r>
              <a:rPr lang="en" sz="1200">
                <a:solidFill>
                  <a:schemeClr val="dk1"/>
                </a:solidFill>
              </a:rPr>
              <a:t>The economy benefits</a:t>
            </a:r>
          </a:p>
          <a:p>
            <a:pPr marL="457200" lvl="0" indent="-228600" rtl="0">
              <a:lnSpc>
                <a:spcPct val="115000"/>
              </a:lnSpc>
              <a:spcBef>
                <a:spcPts val="400"/>
              </a:spcBef>
              <a:buClr>
                <a:schemeClr val="dk1"/>
              </a:buClr>
              <a:buSzPct val="100000"/>
            </a:pPr>
            <a:r>
              <a:rPr lang="en" sz="1200">
                <a:solidFill>
                  <a:schemeClr val="dk1"/>
                </a:solidFill>
              </a:rPr>
              <a:t>The environment benefits</a:t>
            </a:r>
          </a:p>
          <a:p>
            <a:pPr lvl="0" rtl="0">
              <a:lnSpc>
                <a:spcPct val="115000"/>
              </a:lnSpc>
              <a:spcBef>
                <a:spcPts val="40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(more details)</a:t>
            </a:r>
          </a:p>
          <a:p>
            <a:pPr lvl="0" rtl="0">
              <a:lnSpc>
                <a:spcPct val="115000"/>
              </a:lnSpc>
              <a:spcBef>
                <a:spcPts val="40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All of the proceeds from the carbon fee have been recycled back into the economy</a:t>
            </a:r>
          </a:p>
          <a:p>
            <a:pPr lvl="0" rtl="0">
              <a:lnSpc>
                <a:spcPct val="115000"/>
              </a:lnSpc>
              <a:spcBef>
                <a:spcPts val="40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We KNOW the benefit are greater than the costs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We often hear, What about China?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endParaRPr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Carbon Fee and Dividend includes </a:t>
            </a:r>
            <a:r>
              <a:rPr lang="en" sz="12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border fee adjustments</a:t>
            </a:r>
            <a:r>
              <a:rPr lang="en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so that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Verdana"/>
            </a:pPr>
            <a:r>
              <a:rPr lang="en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Tariffs are charged on goods (including fossil fuels) imported into the U.S. from countries that don’t have comparable carbon pricing. 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Verdana"/>
            </a:pPr>
            <a:r>
              <a:rPr lang="en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US companies that export manufactured goods to countries without carbon pricing receive refunds of carbon fees.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Verdana"/>
            </a:pPr>
            <a:r>
              <a:rPr lang="en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This levels the playing field for US businesses, and encourages other countries to implement a carbon fee. 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endParaRPr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Exception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Verdana"/>
            </a:pPr>
            <a:r>
              <a:rPr lang="en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Fossil fuels exported from the US are not eligible for border fee adjustments (carbon fee is not refunded)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>
              <a:spcBef>
                <a:spcPts val="0"/>
              </a:spcBef>
              <a:buNone/>
            </a:pPr>
            <a:endParaRPr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</a:rPr>
              <a:t>Broad support from almost all economists, both liberal and conservative. </a:t>
            </a:r>
          </a:p>
          <a:p>
            <a:pPr lvl="0" rtl="0">
              <a:spcBef>
                <a:spcPts val="0"/>
              </a:spcBef>
              <a:buSzPct val="91666"/>
              <a:buNone/>
            </a:pPr>
            <a:r>
              <a:rPr lang="en" sz="1200">
                <a:solidFill>
                  <a:schemeClr val="dk1"/>
                </a:solidFill>
              </a:rPr>
              <a:t>Conservatives like:</a:t>
            </a:r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1200">
                <a:solidFill>
                  <a:schemeClr val="dk1"/>
                </a:solidFill>
              </a:rPr>
              <a:t>Revenue neutral</a:t>
            </a:r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1200">
                <a:solidFill>
                  <a:schemeClr val="dk1"/>
                </a:solidFill>
              </a:rPr>
              <a:t>Less regulation</a:t>
            </a:r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1200">
                <a:solidFill>
                  <a:schemeClr val="dk1"/>
                </a:solidFill>
              </a:rPr>
              <a:t>Market-based</a:t>
            </a:r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1200">
                <a:solidFill>
                  <a:schemeClr val="dk1"/>
                </a:solidFill>
              </a:rPr>
              <a:t>No growth in government</a:t>
            </a:r>
          </a:p>
          <a:p>
            <a:pPr lvl="0" rtl="0">
              <a:spcBef>
                <a:spcPts val="0"/>
              </a:spcBef>
              <a:buNone/>
            </a:pPr>
            <a:endParaRPr sz="12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SzPct val="91666"/>
              <a:buNone/>
            </a:pPr>
            <a:r>
              <a:rPr lang="en" sz="1200">
                <a:solidFill>
                  <a:schemeClr val="dk1"/>
                </a:solidFill>
              </a:rPr>
              <a:t> Liberals like carbon tax</a:t>
            </a:r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1200">
                <a:solidFill>
                  <a:schemeClr val="dk1"/>
                </a:solidFill>
              </a:rPr>
              <a:t>Good for the environment</a:t>
            </a:r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1200">
                <a:solidFill>
                  <a:schemeClr val="dk1"/>
                </a:solidFill>
              </a:rPr>
              <a:t>Lots of revenue for the government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endParaRPr sz="1200">
              <a:solidFill>
                <a:schemeClr val="dk1"/>
              </a:solidFill>
            </a:endParaRP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</a:rPr>
              <a:t>Compromise is CFD.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endParaRPr sz="1200">
              <a:solidFill>
                <a:schemeClr val="dk1"/>
              </a:solidFill>
            </a:endParaRP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</a:rPr>
              <a:t>George Schultz is an icon of the Conservative right.  He says: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</a:rPr>
              <a:t>1) Revenue Neutral – Key point for Republicans: all money raised goes back to households: does not increase the size of the government.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</a:rPr>
              <a:t>2) Use market-based forces.  Charge polluters the social cost of the pollution they emit.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/>
              <a:t>Harvard’s Greg Mankiw, economic advisor to President George W. Bush and Mitt Romney. 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 u="sng"/>
              <a:t>Among economists, the issue is largely a no-braine</a:t>
            </a:r>
            <a:r>
              <a:rPr lang="en" sz="1200"/>
              <a:t>r…of 41 prominent economists about this statement: “</a:t>
            </a:r>
            <a:r>
              <a:rPr lang="en" sz="1200" u="sng"/>
              <a:t>A tax on the carbon content of fuels would be a less expensive way to reduce carbon-dioxide emissions</a:t>
            </a:r>
            <a:r>
              <a:rPr lang="en" sz="1200"/>
              <a:t> than would a collection of policies such as ‘corporate average fuel economy’ requirements for automobiles.” </a:t>
            </a:r>
            <a:r>
              <a:rPr lang="en" sz="1200" u="sng"/>
              <a:t>Ninety percent of the panelists agreed</a:t>
            </a:r>
            <a:r>
              <a:rPr lang="en" sz="1200"/>
              <a:t>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0EC82-B958-0A43-98A7-0F69EC0515ED}" type="datetimeFigureOut">
              <a:rPr lang="en-US" smtClean="0"/>
              <a:t>10/12/15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999C6-A5EB-B94F-B41F-3C6A36761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794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0EC82-B958-0A43-98A7-0F69EC0515ED}" type="datetimeFigureOut">
              <a:rPr lang="en-US" smtClean="0"/>
              <a:t>10/12/15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999C6-A5EB-B94F-B41F-3C6A36761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664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0EC82-B958-0A43-98A7-0F69EC0515ED}" type="datetimeFigureOut">
              <a:rPr lang="en-US" smtClean="0"/>
              <a:t>10/12/15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999C6-A5EB-B94F-B41F-3C6A36761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245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125375" y="158234"/>
            <a:ext cx="8561400" cy="907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3994500" cy="4967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2"/>
          </p:nvPr>
        </p:nvSpPr>
        <p:spPr>
          <a:xfrm>
            <a:off x="4692273" y="1600201"/>
            <a:ext cx="3994500" cy="4967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8556792" y="6333133"/>
            <a:ext cx="548699" cy="524800"/>
          </a:xfrm>
          <a:prstGeom prst="rect">
            <a:avLst/>
          </a:prstGeom>
        </p:spPr>
        <p:txBody>
          <a:bodyPr lIns="68575" tIns="68575" rIns="68575" bIns="6857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85441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125375" y="158234"/>
            <a:ext cx="8561400" cy="907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233325" y="1065816"/>
            <a:ext cx="8229600" cy="4967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8556792" y="6333133"/>
            <a:ext cx="548699" cy="524800"/>
          </a:xfrm>
          <a:prstGeom prst="rect">
            <a:avLst/>
          </a:prstGeom>
        </p:spPr>
        <p:txBody>
          <a:bodyPr lIns="68575" tIns="68575" rIns="68575" bIns="6857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57098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0EC82-B958-0A43-98A7-0F69EC0515ED}" type="datetimeFigureOut">
              <a:rPr lang="en-US" smtClean="0"/>
              <a:t>10/12/15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999C6-A5EB-B94F-B41F-3C6A36761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830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0EC82-B958-0A43-98A7-0F69EC0515ED}" type="datetimeFigureOut">
              <a:rPr lang="en-US" smtClean="0"/>
              <a:t>10/12/15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999C6-A5EB-B94F-B41F-3C6A36761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538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0EC82-B958-0A43-98A7-0F69EC0515ED}" type="datetimeFigureOut">
              <a:rPr lang="en-US" smtClean="0"/>
              <a:t>10/12/15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999C6-A5EB-B94F-B41F-3C6A36761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217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0EC82-B958-0A43-98A7-0F69EC0515ED}" type="datetimeFigureOut">
              <a:rPr lang="en-US" smtClean="0"/>
              <a:t>10/12/15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999C6-A5EB-B94F-B41F-3C6A36761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162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0EC82-B958-0A43-98A7-0F69EC0515ED}" type="datetimeFigureOut">
              <a:rPr lang="en-US" smtClean="0"/>
              <a:t>10/12/15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999C6-A5EB-B94F-B41F-3C6A36761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000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0EC82-B958-0A43-98A7-0F69EC0515ED}" type="datetimeFigureOut">
              <a:rPr lang="en-US" smtClean="0"/>
              <a:t>10/12/15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999C6-A5EB-B94F-B41F-3C6A36761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363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0EC82-B958-0A43-98A7-0F69EC0515ED}" type="datetimeFigureOut">
              <a:rPr lang="en-US" smtClean="0"/>
              <a:t>10/12/15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999C6-A5EB-B94F-B41F-3C6A36761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896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0EC82-B958-0A43-98A7-0F69EC0515ED}" type="datetimeFigureOut">
              <a:rPr lang="en-US" smtClean="0"/>
              <a:t>10/12/15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999C6-A5EB-B94F-B41F-3C6A36761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838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0EC82-B958-0A43-98A7-0F69EC0515ED}" type="datetimeFigureOut">
              <a:rPr lang="en-US" smtClean="0"/>
              <a:t>10/12/15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999C6-A5EB-B94F-B41F-3C6A36761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463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637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69350" y="109067"/>
            <a:ext cx="9062700" cy="811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400">
                <a:solidFill>
                  <a:schemeClr val="dk1"/>
                </a:solidFill>
              </a:rPr>
              <a:t>The Best Solution</a:t>
            </a:r>
            <a:r>
              <a:rPr lang="en" sz="3400">
                <a:solidFill>
                  <a:srgbClr val="0000FF"/>
                </a:solidFill>
              </a:rPr>
              <a:t> - Carbon Fee &amp; Dividend</a:t>
            </a:r>
          </a:p>
        </p:txBody>
      </p:sp>
      <p:sp>
        <p:nvSpPr>
          <p:cNvPr id="184" name="Shape 184"/>
          <p:cNvSpPr txBox="1"/>
          <p:nvPr/>
        </p:nvSpPr>
        <p:spPr>
          <a:xfrm>
            <a:off x="137025" y="988134"/>
            <a:ext cx="1530300" cy="5306799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b="1" dirty="0"/>
              <a:t>Oil, Gas, and Coal Fossil Fuel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800" b="1" dirty="0"/>
              <a:t>Companies</a:t>
            </a:r>
          </a:p>
          <a:p>
            <a:pPr lvl="0" algn="ctr" rtl="0">
              <a:spcBef>
                <a:spcPts val="0"/>
              </a:spcBef>
              <a:buNone/>
            </a:pPr>
            <a:endParaRPr sz="1800" b="1" dirty="0"/>
          </a:p>
          <a:p>
            <a:pPr lvl="0" algn="ctr" rtl="0">
              <a:spcBef>
                <a:spcPts val="0"/>
              </a:spcBef>
              <a:buNone/>
            </a:pPr>
            <a:endParaRPr sz="1800" b="1" dirty="0"/>
          </a:p>
          <a:p>
            <a:pPr lvl="0" algn="ctr" rtl="0">
              <a:spcBef>
                <a:spcPts val="0"/>
              </a:spcBef>
              <a:buNone/>
            </a:pPr>
            <a:endParaRPr sz="1800" b="1" dirty="0"/>
          </a:p>
          <a:p>
            <a:pPr lvl="0" algn="ctr" rtl="0">
              <a:spcBef>
                <a:spcPts val="0"/>
              </a:spcBef>
              <a:buNone/>
            </a:pPr>
            <a:endParaRPr sz="1800" b="1" dirty="0"/>
          </a:p>
          <a:p>
            <a:pPr lvl="0" algn="ctr" rtl="0">
              <a:spcBef>
                <a:spcPts val="0"/>
              </a:spcBef>
              <a:buNone/>
            </a:pPr>
            <a:endParaRPr sz="1800" b="1" dirty="0"/>
          </a:p>
          <a:p>
            <a:pPr lvl="0" algn="ctr" rtl="0">
              <a:spcBef>
                <a:spcPts val="0"/>
              </a:spcBef>
              <a:buNone/>
            </a:pPr>
            <a:endParaRPr sz="1800" b="1" dirty="0"/>
          </a:p>
          <a:p>
            <a:pPr lvl="0" algn="ctr" rtl="0">
              <a:spcBef>
                <a:spcPts val="0"/>
              </a:spcBef>
              <a:buNone/>
            </a:pPr>
            <a:endParaRPr sz="1800" b="1" dirty="0"/>
          </a:p>
          <a:p>
            <a:pPr lvl="0" algn="ctr" rtl="0">
              <a:spcBef>
                <a:spcPts val="0"/>
              </a:spcBef>
              <a:buNone/>
            </a:pPr>
            <a:endParaRPr sz="1800" b="1" dirty="0"/>
          </a:p>
          <a:p>
            <a:pPr lvl="0" algn="ctr" rtl="0">
              <a:spcBef>
                <a:spcPts val="0"/>
              </a:spcBef>
              <a:buNone/>
            </a:pPr>
            <a:r>
              <a:rPr lang="en" sz="1700" b="1" dirty="0"/>
              <a:t>At extraction </a:t>
            </a:r>
            <a:r>
              <a:rPr lang="en" sz="1800" b="1" dirty="0"/>
              <a:t>point</a:t>
            </a:r>
          </a:p>
        </p:txBody>
      </p:sp>
      <p:sp>
        <p:nvSpPr>
          <p:cNvPr id="185" name="Shape 185"/>
          <p:cNvSpPr/>
          <p:nvPr/>
        </p:nvSpPr>
        <p:spPr>
          <a:xfrm>
            <a:off x="1796800" y="1380434"/>
            <a:ext cx="1685099" cy="13875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 b="1"/>
              <a:t>Pay $100/ton</a:t>
            </a:r>
          </a:p>
        </p:txBody>
      </p:sp>
      <p:sp>
        <p:nvSpPr>
          <p:cNvPr id="186" name="Shape 186"/>
          <p:cNvSpPr/>
          <p:nvPr/>
        </p:nvSpPr>
        <p:spPr>
          <a:xfrm>
            <a:off x="3616876" y="1179733"/>
            <a:ext cx="2113799" cy="1860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87" name="Shape 187"/>
          <p:cNvPicPr preferRelativeResize="0"/>
          <p:nvPr/>
        </p:nvPicPr>
        <p:blipFill rotWithShape="1">
          <a:blip r:embed="rId3">
            <a:alphaModFix/>
          </a:blip>
          <a:srcRect b="9673"/>
          <a:stretch/>
        </p:blipFill>
        <p:spPr>
          <a:xfrm>
            <a:off x="3644601" y="1910034"/>
            <a:ext cx="2030675" cy="1067933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Shape 188"/>
          <p:cNvSpPr txBox="1"/>
          <p:nvPr/>
        </p:nvSpPr>
        <p:spPr>
          <a:xfrm>
            <a:off x="3898950" y="1078134"/>
            <a:ext cx="1569899" cy="78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b="1"/>
              <a:t>US Treasury Department</a:t>
            </a:r>
          </a:p>
        </p:txBody>
      </p:sp>
      <p:sp>
        <p:nvSpPr>
          <p:cNvPr id="189" name="Shape 189"/>
          <p:cNvSpPr/>
          <p:nvPr/>
        </p:nvSpPr>
        <p:spPr>
          <a:xfrm>
            <a:off x="5886025" y="1380434"/>
            <a:ext cx="1655700" cy="13875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 b="1"/>
              <a:t>100% refund</a:t>
            </a:r>
          </a:p>
        </p:txBody>
      </p:sp>
      <p:sp>
        <p:nvSpPr>
          <p:cNvPr id="190" name="Shape 190"/>
          <p:cNvSpPr/>
          <p:nvPr/>
        </p:nvSpPr>
        <p:spPr>
          <a:xfrm>
            <a:off x="7674526" y="950201"/>
            <a:ext cx="1345199" cy="5306799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91" name="Shape 1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94675" y="3074249"/>
            <a:ext cx="1104900" cy="144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Shape 192"/>
          <p:cNvSpPr txBox="1"/>
          <p:nvPr/>
        </p:nvSpPr>
        <p:spPr>
          <a:xfrm>
            <a:off x="7562176" y="1951634"/>
            <a:ext cx="1569899" cy="8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b="1"/>
              <a:t>US Households</a:t>
            </a:r>
          </a:p>
        </p:txBody>
      </p:sp>
      <p:sp>
        <p:nvSpPr>
          <p:cNvPr id="193" name="Shape 193"/>
          <p:cNvSpPr/>
          <p:nvPr/>
        </p:nvSpPr>
        <p:spPr>
          <a:xfrm>
            <a:off x="1798388" y="3140883"/>
            <a:ext cx="1685099" cy="138759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27BA0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 b="1"/>
              <a:t>Raise prices</a:t>
            </a:r>
          </a:p>
        </p:txBody>
      </p:sp>
      <p:sp>
        <p:nvSpPr>
          <p:cNvPr id="194" name="Shape 194"/>
          <p:cNvSpPr/>
          <p:nvPr/>
        </p:nvSpPr>
        <p:spPr>
          <a:xfrm>
            <a:off x="5887762" y="3169583"/>
            <a:ext cx="1655700" cy="138759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27BA0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 b="1"/>
              <a:t>Expensive</a:t>
            </a:r>
          </a:p>
        </p:txBody>
      </p:sp>
      <p:sp>
        <p:nvSpPr>
          <p:cNvPr id="195" name="Shape 195"/>
          <p:cNvSpPr/>
          <p:nvPr/>
        </p:nvSpPr>
        <p:spPr>
          <a:xfrm>
            <a:off x="5889450" y="4869401"/>
            <a:ext cx="1655700" cy="138759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D966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 b="1"/>
              <a:t>Cheap</a:t>
            </a:r>
          </a:p>
        </p:txBody>
      </p:sp>
      <p:sp>
        <p:nvSpPr>
          <p:cNvPr id="196" name="Shape 196"/>
          <p:cNvSpPr/>
          <p:nvPr/>
        </p:nvSpPr>
        <p:spPr>
          <a:xfrm>
            <a:off x="3965787" y="3190367"/>
            <a:ext cx="1413300" cy="1447600"/>
          </a:xfrm>
          <a:prstGeom prst="roundRect">
            <a:avLst>
              <a:gd name="adj" fmla="val 16667"/>
            </a:avLst>
          </a:prstGeom>
          <a:solidFill>
            <a:srgbClr val="741B47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</a:rPr>
              <a:t>Fossil fuel-based products</a:t>
            </a:r>
          </a:p>
        </p:txBody>
      </p:sp>
      <p:sp>
        <p:nvSpPr>
          <p:cNvPr id="197" name="Shape 197"/>
          <p:cNvSpPr/>
          <p:nvPr/>
        </p:nvSpPr>
        <p:spPr>
          <a:xfrm>
            <a:off x="3952750" y="4800883"/>
            <a:ext cx="1413300" cy="1447600"/>
          </a:xfrm>
          <a:prstGeom prst="roundRect">
            <a:avLst>
              <a:gd name="adj" fmla="val 16667"/>
            </a:avLst>
          </a:prstGeom>
          <a:solidFill>
            <a:srgbClr val="BF9000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</a:rPr>
              <a:t>Non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</a:rPr>
              <a:t>fossil products</a:t>
            </a:r>
          </a:p>
        </p:txBody>
      </p:sp>
      <p:pic>
        <p:nvPicPr>
          <p:cNvPr id="198" name="Shape 198"/>
          <p:cNvPicPr preferRelativeResize="0"/>
          <p:nvPr/>
        </p:nvPicPr>
        <p:blipFill rotWithShape="1">
          <a:blip r:embed="rId5">
            <a:alphaModFix/>
          </a:blip>
          <a:srcRect l="20769" r="25948" b="6200"/>
          <a:stretch/>
        </p:blipFill>
        <p:spPr>
          <a:xfrm>
            <a:off x="168876" y="2661334"/>
            <a:ext cx="1465225" cy="2718165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2529120048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0" y="-25967"/>
            <a:ext cx="9144000" cy="12552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dirty="0">
                <a:solidFill>
                  <a:srgbClr val="0000FF"/>
                </a:solidFill>
              </a:rPr>
              <a:t>Carbon Fee and Dividend</a:t>
            </a:r>
          </a:p>
          <a:p>
            <a:pPr>
              <a:spcBef>
                <a:spcPts val="0"/>
              </a:spcBef>
              <a:buNone/>
            </a:pPr>
            <a:r>
              <a:rPr lang="en-US" sz="3500" dirty="0" smtClean="0"/>
              <a:t>How It Works</a:t>
            </a:r>
            <a:endParaRPr lang="en" sz="3500" dirty="0"/>
          </a:p>
        </p:txBody>
      </p:sp>
      <p:sp>
        <p:nvSpPr>
          <p:cNvPr id="233" name="Shape 233"/>
          <p:cNvSpPr txBox="1"/>
          <p:nvPr/>
        </p:nvSpPr>
        <p:spPr>
          <a:xfrm>
            <a:off x="243525" y="1152034"/>
            <a:ext cx="4287000" cy="5033199"/>
          </a:xfrm>
          <a:prstGeom prst="rect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285750" lvl="0" indent="-285750" rtl="0">
              <a:lnSpc>
                <a:spcPct val="90000"/>
              </a:lnSpc>
              <a:spcBef>
                <a:spcPts val="900"/>
              </a:spcBef>
              <a:spcAft>
                <a:spcPts val="200"/>
              </a:spcAft>
              <a:buClr>
                <a:schemeClr val="dk1"/>
              </a:buClr>
              <a:buSzPct val="68750"/>
              <a:buFont typeface="Arial"/>
              <a:buChar char="•"/>
            </a:pPr>
            <a:r>
              <a:rPr lang="en-US" sz="1600" b="1" dirty="0" smtClean="0">
                <a:solidFill>
                  <a:schemeClr val="dk1"/>
                </a:solidFill>
              </a:rPr>
              <a:t>Apply a fee to carbon-based fuels</a:t>
            </a:r>
          </a:p>
          <a:p>
            <a:pPr marL="285750" lvl="0" indent="-285750" rtl="0">
              <a:lnSpc>
                <a:spcPct val="90000"/>
              </a:lnSpc>
              <a:spcBef>
                <a:spcPts val="900"/>
              </a:spcBef>
              <a:spcAft>
                <a:spcPts val="200"/>
              </a:spcAft>
              <a:buClr>
                <a:schemeClr val="dk1"/>
              </a:buClr>
              <a:buSzPct val="68750"/>
              <a:buFont typeface="Arial"/>
              <a:buChar char="•"/>
            </a:pPr>
            <a:r>
              <a:rPr lang="en-US" sz="1600" b="1" dirty="0" smtClean="0">
                <a:solidFill>
                  <a:schemeClr val="dk1"/>
                </a:solidFill>
              </a:rPr>
              <a:t>Base fee on CO2 released</a:t>
            </a:r>
          </a:p>
          <a:p>
            <a:pPr marL="285750" lvl="0" indent="-285750" rtl="0">
              <a:lnSpc>
                <a:spcPct val="90000"/>
              </a:lnSpc>
              <a:spcBef>
                <a:spcPts val="900"/>
              </a:spcBef>
              <a:spcAft>
                <a:spcPts val="200"/>
              </a:spcAft>
              <a:buClr>
                <a:schemeClr val="dk1"/>
              </a:buClr>
              <a:buSzPct val="68750"/>
              <a:buFont typeface="Arial"/>
              <a:buChar char="•"/>
            </a:pPr>
            <a:r>
              <a:rPr lang="en-US" sz="1600" b="1" dirty="0" smtClean="0">
                <a:solidFill>
                  <a:schemeClr val="dk1"/>
                </a:solidFill>
              </a:rPr>
              <a:t>Fee starts low, increases steadily each year</a:t>
            </a:r>
          </a:p>
          <a:p>
            <a:pPr marL="285750" lvl="0" indent="-285750" rtl="0">
              <a:lnSpc>
                <a:spcPct val="90000"/>
              </a:lnSpc>
              <a:spcBef>
                <a:spcPts val="900"/>
              </a:spcBef>
              <a:spcAft>
                <a:spcPts val="200"/>
              </a:spcAft>
              <a:buClr>
                <a:schemeClr val="dk1"/>
              </a:buClr>
              <a:buSzPct val="68750"/>
              <a:buFont typeface="Arial"/>
              <a:buChar char="•"/>
            </a:pPr>
            <a:r>
              <a:rPr lang="en-US" sz="1600" b="1" dirty="0" smtClean="0">
                <a:solidFill>
                  <a:schemeClr val="dk1"/>
                </a:solidFill>
              </a:rPr>
              <a:t>100% of revenue is returned to households</a:t>
            </a:r>
          </a:p>
          <a:p>
            <a:pPr marL="285750" lvl="0" indent="-285750" rtl="0">
              <a:lnSpc>
                <a:spcPct val="90000"/>
              </a:lnSpc>
              <a:spcBef>
                <a:spcPts val="900"/>
              </a:spcBef>
              <a:spcAft>
                <a:spcPts val="200"/>
              </a:spcAft>
              <a:buClr>
                <a:schemeClr val="dk1"/>
              </a:buClr>
              <a:buSzPct val="68750"/>
              <a:buFont typeface="Arial"/>
              <a:buChar char="•"/>
            </a:pPr>
            <a:r>
              <a:rPr lang="en-US" sz="1600" b="1" dirty="0" smtClean="0">
                <a:solidFill>
                  <a:schemeClr val="dk1"/>
                </a:solidFill>
              </a:rPr>
              <a:t>2/3 of Americans break even or come out ahead</a:t>
            </a:r>
          </a:p>
          <a:p>
            <a:pPr lvl="0" rtl="0">
              <a:lnSpc>
                <a:spcPct val="90000"/>
              </a:lnSpc>
              <a:spcBef>
                <a:spcPts val="900"/>
              </a:spcBef>
              <a:spcAft>
                <a:spcPts val="200"/>
              </a:spcAft>
              <a:buClr>
                <a:schemeClr val="dk1"/>
              </a:buClr>
              <a:buSzPct val="68750"/>
              <a:buFont typeface="Arial"/>
              <a:buNone/>
            </a:pPr>
            <a:endParaRPr lang="en-US" sz="1600" b="1" dirty="0" smtClean="0">
              <a:solidFill>
                <a:schemeClr val="dk1"/>
              </a:solidFill>
            </a:endParaRPr>
          </a:p>
          <a:p>
            <a:pPr lvl="0" rtl="0">
              <a:lnSpc>
                <a:spcPct val="90000"/>
              </a:lnSpc>
              <a:spcBef>
                <a:spcPts val="900"/>
              </a:spcBef>
              <a:spcAft>
                <a:spcPts val="200"/>
              </a:spcAft>
              <a:buClr>
                <a:schemeClr val="dk1"/>
              </a:buClr>
              <a:buSzPct val="68750"/>
              <a:buFont typeface="Arial"/>
              <a:buNone/>
            </a:pPr>
            <a:endParaRPr lang="en" sz="1600" b="1" dirty="0">
              <a:solidFill>
                <a:schemeClr val="dk1"/>
              </a:solidFill>
            </a:endParaRPr>
          </a:p>
        </p:txBody>
      </p:sp>
      <p:pic>
        <p:nvPicPr>
          <p:cNvPr id="235" name="Shape 2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6250" y="5003700"/>
            <a:ext cx="2325274" cy="10778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Shape 236"/>
          <p:cNvSpPr txBox="1"/>
          <p:nvPr/>
        </p:nvSpPr>
        <p:spPr>
          <a:xfrm>
            <a:off x="4694268" y="1152034"/>
            <a:ext cx="4141199" cy="511039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285750" lvl="1" indent="-285750">
              <a:lnSpc>
                <a:spcPct val="90000"/>
              </a:lnSpc>
              <a:buFont typeface="Arial"/>
              <a:buChar char="•"/>
            </a:pPr>
            <a:r>
              <a:rPr lang="en-US" sz="1600" b="1" dirty="0" smtClean="0">
                <a:latin typeface="+mn-lt"/>
                <a:ea typeface="Times New Roman"/>
                <a:cs typeface="Times New Roman"/>
                <a:sym typeface="Times New Roman"/>
              </a:rPr>
              <a:t>Predictable fee for business</a:t>
            </a:r>
          </a:p>
          <a:p>
            <a:pPr lvl="1">
              <a:lnSpc>
                <a:spcPct val="90000"/>
              </a:lnSpc>
            </a:pPr>
            <a:endParaRPr lang="en-US" sz="1600" b="1" dirty="0" smtClean="0">
              <a:latin typeface="+mn-lt"/>
              <a:ea typeface="Times New Roman"/>
              <a:cs typeface="Times New Roman"/>
              <a:sym typeface="Times New Roman"/>
            </a:endParaRPr>
          </a:p>
          <a:p>
            <a:pPr marL="285750" lvl="1" indent="-285750">
              <a:lnSpc>
                <a:spcPct val="90000"/>
              </a:lnSpc>
              <a:buFont typeface="Arial"/>
              <a:buChar char="•"/>
            </a:pPr>
            <a:r>
              <a:rPr lang="en-US" sz="1600" b="1" dirty="0" smtClean="0">
                <a:latin typeface="+mn-lt"/>
                <a:ea typeface="Times New Roman"/>
                <a:cs typeface="Times New Roman"/>
                <a:sym typeface="Times New Roman"/>
              </a:rPr>
              <a:t>Does not change the size of government</a:t>
            </a:r>
          </a:p>
          <a:p>
            <a:pPr lvl="1">
              <a:lnSpc>
                <a:spcPct val="90000"/>
              </a:lnSpc>
            </a:pPr>
            <a:endParaRPr lang="en-US" sz="1600" b="1" dirty="0">
              <a:latin typeface="+mn-lt"/>
              <a:ea typeface="Times New Roman"/>
              <a:cs typeface="Times New Roman"/>
              <a:sym typeface="Times New Roman"/>
            </a:endParaRPr>
          </a:p>
          <a:p>
            <a:pPr marL="285750" lvl="1" indent="-285750">
              <a:lnSpc>
                <a:spcPct val="90000"/>
              </a:lnSpc>
              <a:buFont typeface="Arial"/>
              <a:buChar char="•"/>
            </a:pPr>
            <a:r>
              <a:rPr lang="en-US" sz="1600" b="1" dirty="0" smtClean="0">
                <a:latin typeface="+mn-lt"/>
                <a:ea typeface="Times New Roman"/>
                <a:cs typeface="Times New Roman"/>
                <a:sym typeface="Times New Roman"/>
              </a:rPr>
              <a:t>Fast, cheap, simple, non-partisan</a:t>
            </a:r>
          </a:p>
          <a:p>
            <a:pPr rtl="0">
              <a:spcBef>
                <a:spcPts val="0"/>
              </a:spcBef>
              <a:buNone/>
            </a:pPr>
            <a:endParaRPr lang="en-US" sz="1800" dirty="0" smtClean="0">
              <a:latin typeface="+mn-lt"/>
              <a:ea typeface="Times New Roman"/>
              <a:cs typeface="Times New Roman"/>
              <a:sym typeface="Times New Roman"/>
            </a:endParaRPr>
          </a:p>
          <a:p>
            <a:pPr rtl="0">
              <a:spcBef>
                <a:spcPts val="0"/>
              </a:spcBef>
              <a:buNone/>
            </a:pPr>
            <a:endParaRPr lang="en" sz="1800" dirty="0">
              <a:latin typeface="+mn-lt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39312671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162626" y="274633"/>
            <a:ext cx="8981399" cy="15584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dirty="0">
                <a:solidFill>
                  <a:srgbClr val="0000FF"/>
                </a:solidFill>
              </a:rPr>
              <a:t>Carbon Fee and Dividend</a:t>
            </a:r>
          </a:p>
          <a:p>
            <a:pPr>
              <a:spcBef>
                <a:spcPts val="0"/>
              </a:spcBef>
              <a:buNone/>
            </a:pPr>
            <a:r>
              <a:rPr lang="en" sz="3400" dirty="0"/>
              <a:t>In Ten Years, Clean Energy Becomes Cheaper than Carbon-based Energy</a:t>
            </a:r>
          </a:p>
        </p:txBody>
      </p:sp>
      <p:pic>
        <p:nvPicPr>
          <p:cNvPr id="226" name="Shape 2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450" y="1813367"/>
            <a:ext cx="3915824" cy="390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Shape 2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96051" y="2255800"/>
            <a:ext cx="4486275" cy="3987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8816473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3518625" y="71433"/>
            <a:ext cx="5625300" cy="11324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0000FF"/>
                </a:solidFill>
              </a:rPr>
              <a:t>Carbon Fee and Dividend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Border Tax Adjustments</a:t>
            </a:r>
          </a:p>
        </p:txBody>
      </p:sp>
      <p:pic>
        <p:nvPicPr>
          <p:cNvPr id="243" name="Shape 2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0574" y="3220934"/>
            <a:ext cx="2974999" cy="3042233"/>
          </a:xfrm>
          <a:prstGeom prst="rect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44" name="Shape 2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1" y="203200"/>
            <a:ext cx="2901025" cy="3600733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Shape 245"/>
          <p:cNvSpPr txBox="1"/>
          <p:nvPr/>
        </p:nvSpPr>
        <p:spPr>
          <a:xfrm>
            <a:off x="3285451" y="2383201"/>
            <a:ext cx="2573099" cy="2091599"/>
          </a:xfrm>
          <a:prstGeom prst="rect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3000"/>
              <a:t>Price Carbon or Pay a Border Tariff</a:t>
            </a:r>
          </a:p>
        </p:txBody>
      </p:sp>
      <p:sp>
        <p:nvSpPr>
          <p:cNvPr id="246" name="Shape 246"/>
          <p:cNvSpPr/>
          <p:nvPr/>
        </p:nvSpPr>
        <p:spPr>
          <a:xfrm>
            <a:off x="3088176" y="796467"/>
            <a:ext cx="395699" cy="186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5470070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0" y="65200"/>
            <a:ext cx="9144000" cy="11108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800">
                <a:solidFill>
                  <a:srgbClr val="0000FF"/>
                </a:solidFill>
              </a:rPr>
              <a:t>Carbon Fee and Dividend</a:t>
            </a:r>
            <a:br>
              <a:rPr lang="en" sz="1800">
                <a:solidFill>
                  <a:srgbClr val="0000FF"/>
                </a:solidFill>
              </a:rPr>
            </a:br>
            <a:r>
              <a:rPr lang="en" sz="3200"/>
              <a:t>Economists &amp; Conservatives Agree</a:t>
            </a:r>
          </a:p>
        </p:txBody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324675" y="1146401"/>
            <a:ext cx="3765600" cy="2318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 i="1">
                <a:solidFill>
                  <a:srgbClr val="0000FF"/>
                </a:solidFill>
              </a:rPr>
              <a:t>“It’s not a tax if the government doesn’t keep the money”</a:t>
            </a:r>
          </a:p>
        </p:txBody>
      </p:sp>
      <p:sp>
        <p:nvSpPr>
          <p:cNvPr id="210" name="Shape 210"/>
          <p:cNvSpPr txBox="1">
            <a:spLocks noGrp="1"/>
          </p:cNvSpPr>
          <p:nvPr>
            <p:ph type="body" idx="4294967295"/>
          </p:nvPr>
        </p:nvSpPr>
        <p:spPr>
          <a:xfrm>
            <a:off x="0" y="3905251"/>
            <a:ext cx="3411538" cy="231774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 i="1">
                <a:solidFill>
                  <a:srgbClr val="0000FF"/>
                </a:solidFill>
              </a:rPr>
              <a:t>“... tax those things we would like to have less of”</a:t>
            </a:r>
          </a:p>
        </p:txBody>
      </p:sp>
      <p:sp>
        <p:nvSpPr>
          <p:cNvPr id="205" name="Shape 205"/>
          <p:cNvSpPr txBox="1"/>
          <p:nvPr/>
        </p:nvSpPr>
        <p:spPr>
          <a:xfrm>
            <a:off x="6013450" y="3904490"/>
            <a:ext cx="2856000" cy="231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/>
              <a:t>Gregory Mankiw, Harvard Professor &amp; economic advisor to George W. Bush </a:t>
            </a:r>
          </a:p>
        </p:txBody>
      </p:sp>
      <p:pic>
        <p:nvPicPr>
          <p:cNvPr id="206" name="Shape 2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2151" y="3925733"/>
            <a:ext cx="1682199" cy="2318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7" name="Shape 207"/>
          <p:cNvCxnSpPr/>
          <p:nvPr/>
        </p:nvCxnSpPr>
        <p:spPr>
          <a:xfrm>
            <a:off x="324675" y="3630734"/>
            <a:ext cx="8612400" cy="6399"/>
          </a:xfrm>
          <a:prstGeom prst="straightConnector1">
            <a:avLst/>
          </a:prstGeom>
          <a:noFill/>
          <a:ln w="19050" cap="flat" cmpd="sng">
            <a:solidFill>
              <a:srgbClr val="B7B7B7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08" name="Shape 208"/>
          <p:cNvSpPr txBox="1"/>
          <p:nvPr/>
        </p:nvSpPr>
        <p:spPr>
          <a:xfrm>
            <a:off x="5971051" y="1146567"/>
            <a:ext cx="2497499" cy="231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/>
              <a:t>George Shultz, Secretary of State to Reagan</a:t>
            </a:r>
          </a:p>
        </p:txBody>
      </p:sp>
      <p:pic>
        <p:nvPicPr>
          <p:cNvPr id="209" name="Shape 2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46451" y="1176068"/>
            <a:ext cx="1357349" cy="21965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6867040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896</Words>
  <Application>Microsoft Macintosh PowerPoint</Application>
  <PresentationFormat>On-screen Show (4:3)</PresentationFormat>
  <Paragraphs>114</Paragraphs>
  <Slides>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The Best Solution - Carbon Fee &amp; Dividend</vt:lpstr>
      <vt:lpstr>Carbon Fee and Dividend How It Works</vt:lpstr>
      <vt:lpstr>Carbon Fee and Dividend In Ten Years, Clean Energy Becomes Cheaper than Carbon-based Energy</vt:lpstr>
      <vt:lpstr>Carbon Fee and Dividend Border Tax Adjustments</vt:lpstr>
      <vt:lpstr>Carbon Fee and Dividend Economists &amp; Conservatives Agree</vt:lpstr>
    </vt:vector>
  </TitlesOfParts>
  <Company>Western Oregon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</dc:creator>
  <cp:lastModifiedBy>Mark</cp:lastModifiedBy>
  <cp:revision>1</cp:revision>
  <dcterms:created xsi:type="dcterms:W3CDTF">2015-10-12T16:09:06Z</dcterms:created>
  <dcterms:modified xsi:type="dcterms:W3CDTF">2015-10-12T16:13:00Z</dcterms:modified>
</cp:coreProperties>
</file>