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3" r:id="rId2"/>
    <p:sldMasterId id="2147483654" r:id="rId3"/>
  </p:sldMasterIdLst>
  <p:notesMasterIdLst>
    <p:notesMasterId r:id="rId41"/>
  </p:notesMasterIdLst>
  <p:handoutMasterIdLst>
    <p:handoutMasterId r:id="rId42"/>
  </p:handoutMasterIdLst>
  <p:sldIdLst>
    <p:sldId id="285" r:id="rId4"/>
    <p:sldId id="300" r:id="rId5"/>
    <p:sldId id="394" r:id="rId6"/>
    <p:sldId id="384" r:id="rId7"/>
    <p:sldId id="385" r:id="rId8"/>
    <p:sldId id="386" r:id="rId9"/>
    <p:sldId id="387" r:id="rId10"/>
    <p:sldId id="396" r:id="rId11"/>
    <p:sldId id="399" r:id="rId12"/>
    <p:sldId id="351" r:id="rId13"/>
    <p:sldId id="400" r:id="rId14"/>
    <p:sldId id="354" r:id="rId15"/>
    <p:sldId id="395" r:id="rId16"/>
    <p:sldId id="357" r:id="rId17"/>
    <p:sldId id="403" r:id="rId18"/>
    <p:sldId id="359" r:id="rId19"/>
    <p:sldId id="361" r:id="rId20"/>
    <p:sldId id="404" r:id="rId21"/>
    <p:sldId id="412" r:id="rId22"/>
    <p:sldId id="388" r:id="rId23"/>
    <p:sldId id="405" r:id="rId24"/>
    <p:sldId id="411" r:id="rId25"/>
    <p:sldId id="408" r:id="rId26"/>
    <p:sldId id="419" r:id="rId27"/>
    <p:sldId id="414" r:id="rId28"/>
    <p:sldId id="365" r:id="rId29"/>
    <p:sldId id="366" r:id="rId30"/>
    <p:sldId id="416" r:id="rId31"/>
    <p:sldId id="415" r:id="rId32"/>
    <p:sldId id="410" r:id="rId33"/>
    <p:sldId id="372" r:id="rId34"/>
    <p:sldId id="377" r:id="rId35"/>
    <p:sldId id="417" r:id="rId36"/>
    <p:sldId id="420" r:id="rId37"/>
    <p:sldId id="418" r:id="rId38"/>
    <p:sldId id="391" r:id="rId39"/>
    <p:sldId id="390" r:id="rId40"/>
  </p:sldIdLst>
  <p:sldSz cx="10058400" cy="6702425"/>
  <p:notesSz cx="9180513" cy="6858000"/>
  <p:defaultTextStyle>
    <a:defPPr>
      <a:defRPr lang="en-US"/>
    </a:defPPr>
    <a:lvl1pPr algn="l" rtl="0" fontAlgn="base">
      <a:spcBef>
        <a:spcPct val="0"/>
      </a:spcBef>
      <a:spcAft>
        <a:spcPct val="0"/>
      </a:spcAft>
      <a:defRPr sz="2000" b="1" kern="1200">
        <a:solidFill>
          <a:schemeClr val="tx2"/>
        </a:solidFill>
        <a:latin typeface="Arial" charset="0"/>
        <a:ea typeface="+mn-ea"/>
        <a:cs typeface="+mn-cs"/>
      </a:defRPr>
    </a:lvl1pPr>
    <a:lvl2pPr marL="457200" algn="l" rtl="0" fontAlgn="base">
      <a:spcBef>
        <a:spcPct val="0"/>
      </a:spcBef>
      <a:spcAft>
        <a:spcPct val="0"/>
      </a:spcAft>
      <a:defRPr sz="2000" b="1" kern="1200">
        <a:solidFill>
          <a:schemeClr val="tx2"/>
        </a:solidFill>
        <a:latin typeface="Arial" charset="0"/>
        <a:ea typeface="+mn-ea"/>
        <a:cs typeface="+mn-cs"/>
      </a:defRPr>
    </a:lvl2pPr>
    <a:lvl3pPr marL="914400" algn="l" rtl="0" fontAlgn="base">
      <a:spcBef>
        <a:spcPct val="0"/>
      </a:spcBef>
      <a:spcAft>
        <a:spcPct val="0"/>
      </a:spcAft>
      <a:defRPr sz="2000" b="1" kern="1200">
        <a:solidFill>
          <a:schemeClr val="tx2"/>
        </a:solidFill>
        <a:latin typeface="Arial" charset="0"/>
        <a:ea typeface="+mn-ea"/>
        <a:cs typeface="+mn-cs"/>
      </a:defRPr>
    </a:lvl3pPr>
    <a:lvl4pPr marL="1371600" algn="l" rtl="0" fontAlgn="base">
      <a:spcBef>
        <a:spcPct val="0"/>
      </a:spcBef>
      <a:spcAft>
        <a:spcPct val="0"/>
      </a:spcAft>
      <a:defRPr sz="2000" b="1" kern="1200">
        <a:solidFill>
          <a:schemeClr val="tx2"/>
        </a:solidFill>
        <a:latin typeface="Arial" charset="0"/>
        <a:ea typeface="+mn-ea"/>
        <a:cs typeface="+mn-cs"/>
      </a:defRPr>
    </a:lvl4pPr>
    <a:lvl5pPr marL="1828800" algn="l" rtl="0" fontAlgn="base">
      <a:spcBef>
        <a:spcPct val="0"/>
      </a:spcBef>
      <a:spcAft>
        <a:spcPct val="0"/>
      </a:spcAft>
      <a:defRPr sz="2000" b="1" kern="1200">
        <a:solidFill>
          <a:schemeClr val="tx2"/>
        </a:solidFill>
        <a:latin typeface="Arial" charset="0"/>
        <a:ea typeface="+mn-ea"/>
        <a:cs typeface="+mn-cs"/>
      </a:defRPr>
    </a:lvl5pPr>
    <a:lvl6pPr marL="2286000" algn="l" defTabSz="914400" rtl="0" eaLnBrk="1" latinLnBrk="0" hangingPunct="1">
      <a:defRPr sz="2000" b="1" kern="1200">
        <a:solidFill>
          <a:schemeClr val="tx2"/>
        </a:solidFill>
        <a:latin typeface="Arial" charset="0"/>
        <a:ea typeface="+mn-ea"/>
        <a:cs typeface="+mn-cs"/>
      </a:defRPr>
    </a:lvl6pPr>
    <a:lvl7pPr marL="2743200" algn="l" defTabSz="914400" rtl="0" eaLnBrk="1" latinLnBrk="0" hangingPunct="1">
      <a:defRPr sz="2000" b="1" kern="1200">
        <a:solidFill>
          <a:schemeClr val="tx2"/>
        </a:solidFill>
        <a:latin typeface="Arial" charset="0"/>
        <a:ea typeface="+mn-ea"/>
        <a:cs typeface="+mn-cs"/>
      </a:defRPr>
    </a:lvl7pPr>
    <a:lvl8pPr marL="3200400" algn="l" defTabSz="914400" rtl="0" eaLnBrk="1" latinLnBrk="0" hangingPunct="1">
      <a:defRPr sz="2000" b="1" kern="1200">
        <a:solidFill>
          <a:schemeClr val="tx2"/>
        </a:solidFill>
        <a:latin typeface="Arial" charset="0"/>
        <a:ea typeface="+mn-ea"/>
        <a:cs typeface="+mn-cs"/>
      </a:defRPr>
    </a:lvl8pPr>
    <a:lvl9pPr marL="3657600" algn="l" defTabSz="914400" rtl="0" eaLnBrk="1" latinLnBrk="0" hangingPunct="1">
      <a:defRPr sz="20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CC00"/>
    <a:srgbClr val="FFFFFF"/>
    <a:srgbClr val="0000FF"/>
    <a:srgbClr val="0066FF"/>
    <a:srgbClr val="000000"/>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20" y="-240"/>
      </p:cViewPr>
      <p:guideLst>
        <p:guide orient="horz" pos="2135"/>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75" y="-58738"/>
            <a:ext cx="3968750" cy="379413"/>
          </a:xfrm>
          <a:prstGeom prst="rect">
            <a:avLst/>
          </a:prstGeom>
          <a:noFill/>
          <a:ln w="9525">
            <a:noFill/>
            <a:miter lim="800000"/>
            <a:headEnd/>
            <a:tailEnd/>
          </a:ln>
          <a:effectLst/>
        </p:spPr>
        <p:txBody>
          <a:bodyPr vert="horz" wrap="square" lIns="33338" tIns="0" rIns="33338" bIns="0" numCol="1" anchor="t" anchorCtr="0" compatLnSpc="1">
            <a:prstTxWarp prst="textNoShape">
              <a:avLst/>
            </a:prstTxWarp>
          </a:bodyPr>
          <a:lstStyle>
            <a:lvl1pPr defTabSz="1395413" eaLnBrk="0" hangingPunct="0">
              <a:defRPr sz="2100" b="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5226050" y="-58738"/>
            <a:ext cx="3968750" cy="379413"/>
          </a:xfrm>
          <a:prstGeom prst="rect">
            <a:avLst/>
          </a:prstGeom>
          <a:noFill/>
          <a:ln w="9525">
            <a:noFill/>
            <a:miter lim="800000"/>
            <a:headEnd/>
            <a:tailEnd/>
          </a:ln>
          <a:effectLst/>
        </p:spPr>
        <p:txBody>
          <a:bodyPr vert="horz" wrap="square" lIns="33338" tIns="0" rIns="33338" bIns="0" numCol="1" anchor="t" anchorCtr="0" compatLnSpc="1">
            <a:prstTxWarp prst="textNoShape">
              <a:avLst/>
            </a:prstTxWarp>
          </a:bodyPr>
          <a:lstStyle>
            <a:lvl1pPr algn="r" defTabSz="1395413" eaLnBrk="0" hangingPunct="0">
              <a:defRPr sz="2100" b="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15875" y="6515100"/>
            <a:ext cx="3968750" cy="377825"/>
          </a:xfrm>
          <a:prstGeom prst="rect">
            <a:avLst/>
          </a:prstGeom>
          <a:noFill/>
          <a:ln w="9525">
            <a:noFill/>
            <a:miter lim="800000"/>
            <a:headEnd/>
            <a:tailEnd/>
          </a:ln>
          <a:effectLst/>
        </p:spPr>
        <p:txBody>
          <a:bodyPr vert="horz" wrap="square" lIns="33338" tIns="0" rIns="33338" bIns="0" numCol="1" anchor="b" anchorCtr="0" compatLnSpc="1">
            <a:prstTxWarp prst="textNoShape">
              <a:avLst/>
            </a:prstTxWarp>
          </a:bodyPr>
          <a:lstStyle>
            <a:lvl1pPr defTabSz="1395413" eaLnBrk="0" hangingPunct="0">
              <a:defRPr sz="2100" b="0" i="1">
                <a:solidFill>
                  <a:schemeClr val="tx1"/>
                </a:solidFill>
              </a:defRPr>
            </a:lvl1pPr>
          </a:lstStyle>
          <a:p>
            <a:pPr>
              <a:defRPr/>
            </a:pPr>
            <a:endParaRPr lang="en-US"/>
          </a:p>
        </p:txBody>
      </p:sp>
      <p:sp>
        <p:nvSpPr>
          <p:cNvPr id="3077" name="Rectangle 5"/>
          <p:cNvSpPr>
            <a:spLocks noGrp="1" noChangeArrowheads="1"/>
          </p:cNvSpPr>
          <p:nvPr>
            <p:ph type="sldNum" sz="quarter" idx="3"/>
          </p:nvPr>
        </p:nvSpPr>
        <p:spPr bwMode="auto">
          <a:xfrm>
            <a:off x="5226050" y="6515100"/>
            <a:ext cx="3968750" cy="377825"/>
          </a:xfrm>
          <a:prstGeom prst="rect">
            <a:avLst/>
          </a:prstGeom>
          <a:noFill/>
          <a:ln w="9525">
            <a:noFill/>
            <a:miter lim="800000"/>
            <a:headEnd/>
            <a:tailEnd/>
          </a:ln>
          <a:effectLst/>
        </p:spPr>
        <p:txBody>
          <a:bodyPr vert="horz" wrap="square" lIns="33338" tIns="0" rIns="33338" bIns="0" numCol="1" anchor="b" anchorCtr="0" compatLnSpc="1">
            <a:prstTxWarp prst="textNoShape">
              <a:avLst/>
            </a:prstTxWarp>
          </a:bodyPr>
          <a:lstStyle>
            <a:lvl1pPr algn="r" defTabSz="1395413" eaLnBrk="0" hangingPunct="0">
              <a:defRPr sz="2100" b="0" i="1">
                <a:solidFill>
                  <a:schemeClr val="tx1"/>
                </a:solidFill>
              </a:defRPr>
            </a:lvl1pPr>
          </a:lstStyle>
          <a:p>
            <a:pPr>
              <a:defRPr/>
            </a:pPr>
            <a:fld id="{4CCE468D-D57A-4D9C-9EBD-BB3781A6D27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75" y="-58738"/>
            <a:ext cx="3968750" cy="379413"/>
          </a:xfrm>
          <a:prstGeom prst="rect">
            <a:avLst/>
          </a:prstGeom>
          <a:noFill/>
          <a:ln w="9525">
            <a:noFill/>
            <a:miter lim="800000"/>
            <a:headEnd/>
            <a:tailEnd/>
          </a:ln>
          <a:effectLst/>
        </p:spPr>
        <p:txBody>
          <a:bodyPr vert="horz" wrap="square" lIns="33338" tIns="0" rIns="33338" bIns="0" numCol="1" anchor="t" anchorCtr="0" compatLnSpc="1">
            <a:prstTxWarp prst="textNoShape">
              <a:avLst/>
            </a:prstTxWarp>
          </a:bodyPr>
          <a:lstStyle>
            <a:lvl1pPr defTabSz="1395413" eaLnBrk="0" hangingPunct="0">
              <a:defRPr sz="2100" b="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5226050" y="-58738"/>
            <a:ext cx="3968750" cy="379413"/>
          </a:xfrm>
          <a:prstGeom prst="rect">
            <a:avLst/>
          </a:prstGeom>
          <a:noFill/>
          <a:ln w="9525">
            <a:noFill/>
            <a:miter lim="800000"/>
            <a:headEnd/>
            <a:tailEnd/>
          </a:ln>
          <a:effectLst/>
        </p:spPr>
        <p:txBody>
          <a:bodyPr vert="horz" wrap="square" lIns="33338" tIns="0" rIns="33338" bIns="0" numCol="1" anchor="t" anchorCtr="0" compatLnSpc="1">
            <a:prstTxWarp prst="textNoShape">
              <a:avLst/>
            </a:prstTxWarp>
          </a:bodyPr>
          <a:lstStyle>
            <a:lvl1pPr algn="r" defTabSz="1395413" eaLnBrk="0" hangingPunct="0">
              <a:defRPr sz="2100" b="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75" y="6537325"/>
            <a:ext cx="3968750" cy="379413"/>
          </a:xfrm>
          <a:prstGeom prst="rect">
            <a:avLst/>
          </a:prstGeom>
          <a:noFill/>
          <a:ln w="9525">
            <a:noFill/>
            <a:miter lim="800000"/>
            <a:headEnd/>
            <a:tailEnd/>
          </a:ln>
          <a:effectLst/>
        </p:spPr>
        <p:txBody>
          <a:bodyPr vert="horz" wrap="square" lIns="33338" tIns="0" rIns="33338" bIns="0" numCol="1" anchor="b" anchorCtr="0" compatLnSpc="1">
            <a:prstTxWarp prst="textNoShape">
              <a:avLst/>
            </a:prstTxWarp>
          </a:bodyPr>
          <a:lstStyle>
            <a:lvl1pPr defTabSz="1395413" eaLnBrk="0" hangingPunct="0">
              <a:defRPr sz="2100" b="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5226050" y="6537325"/>
            <a:ext cx="3968750" cy="379413"/>
          </a:xfrm>
          <a:prstGeom prst="rect">
            <a:avLst/>
          </a:prstGeom>
          <a:noFill/>
          <a:ln w="9525">
            <a:noFill/>
            <a:miter lim="800000"/>
            <a:headEnd/>
            <a:tailEnd/>
          </a:ln>
          <a:effectLst/>
        </p:spPr>
        <p:txBody>
          <a:bodyPr vert="horz" wrap="square" lIns="33338" tIns="0" rIns="33338" bIns="0" numCol="1" anchor="b" anchorCtr="0" compatLnSpc="1">
            <a:prstTxWarp prst="textNoShape">
              <a:avLst/>
            </a:prstTxWarp>
          </a:bodyPr>
          <a:lstStyle>
            <a:lvl1pPr algn="r" defTabSz="1395413" eaLnBrk="0" hangingPunct="0">
              <a:defRPr sz="2100" b="0" i="1">
                <a:solidFill>
                  <a:schemeClr val="tx1"/>
                </a:solidFill>
                <a:latin typeface="Times New Roman" pitchFamily="18" charset="0"/>
              </a:defRPr>
            </a:lvl1pPr>
          </a:lstStyle>
          <a:p>
            <a:pPr>
              <a:defRPr/>
            </a:pPr>
            <a:fld id="{5F5ABFCE-B9F4-420D-82B5-722731DD00FB}" type="slidenum">
              <a:rPr lang="en-US"/>
              <a:pPr>
                <a:defRPr/>
              </a:pPr>
              <a:t>‹#›</a:t>
            </a:fld>
            <a:endParaRPr lang="en-US"/>
          </a:p>
        </p:txBody>
      </p:sp>
      <p:sp>
        <p:nvSpPr>
          <p:cNvPr id="37894" name="Rectangle 6"/>
          <p:cNvSpPr>
            <a:spLocks noGrp="1" noRot="1" noChangeAspect="1" noChangeArrowheads="1" noTextEdit="1"/>
          </p:cNvSpPr>
          <p:nvPr>
            <p:ph type="sldImg" idx="2"/>
          </p:nvPr>
        </p:nvSpPr>
        <p:spPr bwMode="auto">
          <a:xfrm>
            <a:off x="2676525" y="539750"/>
            <a:ext cx="3825875" cy="2549525"/>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1222375" y="3263900"/>
            <a:ext cx="6734175" cy="3082925"/>
          </a:xfrm>
          <a:prstGeom prst="rect">
            <a:avLst/>
          </a:prstGeom>
          <a:noFill/>
          <a:ln w="9525">
            <a:noFill/>
            <a:miter lim="800000"/>
            <a:headEnd/>
            <a:tailEnd/>
          </a:ln>
          <a:effectLst/>
        </p:spPr>
        <p:txBody>
          <a:bodyPr vert="horz" wrap="square" lIns="100012" tIns="66675" rIns="100012" bIns="666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defTabSz="1395413" rtl="0" eaLnBrk="0" fontAlgn="base" hangingPunct="0">
      <a:spcBef>
        <a:spcPct val="30000"/>
      </a:spcBef>
      <a:spcAft>
        <a:spcPct val="0"/>
      </a:spcAft>
      <a:defRPr sz="2100" kern="1200">
        <a:solidFill>
          <a:schemeClr val="tx1"/>
        </a:solidFill>
        <a:latin typeface="Arial" charset="0"/>
        <a:ea typeface="+mn-ea"/>
        <a:cs typeface="+mn-cs"/>
      </a:defRPr>
    </a:lvl1pPr>
    <a:lvl2pPr marL="531813" algn="l" defTabSz="1395413" rtl="0" eaLnBrk="0" fontAlgn="base" hangingPunct="0">
      <a:spcBef>
        <a:spcPct val="30000"/>
      </a:spcBef>
      <a:spcAft>
        <a:spcPct val="0"/>
      </a:spcAft>
      <a:defRPr sz="2100" kern="1200">
        <a:solidFill>
          <a:schemeClr val="tx1"/>
        </a:solidFill>
        <a:latin typeface="Arial" charset="0"/>
        <a:ea typeface="+mn-ea"/>
        <a:cs typeface="+mn-cs"/>
      </a:defRPr>
    </a:lvl2pPr>
    <a:lvl3pPr marL="1063625" algn="l" defTabSz="1395413" rtl="0" eaLnBrk="0" fontAlgn="base" hangingPunct="0">
      <a:spcBef>
        <a:spcPct val="30000"/>
      </a:spcBef>
      <a:spcAft>
        <a:spcPct val="0"/>
      </a:spcAft>
      <a:defRPr sz="2100" kern="1200">
        <a:solidFill>
          <a:schemeClr val="tx1"/>
        </a:solidFill>
        <a:latin typeface="Arial" charset="0"/>
        <a:ea typeface="+mn-ea"/>
        <a:cs typeface="+mn-cs"/>
      </a:defRPr>
    </a:lvl3pPr>
    <a:lvl4pPr marL="1627188" algn="l" defTabSz="1395413" rtl="0" eaLnBrk="0" fontAlgn="base" hangingPunct="0">
      <a:spcBef>
        <a:spcPct val="30000"/>
      </a:spcBef>
      <a:spcAft>
        <a:spcPct val="0"/>
      </a:spcAft>
      <a:defRPr sz="2100" kern="1200">
        <a:solidFill>
          <a:schemeClr val="tx1"/>
        </a:solidFill>
        <a:latin typeface="Arial" charset="0"/>
        <a:ea typeface="+mn-ea"/>
        <a:cs typeface="+mn-cs"/>
      </a:defRPr>
    </a:lvl4pPr>
    <a:lvl5pPr marL="2159000" algn="l" defTabSz="1395413" rtl="0" eaLnBrk="0" fontAlgn="base" hangingPunct="0">
      <a:spcBef>
        <a:spcPct val="30000"/>
      </a:spcBef>
      <a:spcAft>
        <a:spcPct val="0"/>
      </a:spcAft>
      <a:defRPr sz="2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2660650" y="514350"/>
            <a:ext cx="3857625" cy="2571750"/>
          </a:xfrm>
          <a:ln/>
        </p:spPr>
      </p:sp>
      <p:sp>
        <p:nvSpPr>
          <p:cNvPr id="50178" name="Notes Placeholder 2"/>
          <p:cNvSpPr>
            <a:spLocks noGrp="1"/>
          </p:cNvSpPr>
          <p:nvPr>
            <p:ph type="body" idx="1"/>
          </p:nvPr>
        </p:nvSpPr>
        <p:spPr>
          <a:xfrm>
            <a:off x="917575" y="3257550"/>
            <a:ext cx="7345363" cy="3086100"/>
          </a:xfrm>
          <a:noFill/>
          <a:ln/>
        </p:spPr>
        <p:txBody>
          <a:bodyPr lIns="91440" tIns="45720" rIns="91440" bIns="45720"/>
          <a:lstStyle/>
          <a:p>
            <a:pPr defTabSz="914400" eaLnBrk="1" hangingPunct="1">
              <a:lnSpc>
                <a:spcPct val="90000"/>
              </a:lnSpc>
              <a:spcBef>
                <a:spcPct val="0"/>
              </a:spcBef>
            </a:pPr>
            <a:r>
              <a:rPr lang="en-US" smtClean="0"/>
              <a:t>So some of you may be wondering, what exactly is a Geographic Information System? Well, in the simplest terms, a GIS can be thought of as a collection of software that combines cartography, statistical analysis, and database technology. </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GIS has historically been used as a research and decision making tool in the earth sciences. It is used to map the real world and store that digital data in separate layers. For example, information about land usage, soil types, elevation, and tax parcels can all be stored as separate layers, and then later superimposed for visualization or used for conducting a study. </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Similarly, fingerprints can be modeled in a GIS, whereby fingerprint features such as ridges and minutiae are captured from a fingerprint image and stored in separate layers.</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A GIS works with two primary data types: Raster and Vector.  Raster data consists of a matrix of square cells organized into rows and columns, where each cell contains a value representing information. Rasters are digital aerial photographs, satellite imagery, or even scanned maps. </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Vector data consists of only points, lines, and polygons. Streets, rivers, and tax parcels can be modeled as vector layers. There are merits to both raster and vector data types, although vector features can be spatially queried or attributed with tabular data.</a:t>
            </a:r>
          </a:p>
          <a:p>
            <a:pPr defTabSz="914400" eaLnBrk="1" hangingPunct="1">
              <a:lnSpc>
                <a:spcPct val="90000"/>
              </a:lnSpc>
              <a:spcBef>
                <a:spcPct val="0"/>
              </a:spcBef>
            </a:pPr>
            <a:endParaRPr lang="en-US" smtClean="0"/>
          </a:p>
          <a:p>
            <a:pPr defTabSz="914400" eaLnBrk="1" hangingPunct="1">
              <a:lnSpc>
                <a:spcPct val="90000"/>
              </a:lnSpc>
              <a:spcBef>
                <a:spcPct val="0"/>
              </a:spcBef>
            </a:pPr>
            <a:r>
              <a:rPr lang="en-US" smtClean="0"/>
              <a:t>In our application of GIS, vector layers, such as fingerprint ridges and minutiae, are derived from the raster fingerprint image.  These vector layers can be stored in a database and queried according to their attributes.</a:t>
            </a:r>
            <a:br>
              <a:rPr lang="en-US" smtClean="0"/>
            </a:br>
            <a:endParaRPr lang="en-US" smtClean="0"/>
          </a:p>
        </p:txBody>
      </p:sp>
      <p:sp>
        <p:nvSpPr>
          <p:cNvPr id="50179" name="Slide Number Placeholder 3"/>
          <p:cNvSpPr txBox="1">
            <a:spLocks noGrp="1"/>
          </p:cNvSpPr>
          <p:nvPr/>
        </p:nvSpPr>
        <p:spPr bwMode="auto">
          <a:xfrm>
            <a:off x="5200650" y="6513513"/>
            <a:ext cx="3978275" cy="342900"/>
          </a:xfrm>
          <a:prstGeom prst="rect">
            <a:avLst/>
          </a:prstGeom>
          <a:noFill/>
          <a:ln w="9525">
            <a:noFill/>
            <a:miter lim="800000"/>
            <a:headEnd/>
            <a:tailEnd/>
          </a:ln>
        </p:spPr>
        <p:txBody>
          <a:bodyPr anchor="b"/>
          <a:lstStyle/>
          <a:p>
            <a:pPr algn="r"/>
            <a:fld id="{B9D04B3A-8F58-4047-8845-46A53CA1C019}" type="slidenum">
              <a:rPr lang="en-US" sz="1200" b="0">
                <a:solidFill>
                  <a:schemeClr val="tx1"/>
                </a:solidFill>
                <a:latin typeface="Calibri" pitchFamily="34" charset="0"/>
                <a:cs typeface="Arial" charset="0"/>
              </a:rPr>
              <a:pPr algn="r"/>
              <a:t>10</a:t>
            </a:fld>
            <a:endParaRPr lang="en-US" sz="1200" b="0">
              <a:solidFill>
                <a:schemeClr val="tx1"/>
              </a:solidFill>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xfrm>
            <a:off x="2660650" y="514350"/>
            <a:ext cx="3857625" cy="2571750"/>
          </a:xfrm>
          <a:ln/>
        </p:spPr>
      </p:sp>
      <p:sp>
        <p:nvSpPr>
          <p:cNvPr id="53250" name="Notes Placeholder 2"/>
          <p:cNvSpPr>
            <a:spLocks noGrp="1"/>
          </p:cNvSpPr>
          <p:nvPr>
            <p:ph type="body" idx="1"/>
          </p:nvPr>
        </p:nvSpPr>
        <p:spPr>
          <a:xfrm>
            <a:off x="917575" y="3257550"/>
            <a:ext cx="7345363" cy="3086100"/>
          </a:xfrm>
          <a:noFill/>
          <a:ln/>
        </p:spPr>
        <p:txBody>
          <a:bodyPr lIns="91440" tIns="45720" rIns="91440" bIns="45720"/>
          <a:lstStyle/>
          <a:p>
            <a:pPr defTabSz="914400" eaLnBrk="1" hangingPunct="1">
              <a:spcBef>
                <a:spcPct val="0"/>
              </a:spcBef>
            </a:pPr>
            <a:endParaRPr lang="en-US" smtClean="0"/>
          </a:p>
        </p:txBody>
      </p:sp>
      <p:sp>
        <p:nvSpPr>
          <p:cNvPr id="53251" name="Slide Number Placeholder 3"/>
          <p:cNvSpPr txBox="1">
            <a:spLocks noGrp="1"/>
          </p:cNvSpPr>
          <p:nvPr/>
        </p:nvSpPr>
        <p:spPr bwMode="auto">
          <a:xfrm>
            <a:off x="5200650" y="6513513"/>
            <a:ext cx="3978275" cy="342900"/>
          </a:xfrm>
          <a:prstGeom prst="rect">
            <a:avLst/>
          </a:prstGeom>
          <a:noFill/>
          <a:ln w="9525">
            <a:noFill/>
            <a:miter lim="800000"/>
            <a:headEnd/>
            <a:tailEnd/>
          </a:ln>
        </p:spPr>
        <p:txBody>
          <a:bodyPr anchor="b"/>
          <a:lstStyle/>
          <a:p>
            <a:pPr algn="r"/>
            <a:fld id="{DAF7288C-B923-41FD-94C6-230535CF4448}" type="slidenum">
              <a:rPr lang="en-US" sz="1200" b="0">
                <a:solidFill>
                  <a:schemeClr val="tx1"/>
                </a:solidFill>
                <a:latin typeface="Calibri" pitchFamily="34" charset="0"/>
                <a:cs typeface="Arial" charset="0"/>
              </a:rPr>
              <a:pPr algn="r"/>
              <a:t>12</a:t>
            </a:fld>
            <a:endParaRPr lang="en-US" sz="1200" b="0">
              <a:solidFill>
                <a:schemeClr val="tx1"/>
              </a:solidFill>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2660650" y="514350"/>
            <a:ext cx="3857625" cy="2571750"/>
          </a:xfrm>
          <a:ln/>
        </p:spPr>
      </p:sp>
      <p:sp>
        <p:nvSpPr>
          <p:cNvPr id="55298" name="Notes Placeholder 2"/>
          <p:cNvSpPr>
            <a:spLocks noGrp="1"/>
          </p:cNvSpPr>
          <p:nvPr>
            <p:ph type="body" idx="1"/>
          </p:nvPr>
        </p:nvSpPr>
        <p:spPr>
          <a:xfrm>
            <a:off x="917575" y="3257550"/>
            <a:ext cx="7345363" cy="3086100"/>
          </a:xfrm>
          <a:noFill/>
          <a:ln/>
        </p:spPr>
        <p:txBody>
          <a:bodyPr lIns="91440" tIns="45720" rIns="91440" bIns="45720"/>
          <a:lstStyle/>
          <a:p>
            <a:pPr defTabSz="914400" eaLnBrk="1" hangingPunct="1">
              <a:spcBef>
                <a:spcPct val="0"/>
              </a:spcBef>
            </a:pPr>
            <a:endParaRPr lang="en-US" smtClean="0"/>
          </a:p>
        </p:txBody>
      </p:sp>
      <p:sp>
        <p:nvSpPr>
          <p:cNvPr id="55299" name="Slide Number Placeholder 3"/>
          <p:cNvSpPr txBox="1">
            <a:spLocks noGrp="1"/>
          </p:cNvSpPr>
          <p:nvPr/>
        </p:nvSpPr>
        <p:spPr bwMode="auto">
          <a:xfrm>
            <a:off x="5200650" y="6513513"/>
            <a:ext cx="3978275" cy="342900"/>
          </a:xfrm>
          <a:prstGeom prst="rect">
            <a:avLst/>
          </a:prstGeom>
          <a:noFill/>
          <a:ln w="9525">
            <a:noFill/>
            <a:miter lim="800000"/>
            <a:headEnd/>
            <a:tailEnd/>
          </a:ln>
        </p:spPr>
        <p:txBody>
          <a:bodyPr anchor="b"/>
          <a:lstStyle/>
          <a:p>
            <a:pPr algn="r"/>
            <a:fld id="{9E34EB13-1C7E-4003-8C7C-8683246251AC}" type="slidenum">
              <a:rPr lang="en-US" sz="1200" b="0">
                <a:solidFill>
                  <a:schemeClr val="tx1"/>
                </a:solidFill>
                <a:latin typeface="Calibri" pitchFamily="34" charset="0"/>
                <a:cs typeface="Arial" charset="0"/>
              </a:rPr>
              <a:pPr algn="r"/>
              <a:t>13</a:t>
            </a:fld>
            <a:endParaRPr lang="en-US" sz="1200" b="0">
              <a:solidFill>
                <a:schemeClr val="tx1"/>
              </a:solidFill>
              <a:latin typeface="Calibri"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xfrm>
            <a:off x="2660650" y="514350"/>
            <a:ext cx="3857625" cy="2571750"/>
          </a:xfrm>
          <a:ln/>
        </p:spPr>
      </p:sp>
      <p:sp>
        <p:nvSpPr>
          <p:cNvPr id="58370" name="Notes Placeholder 2"/>
          <p:cNvSpPr>
            <a:spLocks noGrp="1"/>
          </p:cNvSpPr>
          <p:nvPr>
            <p:ph type="body" idx="1"/>
          </p:nvPr>
        </p:nvSpPr>
        <p:spPr>
          <a:xfrm>
            <a:off x="919163" y="3257550"/>
            <a:ext cx="7342187" cy="3086100"/>
          </a:xfrm>
          <a:noFill/>
          <a:ln/>
        </p:spPr>
        <p:txBody>
          <a:bodyPr lIns="93177" tIns="46589" rIns="93177" bIns="46589"/>
          <a:lstStyle/>
          <a:p>
            <a:pPr defTabSz="914400"/>
            <a:r>
              <a:rPr lang="en-US" smtClean="0"/>
              <a:t>As part of our methods, fingerprints are skeletonized and vectorized so we can perform spatial analyses on the ridgeline geometries.  Once the ridges are in vector form, we can draw lines between fingerprint features and spatially intersect the lines to determine ridge counts between points. We’ve created a tool that counts ridges between the delta and core of a fingerprint.  This finger has 16 ridges between the core and delta.</a:t>
            </a:r>
          </a:p>
          <a:p>
            <a:pPr defTabSz="914400"/>
            <a:endParaRPr lang="en-US" smtClean="0"/>
          </a:p>
          <a:p>
            <a:pPr defTabSz="914400"/>
            <a:r>
              <a:rPr lang="en-US" smtClean="0"/>
              <a:t>Vectorized ridge lines lack attribute data when they are initially created, so we built a tool that analyzes the geometry of vectorized fingerprint ridges and codes ridges based upon the features that exist at the ridgeline endpoints.  Here we’ve identified six different ridgeline types based upon their ending features. Additionally, line length and line curvature are calculated for each ridge. Once these ridges have been coded, they can be queried from a database or compared to other fingerprint skeletons.  It also allows us to create minutiae point files directly from the vectorized fingerprint.</a:t>
            </a:r>
          </a:p>
        </p:txBody>
      </p:sp>
      <p:sp>
        <p:nvSpPr>
          <p:cNvPr id="58371"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3DCA4105-D2BE-44E3-81FF-AA016A08890E}" type="slidenum">
              <a:rPr lang="en-US" sz="1200" b="0">
                <a:solidFill>
                  <a:schemeClr val="tx1"/>
                </a:solidFill>
                <a:latin typeface="Calibri" pitchFamily="34" charset="0"/>
                <a:cs typeface="Arial" charset="0"/>
              </a:rPr>
              <a:pPr algn="r"/>
              <a:t>15</a:t>
            </a:fld>
            <a:endParaRPr lang="en-US" sz="1200" b="0">
              <a:solidFill>
                <a:schemeClr val="tx1"/>
              </a:solidFill>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xfrm>
            <a:off x="2660650" y="514350"/>
            <a:ext cx="3857625" cy="2571750"/>
          </a:xfrm>
          <a:ln/>
        </p:spPr>
      </p:sp>
      <p:sp>
        <p:nvSpPr>
          <p:cNvPr id="62466" name="Notes Placeholder 2"/>
          <p:cNvSpPr>
            <a:spLocks noGrp="1"/>
          </p:cNvSpPr>
          <p:nvPr>
            <p:ph type="body" idx="1"/>
          </p:nvPr>
        </p:nvSpPr>
        <p:spPr>
          <a:xfrm>
            <a:off x="919163" y="3257550"/>
            <a:ext cx="7342187" cy="3086100"/>
          </a:xfrm>
          <a:noFill/>
          <a:ln/>
        </p:spPr>
        <p:txBody>
          <a:bodyPr lIns="93177" tIns="46589" rIns="93177" bIns="46589"/>
          <a:lstStyle/>
          <a:p>
            <a:pPr defTabSz="914400" eaLnBrk="1" hangingPunct="1"/>
            <a:r>
              <a:rPr lang="en-US" smtClean="0"/>
              <a:t>Triangular irregular networks (TIN) have been used by the GIS community for many years and are a digital means to represent surface morphology. TINs are a form of vector-based digital geographic data and are constructed by triangulating a set of points based on the Delaunay triangulation method. The points are connected with a series of edges to form a network of triangles.</a:t>
            </a:r>
          </a:p>
          <a:p>
            <a:pPr defTabSz="914400" eaLnBrk="1" hangingPunct="1"/>
            <a:endParaRPr lang="en-US" smtClean="0"/>
          </a:p>
          <a:p>
            <a:pPr defTabSz="914400" eaLnBrk="1" hangingPunct="1"/>
            <a:r>
              <a:rPr lang="en-US" smtClean="0"/>
              <a:t>In our project, TIN triangles are created by triangulating fingerprint minutiae.  Once TIN polygons are created from a minutiae pattern, they are spatially intersected with the corresponding vectorized fingerprint ridges to obtain ridge counts.</a:t>
            </a:r>
          </a:p>
        </p:txBody>
      </p:sp>
      <p:sp>
        <p:nvSpPr>
          <p:cNvPr id="62467"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BED2C598-9CA6-4991-9704-9B5280F176E3}" type="slidenum">
              <a:rPr lang="en-US" sz="1200" b="0">
                <a:solidFill>
                  <a:schemeClr val="tx1"/>
                </a:solidFill>
                <a:latin typeface="Calibri" pitchFamily="34" charset="0"/>
                <a:cs typeface="Arial" charset="0"/>
              </a:rPr>
              <a:pPr algn="r"/>
              <a:t>18</a:t>
            </a:fld>
            <a:endParaRPr lang="en-US" sz="1200" b="0">
              <a:solidFill>
                <a:schemeClr val="tx1"/>
              </a:solidFill>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xfrm>
            <a:off x="2660650" y="514350"/>
            <a:ext cx="3857625" cy="2571750"/>
          </a:xfrm>
          <a:ln/>
        </p:spPr>
      </p:sp>
      <p:sp>
        <p:nvSpPr>
          <p:cNvPr id="66562" name="Notes Placeholder 2"/>
          <p:cNvSpPr>
            <a:spLocks noGrp="1"/>
          </p:cNvSpPr>
          <p:nvPr>
            <p:ph type="body" idx="1"/>
          </p:nvPr>
        </p:nvSpPr>
        <p:spPr>
          <a:xfrm>
            <a:off x="919163" y="3257550"/>
            <a:ext cx="7342187" cy="3086100"/>
          </a:xfrm>
          <a:noFill/>
          <a:ln/>
        </p:spPr>
        <p:txBody>
          <a:bodyPr lIns="93177" tIns="46589" rIns="93177" bIns="46589"/>
          <a:lstStyle/>
          <a:p>
            <a:pPr defTabSz="914400" eaLnBrk="1" hangingPunct="1">
              <a:spcBef>
                <a:spcPct val="0"/>
              </a:spcBef>
            </a:pPr>
            <a:r>
              <a:rPr lang="en-US" smtClean="0"/>
              <a:t>Again this slide shows all six print pattern classes. Each figure depicts a grid composed of 2mm by 2mm cells with minutiae density values coded in each cell.  They are symbolized such that the red regions depict more minutiae per sq. mm, and the blue regions show fewer minutiae per sq. mm.  In the left and right slant loops, minutiae are denser near the delta regions. This clustering of minutiae in the delta regions is consistent with the rose diagrams I previously displayed. Whorl print types have similar minutiae distributions, but arches and tented arches differ.  Tented arches are denser in the center, likely due to the center up thrusting ridge found in tented arches. </a:t>
            </a:r>
          </a:p>
        </p:txBody>
      </p:sp>
      <p:sp>
        <p:nvSpPr>
          <p:cNvPr id="66563"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B0C5C384-C235-49C7-8D9D-44C793B2C6E5}" type="slidenum">
              <a:rPr lang="en-US" sz="1200" b="0">
                <a:solidFill>
                  <a:schemeClr val="tx1"/>
                </a:solidFill>
                <a:latin typeface="Calibri" pitchFamily="34" charset="0"/>
                <a:cs typeface="Arial" charset="0"/>
              </a:rPr>
              <a:pPr algn="r"/>
              <a:t>21</a:t>
            </a:fld>
            <a:endParaRPr lang="en-US" sz="1200" b="0">
              <a:solidFill>
                <a:schemeClr val="tx1"/>
              </a:solidFill>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xfrm>
            <a:off x="2660650" y="514350"/>
            <a:ext cx="3857625" cy="2571750"/>
          </a:xfrm>
          <a:ln/>
        </p:spPr>
      </p:sp>
      <p:sp>
        <p:nvSpPr>
          <p:cNvPr id="68610" name="Notes Placeholder 2"/>
          <p:cNvSpPr>
            <a:spLocks noGrp="1"/>
          </p:cNvSpPr>
          <p:nvPr>
            <p:ph type="body" idx="1"/>
          </p:nvPr>
        </p:nvSpPr>
        <p:spPr>
          <a:xfrm>
            <a:off x="919163" y="3257550"/>
            <a:ext cx="7342187" cy="3086100"/>
          </a:xfrm>
          <a:noFill/>
          <a:ln/>
        </p:spPr>
        <p:txBody>
          <a:bodyPr lIns="93177" tIns="46589" rIns="93177" bIns="46589"/>
          <a:lstStyle/>
          <a:p>
            <a:pPr defTabSz="914400" eaLnBrk="1" hangingPunct="1">
              <a:spcBef>
                <a:spcPct val="0"/>
              </a:spcBef>
            </a:pPr>
            <a:r>
              <a:rPr lang="en-US" smtClean="0"/>
              <a:t>Now only bifurcation density values are displayed. Each print type shows that bifurcations are densest near and below the core regions.  </a:t>
            </a:r>
          </a:p>
          <a:p>
            <a:pPr defTabSz="914400" eaLnBrk="1" hangingPunct="1">
              <a:spcBef>
                <a:spcPct val="0"/>
              </a:spcBef>
            </a:pPr>
            <a:endParaRPr lang="en-US" smtClean="0"/>
          </a:p>
        </p:txBody>
      </p:sp>
      <p:sp>
        <p:nvSpPr>
          <p:cNvPr id="68611"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4E27BED6-0F50-4C50-9713-0E84AA62155B}" type="slidenum">
              <a:rPr lang="en-US" sz="1200" b="0">
                <a:solidFill>
                  <a:schemeClr val="tx1"/>
                </a:solidFill>
                <a:latin typeface="Calibri" pitchFamily="34" charset="0"/>
                <a:cs typeface="Arial" charset="0"/>
              </a:rPr>
              <a:pPr algn="r"/>
              <a:t>22</a:t>
            </a:fld>
            <a:endParaRPr lang="en-US" sz="1200" b="0">
              <a:solidFill>
                <a:schemeClr val="tx1"/>
              </a:solidFill>
              <a:latin typeface="Calibri"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xfrm>
            <a:off x="2660650" y="514350"/>
            <a:ext cx="3857625" cy="2571750"/>
          </a:xfrm>
          <a:ln/>
        </p:spPr>
      </p:sp>
      <p:sp>
        <p:nvSpPr>
          <p:cNvPr id="70658" name="Notes Placeholder 2"/>
          <p:cNvSpPr>
            <a:spLocks noGrp="1"/>
          </p:cNvSpPr>
          <p:nvPr>
            <p:ph type="body" idx="1"/>
          </p:nvPr>
        </p:nvSpPr>
        <p:spPr>
          <a:xfrm>
            <a:off x="919163" y="3257550"/>
            <a:ext cx="7342187" cy="3086100"/>
          </a:xfrm>
          <a:noFill/>
          <a:ln/>
        </p:spPr>
        <p:txBody>
          <a:bodyPr lIns="93177" tIns="46589" rIns="93177" bIns="46589"/>
          <a:lstStyle/>
          <a:p>
            <a:pPr defTabSz="914400"/>
            <a:r>
              <a:rPr lang="en-US" smtClean="0"/>
              <a:t>We know that minutiae and ridges are unevenly distributed around the core with more minutiae and ridges below the core.  Using 188 vectorized fingerprints, we obtained minutiae to ridge frequency ratios above and below the core and conducted a paired t-test using the ratios. After normalizing by ridge frequency below and above the core we see that there is still a significant difference in the distribution of minutiae.  This means some factor other than pure ridge counts may be contributing to the uneven distribution of minutiae above and below the core.</a:t>
            </a:r>
          </a:p>
        </p:txBody>
      </p:sp>
      <p:sp>
        <p:nvSpPr>
          <p:cNvPr id="70659" name="Slide Number Placeholder 3"/>
          <p:cNvSpPr txBox="1">
            <a:spLocks noGrp="1"/>
          </p:cNvSpPr>
          <p:nvPr/>
        </p:nvSpPr>
        <p:spPr bwMode="auto">
          <a:xfrm>
            <a:off x="5199063" y="6513513"/>
            <a:ext cx="3979862" cy="342900"/>
          </a:xfrm>
          <a:prstGeom prst="rect">
            <a:avLst/>
          </a:prstGeom>
          <a:noFill/>
          <a:ln w="9525">
            <a:noFill/>
            <a:miter lim="800000"/>
            <a:headEnd/>
            <a:tailEnd/>
          </a:ln>
        </p:spPr>
        <p:txBody>
          <a:bodyPr lIns="93177" tIns="46589" rIns="93177" bIns="46589" anchor="b"/>
          <a:lstStyle/>
          <a:p>
            <a:pPr algn="r"/>
            <a:fld id="{19C0494A-5057-445C-A842-D92A368B2223}" type="slidenum">
              <a:rPr lang="en-US" sz="1200" b="0">
                <a:solidFill>
                  <a:schemeClr val="tx1"/>
                </a:solidFill>
                <a:latin typeface="Calibri" pitchFamily="34" charset="0"/>
                <a:cs typeface="Arial" charset="0"/>
              </a:rPr>
              <a:pPr algn="r"/>
              <a:t>23</a:t>
            </a:fld>
            <a:endParaRPr lang="en-US" sz="1200" b="0">
              <a:solidFill>
                <a:schemeClr val="tx1"/>
              </a:solidFill>
              <a:latin typeface="Calibri"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xfrm>
            <a:off x="2660650" y="514350"/>
            <a:ext cx="3857625" cy="2571750"/>
          </a:xfrm>
          <a:ln/>
        </p:spPr>
      </p:sp>
      <p:sp>
        <p:nvSpPr>
          <p:cNvPr id="79874" name="Notes Placeholder 2"/>
          <p:cNvSpPr>
            <a:spLocks noGrp="1"/>
          </p:cNvSpPr>
          <p:nvPr>
            <p:ph type="body" idx="1"/>
          </p:nvPr>
        </p:nvSpPr>
        <p:spPr>
          <a:xfrm>
            <a:off x="917575" y="3257550"/>
            <a:ext cx="7345363" cy="3086100"/>
          </a:xfrm>
          <a:noFill/>
          <a:ln/>
        </p:spPr>
        <p:txBody>
          <a:bodyPr lIns="91440" tIns="45720" rIns="91440" bIns="45720"/>
          <a:lstStyle/>
          <a:p>
            <a:pPr defTabSz="914400" eaLnBrk="1" hangingPunct="1">
              <a:spcBef>
                <a:spcPct val="0"/>
              </a:spcBef>
            </a:pPr>
            <a:r>
              <a:rPr lang="en-US" smtClean="0"/>
              <a:t>This iterative simulation is known as a Monte Carlo Simulation. A monte carlo simulation is similar to the lottery. Think about how the lottery works. You have 49 numbers total. Every week, 7 of those numbers are drawn at random. You then compare those 7#s to the ticket you have in your hand (and everyone else with a ticket does the same thing). If you match you are the winner. We are doing the same thing with our data. We take a fingerprint, and randomly draw a set number of minutia. We then compare that set to our entire database. If that set matches, we have a possible false match. We do this process 1000s of times to get an estimate of how likely a region on a fingerprint will produce a false match.</a:t>
            </a:r>
          </a:p>
          <a:p>
            <a:pPr defTabSz="914400" eaLnBrk="1" hangingPunct="1">
              <a:spcBef>
                <a:spcPct val="0"/>
              </a:spcBef>
            </a:pPr>
            <a:r>
              <a:rPr lang="en-US" smtClean="0"/>
              <a:t>In  addition, we want to mimic what latent examiners are seeing. They rarely get a whole fingerprint. So we have carved up the fingerprint into 9 different boxes and then perform our simulation within those boxes.</a:t>
            </a:r>
          </a:p>
        </p:txBody>
      </p:sp>
      <p:sp>
        <p:nvSpPr>
          <p:cNvPr id="79875" name="Slide Number Placeholder 3"/>
          <p:cNvSpPr txBox="1">
            <a:spLocks noGrp="1"/>
          </p:cNvSpPr>
          <p:nvPr/>
        </p:nvSpPr>
        <p:spPr bwMode="auto">
          <a:xfrm>
            <a:off x="5200650" y="6513513"/>
            <a:ext cx="3978275" cy="342900"/>
          </a:xfrm>
          <a:prstGeom prst="rect">
            <a:avLst/>
          </a:prstGeom>
          <a:noFill/>
          <a:ln w="9525">
            <a:noFill/>
            <a:miter lim="800000"/>
            <a:headEnd/>
            <a:tailEnd/>
          </a:ln>
        </p:spPr>
        <p:txBody>
          <a:bodyPr anchor="b"/>
          <a:lstStyle/>
          <a:p>
            <a:pPr algn="r"/>
            <a:fld id="{45E1F617-701C-42E5-8995-B0FC36BD90F7}" type="slidenum">
              <a:rPr lang="en-US" sz="1200" b="0">
                <a:solidFill>
                  <a:schemeClr val="tx1"/>
                </a:solidFill>
                <a:latin typeface="Calibri" pitchFamily="34" charset="0"/>
                <a:cs typeface="Arial" charset="0"/>
              </a:rPr>
              <a:pPr algn="r"/>
              <a:t>31</a:t>
            </a:fld>
            <a:endParaRPr lang="en-US" sz="1200" b="0">
              <a:solidFill>
                <a:schemeClr val="tx1"/>
              </a:solidFill>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797300"/>
            <a:ext cx="7042150" cy="171291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9B3F6681-A4E9-4B7B-9AD4-0DB5FB7606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563688"/>
            <a:ext cx="9051925" cy="44227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03FF3A4F-0110-43FF-869D-9C7DBD4E9E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68288"/>
            <a:ext cx="2262188" cy="57181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68288"/>
            <a:ext cx="6637337" cy="571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FF85C0D-0825-4BFF-AAE1-52DB5B4AAC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797300"/>
            <a:ext cx="7042150"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5C3845-C0AA-4653-80BA-F60876D281E9}"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F6C3D6-D023-4B42-BDF6-14965FFE8719}"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91B0B2-CA8D-40E8-B172-7A1157C7B60C}"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4B5CFE-AC19-419B-B61F-5EF49A52FD07}"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840038"/>
            <a:ext cx="8548687"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7B19AF-2E11-45DC-838B-B6B69201FED1}"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DCE543-31A5-4094-A2FE-89BFFE62F1A2}"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63688"/>
            <a:ext cx="444976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63688"/>
            <a:ext cx="444976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8C7729-1D41-4B11-BA8B-78BF0DF311EE}"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41E724-4FCE-4F62-857F-CFE5F24234C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500188"/>
            <a:ext cx="4443412"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25663"/>
            <a:ext cx="4443412"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500188"/>
            <a:ext cx="4445000"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25663"/>
            <a:ext cx="44450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07C13F-8D10-4322-B842-7F92CD1B80BB}" type="datetimeFigureOut">
              <a:rPr lang="en-US"/>
              <a:pPr>
                <a:defRPr/>
              </a:pPr>
              <a:t>10/3/2012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ADB623-6E29-41E8-A4E3-98173A570D3C}"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2DDE73-C276-4456-A715-87B5BCA1402B}" type="datetimeFigureOut">
              <a:rPr lang="en-US"/>
              <a:pPr>
                <a:defRPr/>
              </a:pPr>
              <a:t>10/3/2012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E435C1-EC43-4133-8146-1408F0D00549}"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E2083-E1C0-4263-9A11-94BD9CB8B37A}" type="datetimeFigureOut">
              <a:rPr lang="en-US"/>
              <a:pPr>
                <a:defRPr/>
              </a:pPr>
              <a:t>10/3/2012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7F79E4-E551-49FD-B005-DA5F5A07C623}"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66700"/>
            <a:ext cx="56229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401763"/>
            <a:ext cx="3308350"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23DD36-D977-4B1B-AD17-67FEC486A6FE}"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4F80F2-5E09-4FA7-A8CB-BBC0F3F9F5B9}"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3238" y="1563688"/>
            <a:ext cx="9051925" cy="4422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A3293CD8-330A-429A-AB1E-BE60A7155C9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598488"/>
            <a:ext cx="6035675"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5245100"/>
            <a:ext cx="6035675"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F3B456-24BC-4CF9-9416-5CFE61EBB682}"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909FF6-B52E-49F6-9106-9AEE67A75245}"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69B251-39DC-44C7-BA4B-DB43F0D6E70E}"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C79E3A-6CE9-4261-9559-30383E8F12F1}"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68288"/>
            <a:ext cx="2262188" cy="5718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68288"/>
            <a:ext cx="6637337" cy="5718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3565FE-5A95-4D8D-A34F-4ED293AD4870}"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E52B6E-58CA-4998-9608-4378C27C41F4}"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797300"/>
            <a:ext cx="7042150"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E4A2C91B-7C4A-431D-A481-F5907FC97693}"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5ECD018F-5582-45C2-A793-A75E8464ADF0}"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840038"/>
            <a:ext cx="8548687"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EB3AC8D7-C1A1-418B-BA5D-47954C0C8DF9}"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63688"/>
            <a:ext cx="444976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63688"/>
            <a:ext cx="444976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2/21/2012</a:t>
            </a:r>
          </a:p>
        </p:txBody>
      </p:sp>
      <p:sp>
        <p:nvSpPr>
          <p:cNvPr id="6"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7" name="Slide Number Placeholder 5"/>
          <p:cNvSpPr>
            <a:spLocks noGrp="1"/>
          </p:cNvSpPr>
          <p:nvPr>
            <p:ph type="sldNum" sz="quarter" idx="12"/>
          </p:nvPr>
        </p:nvSpPr>
        <p:spPr/>
        <p:txBody>
          <a:bodyPr/>
          <a:lstStyle>
            <a:lvl1pPr>
              <a:defRPr/>
            </a:lvl1pPr>
          </a:lstStyle>
          <a:p>
            <a:pPr>
              <a:defRPr/>
            </a:pPr>
            <a:fld id="{3E5AD0FA-1F19-4488-BE7A-EE4048DE5EF5}"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500188"/>
            <a:ext cx="4443412"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25663"/>
            <a:ext cx="4443412"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500188"/>
            <a:ext cx="4445000"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25663"/>
            <a:ext cx="44450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2/21/2012</a:t>
            </a:r>
          </a:p>
        </p:txBody>
      </p:sp>
      <p:sp>
        <p:nvSpPr>
          <p:cNvPr id="8"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9" name="Slide Number Placeholder 5"/>
          <p:cNvSpPr>
            <a:spLocks noGrp="1"/>
          </p:cNvSpPr>
          <p:nvPr>
            <p:ph type="sldNum" sz="quarter" idx="12"/>
          </p:nvPr>
        </p:nvSpPr>
        <p:spPr/>
        <p:txBody>
          <a:bodyPr/>
          <a:lstStyle>
            <a:lvl1pPr>
              <a:defRPr/>
            </a:lvl1pPr>
          </a:lstStyle>
          <a:p>
            <a:pPr>
              <a:defRPr/>
            </a:pPr>
            <a:fld id="{C3BABE08-7F5F-4555-8C68-AD7220DA7D1A}"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2/21/2012</a:t>
            </a:r>
          </a:p>
        </p:txBody>
      </p:sp>
      <p:sp>
        <p:nvSpPr>
          <p:cNvPr id="4"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5" name="Slide Number Placeholder 5"/>
          <p:cNvSpPr>
            <a:spLocks noGrp="1"/>
          </p:cNvSpPr>
          <p:nvPr>
            <p:ph type="sldNum" sz="quarter" idx="12"/>
          </p:nvPr>
        </p:nvSpPr>
        <p:spPr/>
        <p:txBody>
          <a:bodyPr/>
          <a:lstStyle>
            <a:lvl1pPr>
              <a:defRPr/>
            </a:lvl1pPr>
          </a:lstStyle>
          <a:p>
            <a:pPr>
              <a:defRPr/>
            </a:pPr>
            <a:fld id="{41ACF96C-1C56-4A64-A9ED-74F2BE726463}"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2/21/2012</a:t>
            </a:r>
          </a:p>
        </p:txBody>
      </p:sp>
      <p:sp>
        <p:nvSpPr>
          <p:cNvPr id="3"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4" name="Slide Number Placeholder 5"/>
          <p:cNvSpPr>
            <a:spLocks noGrp="1"/>
          </p:cNvSpPr>
          <p:nvPr>
            <p:ph type="sldNum" sz="quarter" idx="12"/>
          </p:nvPr>
        </p:nvSpPr>
        <p:spPr/>
        <p:txBody>
          <a:bodyPr/>
          <a:lstStyle>
            <a:lvl1pPr>
              <a:defRPr/>
            </a:lvl1pPr>
          </a:lstStyle>
          <a:p>
            <a:pPr>
              <a:defRPr/>
            </a:pPr>
            <a:fld id="{135021B9-E05D-46EE-8C20-8213E9064A9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840038"/>
            <a:ext cx="8548687" cy="14668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1BE5A2C-932F-4E31-A338-FD9E7F08AA9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66700"/>
            <a:ext cx="56229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401763"/>
            <a:ext cx="3308350"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2/21/2012</a:t>
            </a:r>
          </a:p>
        </p:txBody>
      </p:sp>
      <p:sp>
        <p:nvSpPr>
          <p:cNvPr id="6"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7" name="Slide Number Placeholder 5"/>
          <p:cNvSpPr>
            <a:spLocks noGrp="1"/>
          </p:cNvSpPr>
          <p:nvPr>
            <p:ph type="sldNum" sz="quarter" idx="12"/>
          </p:nvPr>
        </p:nvSpPr>
        <p:spPr/>
        <p:txBody>
          <a:bodyPr/>
          <a:lstStyle>
            <a:lvl1pPr>
              <a:defRPr/>
            </a:lvl1pPr>
          </a:lstStyle>
          <a:p>
            <a:pPr>
              <a:defRPr/>
            </a:pPr>
            <a:fld id="{17D90D54-B59C-4802-8250-7DD31E06DBFA}"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598488"/>
            <a:ext cx="6035675"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5245100"/>
            <a:ext cx="6035675"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2/21/2012</a:t>
            </a:r>
          </a:p>
        </p:txBody>
      </p:sp>
      <p:sp>
        <p:nvSpPr>
          <p:cNvPr id="6"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7" name="Slide Number Placeholder 5"/>
          <p:cNvSpPr>
            <a:spLocks noGrp="1"/>
          </p:cNvSpPr>
          <p:nvPr>
            <p:ph type="sldNum" sz="quarter" idx="12"/>
          </p:nvPr>
        </p:nvSpPr>
        <p:spPr/>
        <p:txBody>
          <a:bodyPr/>
          <a:lstStyle>
            <a:lvl1pPr>
              <a:defRPr/>
            </a:lvl1pPr>
          </a:lstStyle>
          <a:p>
            <a:pPr>
              <a:defRPr/>
            </a:pPr>
            <a:fld id="{1F0762F3-5E17-4A39-97C2-004CB726CF84}"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D968E7A8-9139-4FC3-B576-8474FEA393B5}"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68288"/>
            <a:ext cx="2262188" cy="5718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68288"/>
            <a:ext cx="6637337" cy="5718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2/21/2012</a:t>
            </a:r>
          </a:p>
        </p:txBody>
      </p:sp>
      <p:sp>
        <p:nvSpPr>
          <p:cNvPr id="5" name="Footer Placeholder 4"/>
          <p:cNvSpPr>
            <a:spLocks noGrp="1"/>
          </p:cNvSpPr>
          <p:nvPr>
            <p:ph type="ftr" sz="quarter" idx="11"/>
          </p:nvPr>
        </p:nvSpPr>
        <p:spPr/>
        <p:txBody>
          <a:bodyPr/>
          <a:lstStyle>
            <a:lvl1pPr>
              <a:defRPr/>
            </a:lvl1pPr>
          </a:lstStyle>
          <a:p>
            <a:pPr>
              <a:defRPr/>
            </a:pPr>
            <a:r>
              <a:rPr lang="en-US"/>
              <a:t>2012 NIJ Grantees' Meeting</a:t>
            </a:r>
          </a:p>
        </p:txBody>
      </p:sp>
      <p:sp>
        <p:nvSpPr>
          <p:cNvPr id="6" name="Slide Number Placeholder 5"/>
          <p:cNvSpPr>
            <a:spLocks noGrp="1"/>
          </p:cNvSpPr>
          <p:nvPr>
            <p:ph type="sldNum" sz="quarter" idx="12"/>
          </p:nvPr>
        </p:nvSpPr>
        <p:spPr/>
        <p:txBody>
          <a:bodyPr/>
          <a:lstStyle>
            <a:lvl1pPr>
              <a:defRPr/>
            </a:lvl1pPr>
          </a:lstStyle>
          <a:p>
            <a:pPr>
              <a:defRPr/>
            </a:pPr>
            <a:fld id="{3B5D22ED-3927-488E-881D-FB435A18555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63688"/>
            <a:ext cx="4449762" cy="4422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63688"/>
            <a:ext cx="4449763" cy="4422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4EF74532-1E9B-4628-B9F3-E2A147A46C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500188"/>
            <a:ext cx="4443412" cy="6254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25663"/>
            <a:ext cx="4443412" cy="38608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500188"/>
            <a:ext cx="4445000" cy="6254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25663"/>
            <a:ext cx="4445000" cy="38608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9CF376F7-498E-425C-8758-8DE6C836B6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185BE74C-CAD0-4F5F-815D-508A7E67CA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6B2D75F6-F9F2-402E-B619-277B90CBE1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66700"/>
            <a:ext cx="5622925" cy="57197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401763"/>
            <a:ext cx="3308350" cy="4584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B58A6F1-4238-41E2-96A6-9A1B2C107C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598488"/>
            <a:ext cx="6035675" cy="40211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5245100"/>
            <a:ext cx="6035675" cy="787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01F572F-3061-413F-B765-66216F63E6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54063" y="6107113"/>
            <a:ext cx="2095500" cy="446087"/>
          </a:xfrm>
          <a:prstGeom prst="rect">
            <a:avLst/>
          </a:prstGeom>
          <a:noFill/>
          <a:ln w="9525">
            <a:noFill/>
            <a:miter lim="800000"/>
            <a:headEnd/>
            <a:tailEnd/>
          </a:ln>
          <a:effectLst/>
        </p:spPr>
        <p:txBody>
          <a:bodyPr vert="horz" wrap="none" lIns="90488" tIns="44450" rIns="90488" bIns="44450" numCol="1" anchor="ctr" anchorCtr="0" compatLnSpc="1">
            <a:prstTxWarp prst="textNoShape">
              <a:avLst/>
            </a:prstTxWarp>
          </a:bodyPr>
          <a:lstStyle>
            <a:lvl1pPr eaLnBrk="0" hangingPunct="0">
              <a:defRPr sz="1400" b="0">
                <a:solidFill>
                  <a:schemeClr val="tx1"/>
                </a:solidFill>
                <a:latin typeface="Times New Roman" pitchFamily="18" charset="0"/>
              </a:defRPr>
            </a:lvl1pPr>
          </a:lstStyle>
          <a:p>
            <a:pPr>
              <a:defRPr/>
            </a:pPr>
            <a:endParaRPr lang="en-US"/>
          </a:p>
        </p:txBody>
      </p:sp>
      <p:sp>
        <p:nvSpPr>
          <p:cNvPr id="1027" name="Rectangle 3"/>
          <p:cNvSpPr>
            <a:spLocks noGrp="1" noChangeArrowheads="1"/>
          </p:cNvSpPr>
          <p:nvPr>
            <p:ph type="ftr" sz="quarter" idx="3"/>
          </p:nvPr>
        </p:nvSpPr>
        <p:spPr bwMode="auto">
          <a:xfrm>
            <a:off x="3436938" y="6107113"/>
            <a:ext cx="3184525" cy="446087"/>
          </a:xfrm>
          <a:prstGeom prst="rect">
            <a:avLst/>
          </a:prstGeom>
          <a:noFill/>
          <a:ln w="9525">
            <a:noFill/>
            <a:miter lim="800000"/>
            <a:headEnd/>
            <a:tailEnd/>
          </a:ln>
          <a:effectLst/>
        </p:spPr>
        <p:txBody>
          <a:bodyPr vert="horz" wrap="none" lIns="90488" tIns="44450" rIns="90488" bIns="44450" numCol="1" anchor="ctr" anchorCtr="0" compatLnSpc="1">
            <a:prstTxWarp prst="textNoShape">
              <a:avLst/>
            </a:prstTxWarp>
          </a:bodyPr>
          <a:lstStyle>
            <a:lvl1pPr algn="ctr" eaLnBrk="0" hangingPunct="0">
              <a:defRPr sz="1400" b="0">
                <a:solidFill>
                  <a:schemeClr val="tx1"/>
                </a:solidFill>
                <a:latin typeface="Times New Roman" pitchFamily="18" charset="0"/>
              </a:defRPr>
            </a:lvl1pPr>
          </a:lstStyle>
          <a:p>
            <a:pPr>
              <a:defRPr/>
            </a:pPr>
            <a:endParaRPr lang="en-US"/>
          </a:p>
        </p:txBody>
      </p:sp>
      <p:sp>
        <p:nvSpPr>
          <p:cNvPr id="1028" name="Rectangle 4"/>
          <p:cNvSpPr>
            <a:spLocks noGrp="1" noChangeArrowheads="1"/>
          </p:cNvSpPr>
          <p:nvPr>
            <p:ph type="sldNum" sz="quarter" idx="4"/>
          </p:nvPr>
        </p:nvSpPr>
        <p:spPr bwMode="auto">
          <a:xfrm>
            <a:off x="7208838" y="6107113"/>
            <a:ext cx="2095500" cy="446087"/>
          </a:xfrm>
          <a:prstGeom prst="rect">
            <a:avLst/>
          </a:prstGeom>
          <a:noFill/>
          <a:ln w="9525">
            <a:noFill/>
            <a:miter lim="800000"/>
            <a:headEnd/>
            <a:tailEnd/>
          </a:ln>
          <a:effectLst/>
        </p:spPr>
        <p:txBody>
          <a:bodyPr vert="horz" wrap="none" lIns="90488" tIns="44450" rIns="90488" bIns="44450" numCol="1" anchor="ctr" anchorCtr="0" compatLnSpc="1">
            <a:prstTxWarp prst="textNoShape">
              <a:avLst/>
            </a:prstTxWarp>
          </a:bodyPr>
          <a:lstStyle>
            <a:lvl1pPr algn="r" eaLnBrk="0" hangingPunct="0">
              <a:defRPr sz="1400" b="0">
                <a:solidFill>
                  <a:schemeClr val="tx1"/>
                </a:solidFill>
                <a:latin typeface="Times New Roman" pitchFamily="18" charset="0"/>
              </a:defRPr>
            </a:lvl1pPr>
          </a:lstStyle>
          <a:p>
            <a:pPr>
              <a:defRPr/>
            </a:pPr>
            <a:fld id="{D0A067B4-7E75-4DA6-82F2-BAC3FBF390D7}" type="slidenum">
              <a:rPr lang="en-US"/>
              <a:pPr>
                <a:defRPr/>
              </a:pPr>
              <a:t>‹#›</a:t>
            </a:fld>
            <a:endParaRPr lang="en-US"/>
          </a:p>
        </p:txBody>
      </p:sp>
      <p:grpSp>
        <p:nvGrpSpPr>
          <p:cNvPr id="1029" name="Group 7"/>
          <p:cNvGrpSpPr>
            <a:grpSpLocks/>
          </p:cNvGrpSpPr>
          <p:nvPr/>
        </p:nvGrpSpPr>
        <p:grpSpPr bwMode="auto">
          <a:xfrm>
            <a:off x="0" y="0"/>
            <a:ext cx="10047288" cy="6689725"/>
            <a:chOff x="0" y="0"/>
            <a:chExt cx="6329" cy="4214"/>
          </a:xfrm>
        </p:grpSpPr>
        <p:sp>
          <p:nvSpPr>
            <p:cNvPr id="2" name="Rectangle 5"/>
            <p:cNvSpPr>
              <a:spLocks noChangeArrowheads="1"/>
            </p:cNvSpPr>
            <p:nvPr/>
          </p:nvSpPr>
          <p:spPr bwMode="auto">
            <a:xfrm>
              <a:off x="0" y="0"/>
              <a:ext cx="6328" cy="4214"/>
            </a:xfrm>
            <a:prstGeom prst="rect">
              <a:avLst/>
            </a:prstGeom>
            <a:gradFill rotWithShape="0">
              <a:gsLst>
                <a:gs pos="0">
                  <a:srgbClr val="063DE8"/>
                </a:gs>
                <a:gs pos="100000">
                  <a:srgbClr val="063DE8">
                    <a:gamma/>
                    <a:shade val="29804"/>
                    <a:invGamma/>
                  </a:srgbClr>
                </a:gs>
              </a:gsLst>
              <a:lin ang="0" scaled="1"/>
            </a:gradFill>
            <a:ln w="9525">
              <a:noFill/>
              <a:miter lim="800000"/>
              <a:headEnd/>
              <a:tailEnd/>
            </a:ln>
            <a:effectLst/>
          </p:spPr>
          <p:txBody>
            <a:bodyPr wrap="none" anchor="ctr"/>
            <a:lstStyle/>
            <a:p>
              <a:pPr algn="ctr" eaLnBrk="0" hangingPunct="0">
                <a:defRPr/>
              </a:pPr>
              <a:endParaRPr lang="en-US" sz="2800"/>
            </a:p>
          </p:txBody>
        </p:sp>
        <p:sp useBgFill="1">
          <p:nvSpPr>
            <p:cNvPr id="1030" name="Freeform 6"/>
            <p:cNvSpPr>
              <a:spLocks/>
            </p:cNvSpPr>
            <p:nvPr/>
          </p:nvSpPr>
          <p:spPr bwMode="auto">
            <a:xfrm>
              <a:off x="0" y="71"/>
              <a:ext cx="6329" cy="4072"/>
            </a:xfrm>
            <a:custGeom>
              <a:avLst/>
              <a:gdLst/>
              <a:ahLst/>
              <a:cxnLst>
                <a:cxn ang="0">
                  <a:pos x="1" y="3858"/>
                </a:cxn>
                <a:cxn ang="0">
                  <a:pos x="1" y="3906"/>
                </a:cxn>
                <a:cxn ang="0">
                  <a:pos x="6328" y="4012"/>
                </a:cxn>
                <a:cxn ang="0">
                  <a:pos x="6328" y="4071"/>
                </a:cxn>
                <a:cxn ang="0">
                  <a:pos x="1" y="59"/>
                </a:cxn>
                <a:cxn ang="0">
                  <a:pos x="1" y="105"/>
                </a:cxn>
                <a:cxn ang="0">
                  <a:pos x="6328" y="211"/>
                </a:cxn>
                <a:cxn ang="0">
                  <a:pos x="6328" y="270"/>
                </a:cxn>
                <a:cxn ang="0">
                  <a:pos x="1" y="375"/>
                </a:cxn>
                <a:cxn ang="0">
                  <a:pos x="1" y="422"/>
                </a:cxn>
                <a:cxn ang="0">
                  <a:pos x="6328" y="527"/>
                </a:cxn>
                <a:cxn ang="0">
                  <a:pos x="6328" y="586"/>
                </a:cxn>
                <a:cxn ang="0">
                  <a:pos x="1" y="692"/>
                </a:cxn>
                <a:cxn ang="0">
                  <a:pos x="1" y="738"/>
                </a:cxn>
                <a:cxn ang="0">
                  <a:pos x="6328" y="845"/>
                </a:cxn>
                <a:cxn ang="0">
                  <a:pos x="6328" y="904"/>
                </a:cxn>
                <a:cxn ang="0">
                  <a:pos x="1" y="1008"/>
                </a:cxn>
                <a:cxn ang="0">
                  <a:pos x="1" y="1055"/>
                </a:cxn>
                <a:cxn ang="0">
                  <a:pos x="6328" y="1161"/>
                </a:cxn>
                <a:cxn ang="0">
                  <a:pos x="6328" y="1219"/>
                </a:cxn>
                <a:cxn ang="0">
                  <a:pos x="1" y="1326"/>
                </a:cxn>
                <a:cxn ang="0">
                  <a:pos x="1" y="1372"/>
                </a:cxn>
                <a:cxn ang="0">
                  <a:pos x="6328" y="1477"/>
                </a:cxn>
                <a:cxn ang="0">
                  <a:pos x="6328" y="1536"/>
                </a:cxn>
                <a:cxn ang="0">
                  <a:pos x="1" y="1642"/>
                </a:cxn>
                <a:cxn ang="0">
                  <a:pos x="1" y="1689"/>
                </a:cxn>
                <a:cxn ang="0">
                  <a:pos x="6328" y="1794"/>
                </a:cxn>
                <a:cxn ang="0">
                  <a:pos x="6328" y="1853"/>
                </a:cxn>
                <a:cxn ang="0">
                  <a:pos x="1" y="1959"/>
                </a:cxn>
                <a:cxn ang="0">
                  <a:pos x="1" y="2005"/>
                </a:cxn>
                <a:cxn ang="0">
                  <a:pos x="6328" y="2112"/>
                </a:cxn>
                <a:cxn ang="0">
                  <a:pos x="6328" y="2169"/>
                </a:cxn>
                <a:cxn ang="0">
                  <a:pos x="1" y="2275"/>
                </a:cxn>
                <a:cxn ang="0">
                  <a:pos x="1" y="2322"/>
                </a:cxn>
                <a:cxn ang="0">
                  <a:pos x="6328" y="2427"/>
                </a:cxn>
                <a:cxn ang="0">
                  <a:pos x="6328" y="2487"/>
                </a:cxn>
                <a:cxn ang="0">
                  <a:pos x="1" y="2592"/>
                </a:cxn>
                <a:cxn ang="0">
                  <a:pos x="1" y="2639"/>
                </a:cxn>
                <a:cxn ang="0">
                  <a:pos x="6328" y="2744"/>
                </a:cxn>
                <a:cxn ang="0">
                  <a:pos x="6328" y="2803"/>
                </a:cxn>
                <a:cxn ang="0">
                  <a:pos x="1" y="2909"/>
                </a:cxn>
                <a:cxn ang="0">
                  <a:pos x="1" y="2955"/>
                </a:cxn>
                <a:cxn ang="0">
                  <a:pos x="6328" y="3061"/>
                </a:cxn>
                <a:cxn ang="0">
                  <a:pos x="6328" y="3119"/>
                </a:cxn>
                <a:cxn ang="0">
                  <a:pos x="1" y="3226"/>
                </a:cxn>
                <a:cxn ang="0">
                  <a:pos x="1" y="3272"/>
                </a:cxn>
                <a:cxn ang="0">
                  <a:pos x="6328" y="3378"/>
                </a:cxn>
                <a:cxn ang="0">
                  <a:pos x="6328" y="3436"/>
                </a:cxn>
                <a:cxn ang="0">
                  <a:pos x="1" y="3542"/>
                </a:cxn>
                <a:cxn ang="0">
                  <a:pos x="1" y="3589"/>
                </a:cxn>
                <a:cxn ang="0">
                  <a:pos x="6328" y="3695"/>
                </a:cxn>
                <a:cxn ang="0">
                  <a:pos x="6328" y="3754"/>
                </a:cxn>
              </a:cxnLst>
              <a:rect l="0" t="0" r="r" b="b"/>
              <a:pathLst>
                <a:path w="6329" h="4072">
                  <a:moveTo>
                    <a:pt x="6328" y="3801"/>
                  </a:moveTo>
                  <a:lnTo>
                    <a:pt x="1" y="3800"/>
                  </a:lnTo>
                  <a:lnTo>
                    <a:pt x="1" y="3858"/>
                  </a:lnTo>
                  <a:lnTo>
                    <a:pt x="6328" y="3858"/>
                  </a:lnTo>
                  <a:lnTo>
                    <a:pt x="6328" y="3905"/>
                  </a:lnTo>
                  <a:lnTo>
                    <a:pt x="1" y="3906"/>
                  </a:lnTo>
                  <a:lnTo>
                    <a:pt x="1" y="3964"/>
                  </a:lnTo>
                  <a:lnTo>
                    <a:pt x="6328" y="3964"/>
                  </a:lnTo>
                  <a:lnTo>
                    <a:pt x="6328" y="4012"/>
                  </a:lnTo>
                  <a:lnTo>
                    <a:pt x="1" y="4011"/>
                  </a:lnTo>
                  <a:lnTo>
                    <a:pt x="1" y="4071"/>
                  </a:lnTo>
                  <a:lnTo>
                    <a:pt x="6328" y="4071"/>
                  </a:lnTo>
                  <a:lnTo>
                    <a:pt x="6328" y="0"/>
                  </a:lnTo>
                  <a:lnTo>
                    <a:pt x="1" y="0"/>
                  </a:lnTo>
                  <a:lnTo>
                    <a:pt x="1" y="59"/>
                  </a:lnTo>
                  <a:lnTo>
                    <a:pt x="6328" y="58"/>
                  </a:lnTo>
                  <a:lnTo>
                    <a:pt x="6328" y="105"/>
                  </a:lnTo>
                  <a:lnTo>
                    <a:pt x="1" y="105"/>
                  </a:lnTo>
                  <a:lnTo>
                    <a:pt x="1" y="164"/>
                  </a:lnTo>
                  <a:lnTo>
                    <a:pt x="6328" y="165"/>
                  </a:lnTo>
                  <a:lnTo>
                    <a:pt x="6328" y="211"/>
                  </a:lnTo>
                  <a:lnTo>
                    <a:pt x="1" y="211"/>
                  </a:lnTo>
                  <a:lnTo>
                    <a:pt x="1" y="269"/>
                  </a:lnTo>
                  <a:lnTo>
                    <a:pt x="6328" y="270"/>
                  </a:lnTo>
                  <a:lnTo>
                    <a:pt x="6328" y="316"/>
                  </a:lnTo>
                  <a:lnTo>
                    <a:pt x="1" y="316"/>
                  </a:lnTo>
                  <a:lnTo>
                    <a:pt x="1" y="375"/>
                  </a:lnTo>
                  <a:lnTo>
                    <a:pt x="6328" y="375"/>
                  </a:lnTo>
                  <a:lnTo>
                    <a:pt x="6328" y="422"/>
                  </a:lnTo>
                  <a:lnTo>
                    <a:pt x="1" y="422"/>
                  </a:lnTo>
                  <a:lnTo>
                    <a:pt x="1" y="480"/>
                  </a:lnTo>
                  <a:lnTo>
                    <a:pt x="6328" y="481"/>
                  </a:lnTo>
                  <a:lnTo>
                    <a:pt x="6328" y="527"/>
                  </a:lnTo>
                  <a:lnTo>
                    <a:pt x="1" y="527"/>
                  </a:lnTo>
                  <a:lnTo>
                    <a:pt x="1" y="586"/>
                  </a:lnTo>
                  <a:lnTo>
                    <a:pt x="6328" y="586"/>
                  </a:lnTo>
                  <a:lnTo>
                    <a:pt x="6328" y="633"/>
                  </a:lnTo>
                  <a:lnTo>
                    <a:pt x="1" y="633"/>
                  </a:lnTo>
                  <a:lnTo>
                    <a:pt x="1" y="692"/>
                  </a:lnTo>
                  <a:lnTo>
                    <a:pt x="6328" y="692"/>
                  </a:lnTo>
                  <a:lnTo>
                    <a:pt x="6328" y="738"/>
                  </a:lnTo>
                  <a:lnTo>
                    <a:pt x="1" y="738"/>
                  </a:lnTo>
                  <a:lnTo>
                    <a:pt x="1" y="797"/>
                  </a:lnTo>
                  <a:lnTo>
                    <a:pt x="6328" y="798"/>
                  </a:lnTo>
                  <a:lnTo>
                    <a:pt x="6328" y="845"/>
                  </a:lnTo>
                  <a:lnTo>
                    <a:pt x="1" y="844"/>
                  </a:lnTo>
                  <a:lnTo>
                    <a:pt x="1" y="904"/>
                  </a:lnTo>
                  <a:lnTo>
                    <a:pt x="6328" y="904"/>
                  </a:lnTo>
                  <a:lnTo>
                    <a:pt x="6328" y="951"/>
                  </a:lnTo>
                  <a:lnTo>
                    <a:pt x="1" y="950"/>
                  </a:lnTo>
                  <a:lnTo>
                    <a:pt x="1" y="1008"/>
                  </a:lnTo>
                  <a:lnTo>
                    <a:pt x="6328" y="1009"/>
                  </a:lnTo>
                  <a:lnTo>
                    <a:pt x="6328" y="1055"/>
                  </a:lnTo>
                  <a:lnTo>
                    <a:pt x="1" y="1055"/>
                  </a:lnTo>
                  <a:lnTo>
                    <a:pt x="1" y="1114"/>
                  </a:lnTo>
                  <a:lnTo>
                    <a:pt x="6328" y="1114"/>
                  </a:lnTo>
                  <a:lnTo>
                    <a:pt x="6328" y="1161"/>
                  </a:lnTo>
                  <a:lnTo>
                    <a:pt x="1" y="1161"/>
                  </a:lnTo>
                  <a:lnTo>
                    <a:pt x="1" y="1219"/>
                  </a:lnTo>
                  <a:lnTo>
                    <a:pt x="6328" y="1219"/>
                  </a:lnTo>
                  <a:lnTo>
                    <a:pt x="6328" y="1266"/>
                  </a:lnTo>
                  <a:lnTo>
                    <a:pt x="1" y="1267"/>
                  </a:lnTo>
                  <a:lnTo>
                    <a:pt x="1" y="1326"/>
                  </a:lnTo>
                  <a:lnTo>
                    <a:pt x="6328" y="1325"/>
                  </a:lnTo>
                  <a:lnTo>
                    <a:pt x="6328" y="1372"/>
                  </a:lnTo>
                  <a:lnTo>
                    <a:pt x="1" y="1372"/>
                  </a:lnTo>
                  <a:lnTo>
                    <a:pt x="1" y="1431"/>
                  </a:lnTo>
                  <a:lnTo>
                    <a:pt x="6328" y="1430"/>
                  </a:lnTo>
                  <a:lnTo>
                    <a:pt x="6328" y="1477"/>
                  </a:lnTo>
                  <a:lnTo>
                    <a:pt x="1" y="1477"/>
                  </a:lnTo>
                  <a:lnTo>
                    <a:pt x="1" y="1536"/>
                  </a:lnTo>
                  <a:lnTo>
                    <a:pt x="6328" y="1536"/>
                  </a:lnTo>
                  <a:lnTo>
                    <a:pt x="6328" y="1583"/>
                  </a:lnTo>
                  <a:lnTo>
                    <a:pt x="1" y="1583"/>
                  </a:lnTo>
                  <a:lnTo>
                    <a:pt x="1" y="1642"/>
                  </a:lnTo>
                  <a:lnTo>
                    <a:pt x="6328" y="1643"/>
                  </a:lnTo>
                  <a:lnTo>
                    <a:pt x="6328" y="1689"/>
                  </a:lnTo>
                  <a:lnTo>
                    <a:pt x="1" y="1689"/>
                  </a:lnTo>
                  <a:lnTo>
                    <a:pt x="1" y="1748"/>
                  </a:lnTo>
                  <a:lnTo>
                    <a:pt x="6328" y="1748"/>
                  </a:lnTo>
                  <a:lnTo>
                    <a:pt x="6328" y="1794"/>
                  </a:lnTo>
                  <a:lnTo>
                    <a:pt x="1" y="1794"/>
                  </a:lnTo>
                  <a:lnTo>
                    <a:pt x="1" y="1853"/>
                  </a:lnTo>
                  <a:lnTo>
                    <a:pt x="6328" y="1853"/>
                  </a:lnTo>
                  <a:lnTo>
                    <a:pt x="6328" y="1900"/>
                  </a:lnTo>
                  <a:lnTo>
                    <a:pt x="1" y="1900"/>
                  </a:lnTo>
                  <a:lnTo>
                    <a:pt x="1" y="1959"/>
                  </a:lnTo>
                  <a:lnTo>
                    <a:pt x="6328" y="1958"/>
                  </a:lnTo>
                  <a:lnTo>
                    <a:pt x="6328" y="2005"/>
                  </a:lnTo>
                  <a:lnTo>
                    <a:pt x="1" y="2005"/>
                  </a:lnTo>
                  <a:lnTo>
                    <a:pt x="1" y="2065"/>
                  </a:lnTo>
                  <a:lnTo>
                    <a:pt x="6328" y="2064"/>
                  </a:lnTo>
                  <a:lnTo>
                    <a:pt x="6328" y="2112"/>
                  </a:lnTo>
                  <a:lnTo>
                    <a:pt x="1" y="2111"/>
                  </a:lnTo>
                  <a:lnTo>
                    <a:pt x="1" y="2169"/>
                  </a:lnTo>
                  <a:lnTo>
                    <a:pt x="6328" y="2169"/>
                  </a:lnTo>
                  <a:lnTo>
                    <a:pt x="6328" y="2216"/>
                  </a:lnTo>
                  <a:lnTo>
                    <a:pt x="1" y="2216"/>
                  </a:lnTo>
                  <a:lnTo>
                    <a:pt x="1" y="2275"/>
                  </a:lnTo>
                  <a:lnTo>
                    <a:pt x="6328" y="2275"/>
                  </a:lnTo>
                  <a:lnTo>
                    <a:pt x="6328" y="2322"/>
                  </a:lnTo>
                  <a:lnTo>
                    <a:pt x="1" y="2322"/>
                  </a:lnTo>
                  <a:lnTo>
                    <a:pt x="1" y="2381"/>
                  </a:lnTo>
                  <a:lnTo>
                    <a:pt x="6328" y="2381"/>
                  </a:lnTo>
                  <a:lnTo>
                    <a:pt x="6328" y="2427"/>
                  </a:lnTo>
                  <a:lnTo>
                    <a:pt x="1" y="2427"/>
                  </a:lnTo>
                  <a:lnTo>
                    <a:pt x="1" y="2487"/>
                  </a:lnTo>
                  <a:lnTo>
                    <a:pt x="6328" y="2487"/>
                  </a:lnTo>
                  <a:lnTo>
                    <a:pt x="6328" y="2533"/>
                  </a:lnTo>
                  <a:lnTo>
                    <a:pt x="1" y="2533"/>
                  </a:lnTo>
                  <a:lnTo>
                    <a:pt x="1" y="2592"/>
                  </a:lnTo>
                  <a:lnTo>
                    <a:pt x="6328" y="2592"/>
                  </a:lnTo>
                  <a:lnTo>
                    <a:pt x="6328" y="2639"/>
                  </a:lnTo>
                  <a:lnTo>
                    <a:pt x="1" y="2639"/>
                  </a:lnTo>
                  <a:lnTo>
                    <a:pt x="1" y="2698"/>
                  </a:lnTo>
                  <a:lnTo>
                    <a:pt x="6328" y="2697"/>
                  </a:lnTo>
                  <a:lnTo>
                    <a:pt x="6328" y="2744"/>
                  </a:lnTo>
                  <a:lnTo>
                    <a:pt x="1" y="2744"/>
                  </a:lnTo>
                  <a:lnTo>
                    <a:pt x="1" y="2803"/>
                  </a:lnTo>
                  <a:lnTo>
                    <a:pt x="6328" y="2803"/>
                  </a:lnTo>
                  <a:lnTo>
                    <a:pt x="6328" y="2851"/>
                  </a:lnTo>
                  <a:lnTo>
                    <a:pt x="0" y="2851"/>
                  </a:lnTo>
                  <a:lnTo>
                    <a:pt x="1" y="2909"/>
                  </a:lnTo>
                  <a:lnTo>
                    <a:pt x="6328" y="2908"/>
                  </a:lnTo>
                  <a:lnTo>
                    <a:pt x="6328" y="2955"/>
                  </a:lnTo>
                  <a:lnTo>
                    <a:pt x="1" y="2955"/>
                  </a:lnTo>
                  <a:lnTo>
                    <a:pt x="1" y="3014"/>
                  </a:lnTo>
                  <a:lnTo>
                    <a:pt x="6328" y="3014"/>
                  </a:lnTo>
                  <a:lnTo>
                    <a:pt x="6328" y="3061"/>
                  </a:lnTo>
                  <a:lnTo>
                    <a:pt x="1" y="3061"/>
                  </a:lnTo>
                  <a:lnTo>
                    <a:pt x="1" y="3119"/>
                  </a:lnTo>
                  <a:lnTo>
                    <a:pt x="6328" y="3119"/>
                  </a:lnTo>
                  <a:lnTo>
                    <a:pt x="6328" y="3166"/>
                  </a:lnTo>
                  <a:lnTo>
                    <a:pt x="1" y="3166"/>
                  </a:lnTo>
                  <a:lnTo>
                    <a:pt x="1" y="3226"/>
                  </a:lnTo>
                  <a:lnTo>
                    <a:pt x="6328" y="3225"/>
                  </a:lnTo>
                  <a:lnTo>
                    <a:pt x="6328" y="3272"/>
                  </a:lnTo>
                  <a:lnTo>
                    <a:pt x="1" y="3272"/>
                  </a:lnTo>
                  <a:lnTo>
                    <a:pt x="1" y="3331"/>
                  </a:lnTo>
                  <a:lnTo>
                    <a:pt x="6328" y="3332"/>
                  </a:lnTo>
                  <a:lnTo>
                    <a:pt x="6328" y="3378"/>
                  </a:lnTo>
                  <a:lnTo>
                    <a:pt x="1" y="3378"/>
                  </a:lnTo>
                  <a:lnTo>
                    <a:pt x="1" y="3437"/>
                  </a:lnTo>
                  <a:lnTo>
                    <a:pt x="6328" y="3436"/>
                  </a:lnTo>
                  <a:lnTo>
                    <a:pt x="6328" y="3484"/>
                  </a:lnTo>
                  <a:lnTo>
                    <a:pt x="1" y="3484"/>
                  </a:lnTo>
                  <a:lnTo>
                    <a:pt x="1" y="3542"/>
                  </a:lnTo>
                  <a:lnTo>
                    <a:pt x="6328" y="3543"/>
                  </a:lnTo>
                  <a:lnTo>
                    <a:pt x="6328" y="3590"/>
                  </a:lnTo>
                  <a:lnTo>
                    <a:pt x="1" y="3589"/>
                  </a:lnTo>
                  <a:lnTo>
                    <a:pt x="1" y="3648"/>
                  </a:lnTo>
                  <a:lnTo>
                    <a:pt x="6328" y="3648"/>
                  </a:lnTo>
                  <a:lnTo>
                    <a:pt x="6328" y="3695"/>
                  </a:lnTo>
                  <a:lnTo>
                    <a:pt x="1" y="3695"/>
                  </a:lnTo>
                  <a:lnTo>
                    <a:pt x="1" y="3754"/>
                  </a:lnTo>
                  <a:lnTo>
                    <a:pt x="6328" y="3754"/>
                  </a:lnTo>
                  <a:lnTo>
                    <a:pt x="6328" y="3801"/>
                  </a:lnTo>
                </a:path>
              </a:pathLst>
            </a:custGeom>
            <a:ln w="9525" cap="rnd">
              <a:noFill/>
              <a:round/>
              <a:headEnd/>
              <a:tailEnd/>
            </a:ln>
            <a:effectLst/>
          </p:spPr>
          <p:txBody>
            <a:bodyPr/>
            <a:lstStyle/>
            <a:p>
              <a:pPr algn="ctr" eaLnBrk="0" hangingPunct="0">
                <a:defRPr/>
              </a:pPr>
              <a:endParaRPr lang="en-US" sz="2800"/>
            </a:p>
          </p:txBody>
        </p:sp>
      </p:grpSp>
      <p:sp>
        <p:nvSpPr>
          <p:cNvPr id="1038" name="Rectangle 14"/>
          <p:cNvSpPr>
            <a:spLocks noChangeArrowheads="1"/>
          </p:cNvSpPr>
          <p:nvPr userDrawn="1"/>
        </p:nvSpPr>
        <p:spPr bwMode="auto">
          <a:xfrm>
            <a:off x="742950" y="203200"/>
            <a:ext cx="8550275" cy="1117600"/>
          </a:xfrm>
          <a:prstGeom prst="rect">
            <a:avLst/>
          </a:prstGeom>
          <a:noFill/>
          <a:ln w="9525">
            <a:noFill/>
            <a:miter lim="800000"/>
            <a:headEnd/>
            <a:tailEnd/>
          </a:ln>
          <a:effectLst/>
        </p:spPr>
        <p:txBody>
          <a:bodyPr lIns="90488" tIns="44450" rIns="90488" bIns="44450" anchor="ctr"/>
          <a:lstStyle/>
          <a:p>
            <a:pPr algn="ctr" defTabSz="873125" eaLnBrk="0" hangingPunct="0">
              <a:defRPr/>
            </a:pPr>
            <a:endParaRPr lang="en-US" sz="4300" b="0">
              <a:effectLst>
                <a:outerShdw blurRad="38100" dist="38100" dir="2700000" algn="tl">
                  <a:srgbClr val="000000"/>
                </a:outerShdw>
              </a:effectLst>
            </a:endParaRPr>
          </a:p>
        </p:txBody>
      </p:sp>
    </p:spTree>
  </p:cSld>
  <p:clrMap bg1="dk2" tx1="lt1" bg2="dk1" tx2="lt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Lst>
  <p:transition/>
  <p:txStyles>
    <p:titleStyle>
      <a:lvl1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mj-lt"/>
          <a:ea typeface="+mj-ea"/>
          <a:cs typeface="+mj-cs"/>
        </a:defRPr>
      </a:lvl1pPr>
      <a:lvl2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2pPr>
      <a:lvl3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3pPr>
      <a:lvl4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4pPr>
      <a:lvl5pPr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5pPr>
      <a:lvl6pPr marL="457200"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6pPr>
      <a:lvl7pPr marL="914400"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7pPr>
      <a:lvl8pPr marL="1371600"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8pPr>
      <a:lvl9pPr marL="1828800" algn="ctr" defTabSz="873125" rtl="0" eaLnBrk="0" fontAlgn="base" hangingPunct="0">
        <a:spcBef>
          <a:spcPct val="0"/>
        </a:spcBef>
        <a:spcAft>
          <a:spcPct val="0"/>
        </a:spcAft>
        <a:defRPr sz="4300">
          <a:solidFill>
            <a:schemeClr val="tx2"/>
          </a:solidFill>
          <a:effectLst>
            <a:outerShdw blurRad="38100" dist="38100" dir="2700000" algn="tl">
              <a:srgbClr val="000000"/>
            </a:outerShdw>
          </a:effectLst>
          <a:latin typeface="Arial" charset="0"/>
        </a:defRPr>
      </a:lvl9pPr>
    </p:titleStyle>
    <p:bodyStyle>
      <a:lvl1pPr marL="334963" indent="-334963" algn="l" defTabSz="873125" rtl="0" eaLnBrk="0" fontAlgn="base" hangingPunct="0">
        <a:spcBef>
          <a:spcPct val="20000"/>
        </a:spcBef>
        <a:spcAft>
          <a:spcPct val="0"/>
        </a:spcAft>
        <a:buClr>
          <a:schemeClr val="tx2"/>
        </a:buClr>
        <a:buSzPct val="75000"/>
        <a:buFont typeface="Monotype Sorts"/>
        <a:buChar char="n"/>
        <a:defRPr sz="3100">
          <a:solidFill>
            <a:srgbClr val="FFFF00"/>
          </a:solidFill>
          <a:effectLst>
            <a:outerShdw blurRad="38100" dist="38100" dir="2700000" algn="tl">
              <a:srgbClr val="000000"/>
            </a:outerShdw>
          </a:effectLst>
          <a:latin typeface="+mn-lt"/>
          <a:ea typeface="+mn-ea"/>
          <a:cs typeface="+mn-cs"/>
        </a:defRPr>
      </a:lvl1pPr>
      <a:lvl2pPr marL="727075" indent="-277813" algn="l" defTabSz="873125" rtl="0" eaLnBrk="0" fontAlgn="base" hangingPunct="0">
        <a:spcBef>
          <a:spcPct val="20000"/>
        </a:spcBef>
        <a:spcAft>
          <a:spcPct val="0"/>
        </a:spcAft>
        <a:buClr>
          <a:schemeClr val="tx2"/>
        </a:buClr>
        <a:buSzPct val="100000"/>
        <a:buChar char="-"/>
        <a:defRPr sz="2700">
          <a:solidFill>
            <a:srgbClr val="FFFF00"/>
          </a:solidFill>
          <a:effectLst>
            <a:outerShdw blurRad="38100" dist="38100" dir="2700000" algn="tl">
              <a:srgbClr val="000000"/>
            </a:outerShdw>
          </a:effectLst>
          <a:latin typeface="+mn-lt"/>
        </a:defRPr>
      </a:lvl2pPr>
      <a:lvl3pPr marL="1117600" indent="-223838" algn="l" defTabSz="873125" rtl="0" eaLnBrk="0" fontAlgn="base" hangingPunct="0">
        <a:spcBef>
          <a:spcPct val="20000"/>
        </a:spcBef>
        <a:spcAft>
          <a:spcPct val="0"/>
        </a:spcAft>
        <a:buClr>
          <a:schemeClr val="tx2"/>
        </a:buClr>
        <a:buSzPct val="100000"/>
        <a:buChar char="•"/>
        <a:defRPr sz="2400">
          <a:solidFill>
            <a:srgbClr val="FFFF00"/>
          </a:solidFill>
          <a:effectLst>
            <a:outerShdw blurRad="38100" dist="38100" dir="2700000" algn="tl">
              <a:srgbClr val="000000"/>
            </a:outerShdw>
          </a:effectLst>
          <a:latin typeface="+mn-lt"/>
        </a:defRPr>
      </a:lvl3pPr>
      <a:lvl4pPr marL="1565275"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4pPr>
      <a:lvl5pPr marL="20113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5pPr>
      <a:lvl6pPr marL="24685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6pPr>
      <a:lvl7pPr marL="29257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7pPr>
      <a:lvl8pPr marL="33829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8pPr>
      <a:lvl9pPr marL="3840163" indent="-223838" algn="l" defTabSz="873125" rtl="0" eaLnBrk="0" fontAlgn="base" hangingPunct="0">
        <a:spcBef>
          <a:spcPct val="20000"/>
        </a:spcBef>
        <a:spcAft>
          <a:spcPct val="0"/>
        </a:spcAft>
        <a:buClr>
          <a:schemeClr val="tx2"/>
        </a:buClr>
        <a:buSzPct val="100000"/>
        <a:buChar char="•"/>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503238" y="268288"/>
            <a:ext cx="9051925" cy="1117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503238" y="1563688"/>
            <a:ext cx="9051925" cy="442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6211888"/>
            <a:ext cx="2346325" cy="3571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cs typeface="Arial" charset="0"/>
              </a:defRPr>
            </a:lvl1pPr>
          </a:lstStyle>
          <a:p>
            <a:pPr>
              <a:defRPr/>
            </a:pPr>
            <a:fld id="{212DED33-9892-4263-8E48-D92432976A73}" type="datetimeFigureOut">
              <a:rPr lang="en-US"/>
              <a:pPr>
                <a:defRPr/>
              </a:pPr>
              <a:t>10/3/2012</a:t>
            </a:fld>
            <a:endParaRPr lang="en-US"/>
          </a:p>
        </p:txBody>
      </p:sp>
      <p:sp>
        <p:nvSpPr>
          <p:cNvPr id="5" name="Footer Placeholder 4"/>
          <p:cNvSpPr>
            <a:spLocks noGrp="1"/>
          </p:cNvSpPr>
          <p:nvPr>
            <p:ph type="ftr" sz="quarter" idx="3"/>
          </p:nvPr>
        </p:nvSpPr>
        <p:spPr>
          <a:xfrm>
            <a:off x="3436938" y="6211888"/>
            <a:ext cx="3184525" cy="35718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208838" y="6211888"/>
            <a:ext cx="2346325" cy="3571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cs typeface="Arial" charset="0"/>
              </a:defRPr>
            </a:lvl1pPr>
          </a:lstStyle>
          <a:p>
            <a:pPr>
              <a:defRPr/>
            </a:pPr>
            <a:fld id="{8DFC27D4-C612-4774-83AB-5495BD7E7E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Lst>
  <p:transition/>
  <p:hf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0" fontAlgn="base" hangingPunct="0">
        <a:spcBef>
          <a:spcPct val="0"/>
        </a:spcBef>
        <a:spcAft>
          <a:spcPct val="0"/>
        </a:spcAft>
        <a:defRPr sz="4400">
          <a:solidFill>
            <a:schemeClr val="tx1"/>
          </a:solidFill>
          <a:latin typeface="Arial" charset="0"/>
        </a:defRPr>
      </a:lvl6pPr>
      <a:lvl7pPr marL="914400" algn="ctr" rtl="0" eaLnBrk="0" fontAlgn="base" hangingPunct="0">
        <a:spcBef>
          <a:spcPct val="0"/>
        </a:spcBef>
        <a:spcAft>
          <a:spcPct val="0"/>
        </a:spcAft>
        <a:defRPr sz="4400">
          <a:solidFill>
            <a:schemeClr val="tx1"/>
          </a:solidFill>
          <a:latin typeface="Arial" charset="0"/>
        </a:defRPr>
      </a:lvl7pPr>
      <a:lvl8pPr marL="1371600" algn="ctr" rtl="0" eaLnBrk="0" fontAlgn="base" hangingPunct="0">
        <a:spcBef>
          <a:spcPct val="0"/>
        </a:spcBef>
        <a:spcAft>
          <a:spcPct val="0"/>
        </a:spcAft>
        <a:defRPr sz="4400">
          <a:solidFill>
            <a:schemeClr val="tx1"/>
          </a:solidFill>
          <a:latin typeface="Arial" charset="0"/>
        </a:defRPr>
      </a:lvl8pPr>
      <a:lvl9pPr marL="1828800" algn="ctr" rtl="0" eaLnBrk="0" fontAlgn="base" hangingPunct="0">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503238" y="268288"/>
            <a:ext cx="9051925" cy="1117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503238" y="1563688"/>
            <a:ext cx="9051925" cy="442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6211888"/>
            <a:ext cx="2346325" cy="357187"/>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tint val="75000"/>
                  </a:schemeClr>
                </a:solidFill>
                <a:latin typeface="+mn-lt"/>
                <a:cs typeface="+mn-cs"/>
              </a:defRPr>
            </a:lvl1pPr>
          </a:lstStyle>
          <a:p>
            <a:pPr>
              <a:defRPr/>
            </a:pPr>
            <a:r>
              <a:rPr lang="en-US"/>
              <a:t>2/21/2012</a:t>
            </a:r>
          </a:p>
        </p:txBody>
      </p:sp>
      <p:sp>
        <p:nvSpPr>
          <p:cNvPr id="5" name="Footer Placeholder 4"/>
          <p:cNvSpPr>
            <a:spLocks noGrp="1"/>
          </p:cNvSpPr>
          <p:nvPr>
            <p:ph type="ftr" sz="quarter" idx="3"/>
          </p:nvPr>
        </p:nvSpPr>
        <p:spPr>
          <a:xfrm>
            <a:off x="3436938" y="6211888"/>
            <a:ext cx="3184525" cy="357187"/>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cs typeface="+mn-cs"/>
              </a:defRPr>
            </a:lvl1pPr>
          </a:lstStyle>
          <a:p>
            <a:pPr>
              <a:defRPr/>
            </a:pPr>
            <a:r>
              <a:rPr lang="en-US"/>
              <a:t>2012 NIJ Grantees' Meeting</a:t>
            </a:r>
          </a:p>
        </p:txBody>
      </p:sp>
      <p:sp>
        <p:nvSpPr>
          <p:cNvPr id="6" name="Slide Number Placeholder 5"/>
          <p:cNvSpPr>
            <a:spLocks noGrp="1"/>
          </p:cNvSpPr>
          <p:nvPr>
            <p:ph type="sldNum" sz="quarter" idx="4"/>
          </p:nvPr>
        </p:nvSpPr>
        <p:spPr>
          <a:xfrm>
            <a:off x="7208838" y="6211888"/>
            <a:ext cx="2346325" cy="3571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mn-lt"/>
                <a:cs typeface="Arial" charset="0"/>
              </a:defRPr>
            </a:lvl1pPr>
          </a:lstStyle>
          <a:p>
            <a:pPr>
              <a:defRPr/>
            </a:pPr>
            <a:fld id="{F754A3FE-9A1C-4187-A1D6-8ADFD71EC9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transition/>
  <p:hf hd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20.w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8.xml"/><Relationship Id="rId6" Type="http://schemas.openxmlformats.org/officeDocument/2006/relationships/image" Target="../media/image25.emf"/><Relationship Id="rId5" Type="http://schemas.openxmlformats.org/officeDocument/2006/relationships/image" Target="../media/image24.jpe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 Id="rId9" Type="http://schemas.openxmlformats.org/officeDocument/2006/relationships/image" Target="../media/image45.emf"/></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 Id="rId9"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wmf"/><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5"/>
          <p:cNvSpPr>
            <a:spLocks noChangeArrowheads="1"/>
          </p:cNvSpPr>
          <p:nvPr/>
        </p:nvSpPr>
        <p:spPr bwMode="auto">
          <a:xfrm>
            <a:off x="438150" y="327025"/>
            <a:ext cx="9374188" cy="1060450"/>
          </a:xfrm>
          <a:prstGeom prst="rect">
            <a:avLst/>
          </a:prstGeom>
          <a:noFill/>
          <a:ln w="9525">
            <a:noFill/>
            <a:miter lim="800000"/>
            <a:headEnd/>
            <a:tailEnd/>
          </a:ln>
        </p:spPr>
        <p:txBody>
          <a:bodyPr lIns="87312" tIns="42862" rIns="87312" bIns="42862">
            <a:spAutoFit/>
          </a:bodyPr>
          <a:lstStyle/>
          <a:p>
            <a:pPr algn="ctr" defTabSz="815975" eaLnBrk="0" hangingPunct="0">
              <a:tabLst>
                <a:tab pos="21145500" algn="l"/>
              </a:tabLst>
            </a:pPr>
            <a:r>
              <a:rPr lang="en-US" sz="3200">
                <a:solidFill>
                  <a:srgbClr val="FFFF00"/>
                </a:solidFill>
              </a:rPr>
              <a:t>Novel Use of GIS for Spatial Analysis of Fingerprint Patterns</a:t>
            </a:r>
          </a:p>
        </p:txBody>
      </p:sp>
      <p:sp>
        <p:nvSpPr>
          <p:cNvPr id="39938" name="Rectangle 8"/>
          <p:cNvSpPr>
            <a:spLocks noChangeArrowheads="1"/>
          </p:cNvSpPr>
          <p:nvPr/>
        </p:nvSpPr>
        <p:spPr bwMode="auto">
          <a:xfrm>
            <a:off x="277813" y="1627188"/>
            <a:ext cx="9669462" cy="2922587"/>
          </a:xfrm>
          <a:prstGeom prst="rect">
            <a:avLst/>
          </a:prstGeom>
          <a:noFill/>
          <a:ln w="9525">
            <a:noFill/>
            <a:miter lim="800000"/>
            <a:headEnd/>
            <a:tailEnd/>
          </a:ln>
        </p:spPr>
        <p:txBody>
          <a:bodyPr lIns="88900" tIns="42862" rIns="88900" bIns="42862"/>
          <a:lstStyle/>
          <a:p>
            <a:pPr marL="334963" indent="-334963" defTabSz="873125" eaLnBrk="0" hangingPunct="0">
              <a:lnSpc>
                <a:spcPct val="150000"/>
              </a:lnSpc>
              <a:buClr>
                <a:schemeClr val="tx2"/>
              </a:buClr>
              <a:buSzPct val="75000"/>
              <a:buFont typeface="Monotype Sorts"/>
              <a:buNone/>
            </a:pPr>
            <a:r>
              <a:rPr lang="en-US"/>
              <a:t>Steve Taylor, Earth and Physical Sciences, Western Oregon University</a:t>
            </a:r>
          </a:p>
          <a:p>
            <a:pPr marL="334963" indent="-334963" defTabSz="873125" eaLnBrk="0" hangingPunct="0">
              <a:lnSpc>
                <a:spcPct val="150000"/>
              </a:lnSpc>
              <a:buClr>
                <a:schemeClr val="tx2"/>
              </a:buClr>
              <a:buSzPct val="75000"/>
              <a:buFont typeface="Monotype Sorts"/>
              <a:buNone/>
            </a:pPr>
            <a:r>
              <a:rPr lang="en-US"/>
              <a:t>Ryan Stanley, Geology &amp; Geography, West Virginia University</a:t>
            </a:r>
          </a:p>
          <a:p>
            <a:pPr marL="334963" indent="-334963" defTabSz="873125" eaLnBrk="0" hangingPunct="0">
              <a:lnSpc>
                <a:spcPct val="150000"/>
              </a:lnSpc>
              <a:buClr>
                <a:schemeClr val="tx2"/>
              </a:buClr>
              <a:buSzPct val="75000"/>
              <a:buFont typeface="Monotype Sorts"/>
              <a:buNone/>
            </a:pPr>
            <a:r>
              <a:rPr lang="en-US"/>
              <a:t>Emma Dutton, Forensic Services Division, Oregon State Police</a:t>
            </a:r>
          </a:p>
          <a:p>
            <a:pPr marL="334963" indent="-334963" defTabSz="873125" eaLnBrk="0" hangingPunct="0">
              <a:lnSpc>
                <a:spcPct val="150000"/>
              </a:lnSpc>
              <a:buClr>
                <a:schemeClr val="tx2"/>
              </a:buClr>
              <a:buSzPct val="75000"/>
              <a:buFont typeface="Monotype Sorts"/>
              <a:buNone/>
            </a:pPr>
            <a:r>
              <a:rPr lang="en-US"/>
              <a:t>Pat Aldrich, Natural Sciences and Mathematics, Western Oregon University</a:t>
            </a:r>
          </a:p>
          <a:p>
            <a:pPr marL="334963" indent="-334963" defTabSz="873125" eaLnBrk="0" hangingPunct="0">
              <a:lnSpc>
                <a:spcPct val="150000"/>
              </a:lnSpc>
              <a:buClr>
                <a:schemeClr val="tx2"/>
              </a:buClr>
              <a:buSzPct val="75000"/>
              <a:buFont typeface="Monotype Sorts"/>
              <a:buNone/>
            </a:pPr>
            <a:r>
              <a:rPr lang="en-US"/>
              <a:t>Bryan Dutton, Biology Department, Western Oregon University</a:t>
            </a:r>
          </a:p>
          <a:p>
            <a:pPr marL="334963" indent="-334963" defTabSz="873125" eaLnBrk="0" hangingPunct="0">
              <a:lnSpc>
                <a:spcPct val="150000"/>
              </a:lnSpc>
              <a:buClr>
                <a:schemeClr val="tx2"/>
              </a:buClr>
              <a:buSzPct val="75000"/>
              <a:buFont typeface="Monotype Sorts"/>
              <a:buNone/>
            </a:pPr>
            <a:r>
              <a:rPr lang="en-US"/>
              <a:t>Sara Hidalgo, Natural Sciences and Mathematics, Western Oregon University</a:t>
            </a:r>
          </a:p>
          <a:p>
            <a:pPr marL="334963" indent="-334963" defTabSz="873125" eaLnBrk="0" hangingPunct="0">
              <a:buClr>
                <a:schemeClr val="tx2"/>
              </a:buClr>
              <a:buSzPct val="75000"/>
              <a:buFont typeface="Monotype Sorts"/>
              <a:buNone/>
            </a:pPr>
            <a:endParaRPr lang="en-US" sz="2200"/>
          </a:p>
        </p:txBody>
      </p:sp>
      <p:grpSp>
        <p:nvGrpSpPr>
          <p:cNvPr id="39939" name="Group 8"/>
          <p:cNvGrpSpPr>
            <a:grpSpLocks/>
          </p:cNvGrpSpPr>
          <p:nvPr/>
        </p:nvGrpSpPr>
        <p:grpSpPr bwMode="auto">
          <a:xfrm>
            <a:off x="295275" y="4772025"/>
            <a:ext cx="9467850" cy="1776413"/>
            <a:chOff x="372" y="3024"/>
            <a:chExt cx="5964" cy="1119"/>
          </a:xfrm>
        </p:grpSpPr>
        <p:pic>
          <p:nvPicPr>
            <p:cNvPr id="39942" name="Picture 6" descr="GISPro logo-2012_web.jpg"/>
            <p:cNvPicPr>
              <a:picLocks noChangeAspect="1"/>
            </p:cNvPicPr>
            <p:nvPr/>
          </p:nvPicPr>
          <p:blipFill>
            <a:blip r:embed="rId2"/>
            <a:srcRect/>
            <a:stretch>
              <a:fillRect/>
            </a:stretch>
          </p:blipFill>
          <p:spPr bwMode="auto">
            <a:xfrm>
              <a:off x="372" y="3024"/>
              <a:ext cx="2163" cy="1116"/>
            </a:xfrm>
            <a:prstGeom prst="rect">
              <a:avLst/>
            </a:prstGeom>
            <a:noFill/>
            <a:ln w="9525">
              <a:noFill/>
              <a:miter lim="800000"/>
              <a:headEnd/>
              <a:tailEnd/>
            </a:ln>
          </p:spPr>
        </p:pic>
        <p:pic>
          <p:nvPicPr>
            <p:cNvPr id="39943" name="Picture 8" descr="WOU Academic_PrimLF_rgb.jpg"/>
            <p:cNvPicPr>
              <a:picLocks noChangeAspect="1"/>
            </p:cNvPicPr>
            <p:nvPr/>
          </p:nvPicPr>
          <p:blipFill>
            <a:blip r:embed="rId3"/>
            <a:srcRect/>
            <a:stretch>
              <a:fillRect/>
            </a:stretch>
          </p:blipFill>
          <p:spPr bwMode="auto">
            <a:xfrm>
              <a:off x="2531" y="3028"/>
              <a:ext cx="3805" cy="1115"/>
            </a:xfrm>
            <a:prstGeom prst="rect">
              <a:avLst/>
            </a:prstGeom>
            <a:noFill/>
            <a:ln w="9525">
              <a:noFill/>
              <a:miter lim="800000"/>
              <a:headEnd/>
              <a:tailEnd/>
            </a:ln>
          </p:spPr>
        </p:pic>
      </p:grpSp>
      <p:sp>
        <p:nvSpPr>
          <p:cNvPr id="39940" name="Line 7"/>
          <p:cNvSpPr>
            <a:spLocks noChangeShapeType="1"/>
          </p:cNvSpPr>
          <p:nvPr/>
        </p:nvSpPr>
        <p:spPr bwMode="auto">
          <a:xfrm>
            <a:off x="231775" y="4603750"/>
            <a:ext cx="9605963" cy="9525"/>
          </a:xfrm>
          <a:prstGeom prst="line">
            <a:avLst/>
          </a:prstGeom>
          <a:noFill/>
          <a:ln w="50800">
            <a:solidFill>
              <a:srgbClr val="FF0000"/>
            </a:solidFill>
            <a:round/>
            <a:headEnd type="none" w="sm" len="sm"/>
            <a:tailEnd type="none" w="sm" len="sm"/>
          </a:ln>
        </p:spPr>
        <p:txBody>
          <a:bodyPr/>
          <a:lstStyle/>
          <a:p>
            <a:endParaRPr lang="en-US"/>
          </a:p>
        </p:txBody>
      </p:sp>
      <p:sp>
        <p:nvSpPr>
          <p:cNvPr id="39941" name="Line 7"/>
          <p:cNvSpPr>
            <a:spLocks noChangeShapeType="1"/>
          </p:cNvSpPr>
          <p:nvPr/>
        </p:nvSpPr>
        <p:spPr bwMode="auto">
          <a:xfrm>
            <a:off x="214313" y="1595438"/>
            <a:ext cx="9605962"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9" descr="gis_layers_edited.gif"/>
          <p:cNvPicPr>
            <a:picLocks noChangeAspect="1"/>
          </p:cNvPicPr>
          <p:nvPr/>
        </p:nvPicPr>
        <p:blipFill>
          <a:blip r:embed="rId3"/>
          <a:srcRect/>
          <a:stretch>
            <a:fillRect/>
          </a:stretch>
        </p:blipFill>
        <p:spPr bwMode="auto">
          <a:xfrm>
            <a:off x="587375" y="2308225"/>
            <a:ext cx="3979863" cy="4021138"/>
          </a:xfrm>
          <a:prstGeom prst="rect">
            <a:avLst/>
          </a:prstGeom>
          <a:noFill/>
          <a:ln w="9525">
            <a:noFill/>
            <a:miter lim="800000"/>
            <a:headEnd/>
            <a:tailEnd/>
          </a:ln>
        </p:spPr>
      </p:pic>
      <p:pic>
        <p:nvPicPr>
          <p:cNvPr id="49154" name="Picture 17" descr="3d_fingerprints.emf"/>
          <p:cNvPicPr>
            <a:picLocks noChangeAspect="1"/>
          </p:cNvPicPr>
          <p:nvPr/>
        </p:nvPicPr>
        <p:blipFill>
          <a:blip r:embed="rId4"/>
          <a:srcRect l="16563" t="5556" r="22704" b="18889"/>
          <a:stretch>
            <a:fillRect/>
          </a:stretch>
        </p:blipFill>
        <p:spPr bwMode="auto">
          <a:xfrm>
            <a:off x="5175250" y="2382838"/>
            <a:ext cx="3457575" cy="3798887"/>
          </a:xfrm>
          <a:prstGeom prst="rect">
            <a:avLst/>
          </a:prstGeom>
          <a:noFill/>
          <a:ln w="9525">
            <a:noFill/>
            <a:miter lim="800000"/>
            <a:headEnd/>
            <a:tailEnd/>
          </a:ln>
        </p:spPr>
      </p:pic>
      <p:sp>
        <p:nvSpPr>
          <p:cNvPr id="49155" name="Title 1"/>
          <p:cNvSpPr>
            <a:spLocks noGrp="1"/>
          </p:cNvSpPr>
          <p:nvPr>
            <p:ph type="title" idx="4294967295"/>
          </p:nvPr>
        </p:nvSpPr>
        <p:spPr>
          <a:xfrm>
            <a:off x="503238" y="0"/>
            <a:ext cx="9051925" cy="893763"/>
          </a:xfrm>
        </p:spPr>
        <p:txBody>
          <a:bodyPr/>
          <a:lstStyle/>
          <a:p>
            <a:pPr eaLnBrk="1" hangingPunct="1"/>
            <a:r>
              <a:rPr lang="en-US" sz="3200" b="1" smtClean="0">
                <a:cs typeface="Arial" charset="0"/>
              </a:rPr>
              <a:t>Research Design:  Application of GIS</a:t>
            </a:r>
          </a:p>
        </p:txBody>
      </p:sp>
      <p:sp>
        <p:nvSpPr>
          <p:cNvPr id="49156" name="TextBox 7"/>
          <p:cNvSpPr txBox="1">
            <a:spLocks noChangeArrowheads="1"/>
          </p:cNvSpPr>
          <p:nvPr/>
        </p:nvSpPr>
        <p:spPr bwMode="auto">
          <a:xfrm>
            <a:off x="927100" y="6342063"/>
            <a:ext cx="3522663" cy="360362"/>
          </a:xfrm>
          <a:prstGeom prst="rect">
            <a:avLst/>
          </a:prstGeom>
          <a:noFill/>
          <a:ln w="9525">
            <a:noFill/>
            <a:miter lim="800000"/>
            <a:headEnd/>
            <a:tailEnd/>
          </a:ln>
        </p:spPr>
        <p:txBody>
          <a:bodyPr wrap="none">
            <a:spAutoFit/>
          </a:bodyPr>
          <a:lstStyle/>
          <a:p>
            <a:r>
              <a:rPr lang="en-US" sz="1800">
                <a:solidFill>
                  <a:schemeClr val="tx1"/>
                </a:solidFill>
                <a:cs typeface="Arial" charset="0"/>
              </a:rPr>
              <a:t>A. Example GIS Application</a:t>
            </a:r>
          </a:p>
        </p:txBody>
      </p:sp>
      <p:sp>
        <p:nvSpPr>
          <p:cNvPr id="49157" name="TextBox 8"/>
          <p:cNvSpPr txBox="1">
            <a:spLocks noChangeArrowheads="1"/>
          </p:cNvSpPr>
          <p:nvPr/>
        </p:nvSpPr>
        <p:spPr bwMode="auto">
          <a:xfrm>
            <a:off x="5407025" y="6340475"/>
            <a:ext cx="3817938" cy="361950"/>
          </a:xfrm>
          <a:prstGeom prst="rect">
            <a:avLst/>
          </a:prstGeom>
          <a:noFill/>
          <a:ln w="9525">
            <a:noFill/>
            <a:miter lim="800000"/>
            <a:headEnd/>
            <a:tailEnd/>
          </a:ln>
        </p:spPr>
        <p:txBody>
          <a:bodyPr wrap="none">
            <a:spAutoFit/>
          </a:bodyPr>
          <a:lstStyle/>
          <a:p>
            <a:r>
              <a:rPr lang="en-US" sz="1800">
                <a:solidFill>
                  <a:schemeClr val="tx1"/>
                </a:solidFill>
                <a:cs typeface="Arial" charset="0"/>
              </a:rPr>
              <a:t>B. GIS Applied to Fingerprints</a:t>
            </a:r>
          </a:p>
        </p:txBody>
      </p:sp>
      <p:sp>
        <p:nvSpPr>
          <p:cNvPr id="13" name="TextBox 12"/>
          <p:cNvSpPr txBox="1"/>
          <p:nvPr/>
        </p:nvSpPr>
        <p:spPr>
          <a:xfrm>
            <a:off x="7702550" y="5837238"/>
            <a:ext cx="1527175"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Fingerprint Image</a:t>
            </a:r>
          </a:p>
        </p:txBody>
      </p:sp>
      <p:sp>
        <p:nvSpPr>
          <p:cNvPr id="15" name="TextBox 14"/>
          <p:cNvSpPr txBox="1"/>
          <p:nvPr/>
        </p:nvSpPr>
        <p:spPr>
          <a:xfrm>
            <a:off x="7675563" y="4765675"/>
            <a:ext cx="1712912"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Fingerprint Skeleton</a:t>
            </a:r>
          </a:p>
        </p:txBody>
      </p:sp>
      <p:sp>
        <p:nvSpPr>
          <p:cNvPr id="16" name="TextBox 15"/>
          <p:cNvSpPr txBox="1"/>
          <p:nvPr/>
        </p:nvSpPr>
        <p:spPr>
          <a:xfrm>
            <a:off x="7693025" y="3871913"/>
            <a:ext cx="839788"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Minutiae</a:t>
            </a:r>
          </a:p>
        </p:txBody>
      </p:sp>
      <p:sp>
        <p:nvSpPr>
          <p:cNvPr id="19" name="TextBox 18"/>
          <p:cNvSpPr txBox="1"/>
          <p:nvPr/>
        </p:nvSpPr>
        <p:spPr>
          <a:xfrm>
            <a:off x="7661275" y="2905125"/>
            <a:ext cx="2228850" cy="450850"/>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Core to Minutiae Distances</a:t>
            </a:r>
          </a:p>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and Ridge Counts</a:t>
            </a:r>
          </a:p>
        </p:txBody>
      </p:sp>
      <p:sp>
        <p:nvSpPr>
          <p:cNvPr id="21" name="TextBox 20"/>
          <p:cNvSpPr txBox="1"/>
          <p:nvPr/>
        </p:nvSpPr>
        <p:spPr>
          <a:xfrm>
            <a:off x="3771900" y="5762625"/>
            <a:ext cx="1036638"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Real World</a:t>
            </a:r>
          </a:p>
        </p:txBody>
      </p:sp>
      <p:sp>
        <p:nvSpPr>
          <p:cNvPr id="22" name="TextBox 21"/>
          <p:cNvSpPr txBox="1"/>
          <p:nvPr/>
        </p:nvSpPr>
        <p:spPr>
          <a:xfrm>
            <a:off x="3771900" y="4765675"/>
            <a:ext cx="1111250"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Land Usage</a:t>
            </a:r>
          </a:p>
        </p:txBody>
      </p:sp>
      <p:sp>
        <p:nvSpPr>
          <p:cNvPr id="23" name="TextBox 22"/>
          <p:cNvSpPr txBox="1"/>
          <p:nvPr/>
        </p:nvSpPr>
        <p:spPr>
          <a:xfrm>
            <a:off x="3771900" y="4273550"/>
            <a:ext cx="895350"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Elevation</a:t>
            </a:r>
          </a:p>
        </p:txBody>
      </p:sp>
      <p:sp>
        <p:nvSpPr>
          <p:cNvPr id="24" name="TextBox 23"/>
          <p:cNvSpPr txBox="1"/>
          <p:nvPr/>
        </p:nvSpPr>
        <p:spPr>
          <a:xfrm>
            <a:off x="3771900" y="3751263"/>
            <a:ext cx="765175"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Parcels</a:t>
            </a:r>
          </a:p>
        </p:txBody>
      </p:sp>
      <p:sp>
        <p:nvSpPr>
          <p:cNvPr id="25" name="TextBox 24"/>
          <p:cNvSpPr txBox="1"/>
          <p:nvPr/>
        </p:nvSpPr>
        <p:spPr>
          <a:xfrm>
            <a:off x="3771900" y="3276600"/>
            <a:ext cx="738188"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Streets</a:t>
            </a:r>
          </a:p>
        </p:txBody>
      </p:sp>
      <p:sp>
        <p:nvSpPr>
          <p:cNvPr id="26" name="TextBox 25"/>
          <p:cNvSpPr txBox="1"/>
          <p:nvPr/>
        </p:nvSpPr>
        <p:spPr>
          <a:xfrm>
            <a:off x="3771900" y="2755900"/>
            <a:ext cx="1019175" cy="269875"/>
          </a:xfrm>
          <a:prstGeom prst="rect">
            <a:avLst/>
          </a:prstGeom>
          <a:noFill/>
        </p:spPr>
        <p:txBody>
          <a:bodyPr wrap="none">
            <a:spAutoFit/>
          </a:bodyPr>
          <a:lstStyle/>
          <a:p>
            <a:pPr fontAlgn="auto">
              <a:spcBef>
                <a:spcPts val="0"/>
              </a:spcBef>
              <a:spcAft>
                <a:spcPts val="0"/>
              </a:spcAft>
              <a:defRPr/>
            </a:pPr>
            <a:r>
              <a:rPr lang="en-US" sz="1200" b="0" i="1" dirty="0">
                <a:solidFill>
                  <a:schemeClr val="tx1">
                    <a:lumMod val="85000"/>
                    <a:lumOff val="15000"/>
                  </a:schemeClr>
                </a:solidFill>
                <a:latin typeface="Arial" pitchFamily="34" charset="0"/>
                <a:cs typeface="Arial" pitchFamily="34" charset="0"/>
              </a:rPr>
              <a:t>Customers</a:t>
            </a:r>
          </a:p>
        </p:txBody>
      </p:sp>
      <p:sp>
        <p:nvSpPr>
          <p:cNvPr id="27" name="TextBox 26"/>
          <p:cNvSpPr txBox="1"/>
          <p:nvPr/>
        </p:nvSpPr>
        <p:spPr>
          <a:xfrm>
            <a:off x="498186" y="4319442"/>
            <a:ext cx="423565" cy="1266309"/>
          </a:xfrm>
          <a:prstGeom prst="rect">
            <a:avLst/>
          </a:prstGeom>
          <a:noFill/>
        </p:spPr>
        <p:txBody>
          <a:bodyPr vert="wordArtVert" wrap="none">
            <a:spAutoFit/>
          </a:bodyPr>
          <a:lstStyle/>
          <a:p>
            <a:pPr fontAlgn="auto">
              <a:spcBef>
                <a:spcPts val="0"/>
              </a:spcBef>
              <a:spcAft>
                <a:spcPts val="0"/>
              </a:spcAft>
              <a:defRPr/>
            </a:pPr>
            <a:r>
              <a:rPr lang="en-US" sz="1200" dirty="0">
                <a:solidFill>
                  <a:schemeClr val="tx1">
                    <a:lumMod val="85000"/>
                    <a:lumOff val="15000"/>
                  </a:schemeClr>
                </a:solidFill>
                <a:latin typeface="Arial" pitchFamily="34" charset="0"/>
                <a:cs typeface="Arial" pitchFamily="34" charset="0"/>
              </a:rPr>
              <a:t>Raster</a:t>
            </a:r>
          </a:p>
        </p:txBody>
      </p:sp>
      <p:sp>
        <p:nvSpPr>
          <p:cNvPr id="28" name="TextBox 27"/>
          <p:cNvSpPr txBox="1"/>
          <p:nvPr/>
        </p:nvSpPr>
        <p:spPr>
          <a:xfrm>
            <a:off x="498186" y="2755826"/>
            <a:ext cx="423565" cy="1257752"/>
          </a:xfrm>
          <a:prstGeom prst="rect">
            <a:avLst/>
          </a:prstGeom>
          <a:noFill/>
        </p:spPr>
        <p:txBody>
          <a:bodyPr vert="wordArtVert" wrap="none">
            <a:spAutoFit/>
          </a:bodyPr>
          <a:lstStyle/>
          <a:p>
            <a:pPr fontAlgn="auto">
              <a:spcBef>
                <a:spcPts val="0"/>
              </a:spcBef>
              <a:spcAft>
                <a:spcPts val="0"/>
              </a:spcAft>
              <a:defRPr/>
            </a:pPr>
            <a:r>
              <a:rPr lang="en-US" sz="1200" dirty="0">
                <a:solidFill>
                  <a:schemeClr val="tx1">
                    <a:lumMod val="85000"/>
                    <a:lumOff val="15000"/>
                  </a:schemeClr>
                </a:solidFill>
                <a:latin typeface="Arial" pitchFamily="34" charset="0"/>
                <a:cs typeface="Arial" pitchFamily="34" charset="0"/>
              </a:rPr>
              <a:t>Vector</a:t>
            </a:r>
          </a:p>
        </p:txBody>
      </p:sp>
      <p:sp>
        <p:nvSpPr>
          <p:cNvPr id="49170" name="TextBox 19"/>
          <p:cNvSpPr txBox="1">
            <a:spLocks noChangeArrowheads="1"/>
          </p:cNvSpPr>
          <p:nvPr/>
        </p:nvSpPr>
        <p:spPr bwMode="auto">
          <a:xfrm>
            <a:off x="922338" y="5911850"/>
            <a:ext cx="801687" cy="195263"/>
          </a:xfrm>
          <a:prstGeom prst="rect">
            <a:avLst/>
          </a:prstGeom>
          <a:noFill/>
          <a:ln w="9525">
            <a:noFill/>
            <a:miter lim="800000"/>
            <a:headEnd/>
            <a:tailEnd/>
          </a:ln>
        </p:spPr>
        <p:txBody>
          <a:bodyPr wrap="none">
            <a:spAutoFit/>
          </a:bodyPr>
          <a:lstStyle/>
          <a:p>
            <a:r>
              <a:rPr lang="en-US" sz="700" b="0">
                <a:solidFill>
                  <a:schemeClr val="tx1"/>
                </a:solidFill>
                <a:cs typeface="Arial" charset="0"/>
              </a:rPr>
              <a:t>Source: ESRI</a:t>
            </a:r>
          </a:p>
        </p:txBody>
      </p:sp>
      <p:sp>
        <p:nvSpPr>
          <p:cNvPr id="49171" name="TextBox 11"/>
          <p:cNvSpPr txBox="1">
            <a:spLocks noChangeArrowheads="1"/>
          </p:cNvSpPr>
          <p:nvPr/>
        </p:nvSpPr>
        <p:spPr bwMode="auto">
          <a:xfrm>
            <a:off x="166688" y="760413"/>
            <a:ext cx="9763125" cy="1379537"/>
          </a:xfrm>
          <a:prstGeom prst="rect">
            <a:avLst/>
          </a:prstGeom>
          <a:solidFill>
            <a:srgbClr val="FFFF00">
              <a:alpha val="23137"/>
            </a:srgbClr>
          </a:solidFill>
          <a:ln w="38100">
            <a:solidFill>
              <a:schemeClr val="tx1"/>
            </a:solidFill>
            <a:miter lim="800000"/>
            <a:headEnd/>
            <a:tailEnd/>
          </a:ln>
        </p:spPr>
        <p:txBody>
          <a:bodyPr>
            <a:spAutoFit/>
          </a:bodyPr>
          <a:lstStyle/>
          <a:p>
            <a:r>
              <a:rPr lang="en-US" sz="2200" b="0" u="sng">
                <a:solidFill>
                  <a:schemeClr val="tx1"/>
                </a:solidFill>
                <a:cs typeface="Arial" charset="0"/>
              </a:rPr>
              <a:t>GIS</a:t>
            </a:r>
            <a:r>
              <a:rPr lang="en-US" sz="2200" b="0">
                <a:solidFill>
                  <a:schemeClr val="tx1"/>
                </a:solidFill>
                <a:cs typeface="Arial" charset="0"/>
              </a:rPr>
              <a:t>: A collection of hardware and software that integrates digital map elements with a relational database.</a:t>
            </a:r>
          </a:p>
          <a:p>
            <a:endParaRPr lang="en-US" sz="1600" b="0">
              <a:solidFill>
                <a:schemeClr val="tx1"/>
              </a:solidFill>
              <a:cs typeface="Arial" charset="0"/>
            </a:endParaRPr>
          </a:p>
          <a:p>
            <a:r>
              <a:rPr lang="en-US" sz="2200" b="0">
                <a:solidFill>
                  <a:schemeClr val="tx1"/>
                </a:solidFill>
                <a:cs typeface="Arial" charset="0"/>
              </a:rPr>
              <a:t>          Cartography + Database Technology + Statistical Analysis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5"/>
          <p:cNvSpPr>
            <a:spLocks/>
          </p:cNvSpPr>
          <p:nvPr/>
        </p:nvSpPr>
        <p:spPr bwMode="auto">
          <a:xfrm>
            <a:off x="503238" y="-149225"/>
            <a:ext cx="9051925" cy="1117600"/>
          </a:xfrm>
          <a:prstGeom prst="rect">
            <a:avLst/>
          </a:prstGeom>
          <a:noFill/>
          <a:ln w="9525">
            <a:noFill/>
            <a:miter lim="800000"/>
            <a:headEnd/>
            <a:tailEnd/>
          </a:ln>
        </p:spPr>
        <p:txBody>
          <a:bodyPr anchor="ctr"/>
          <a:lstStyle/>
          <a:p>
            <a:pPr algn="ctr" defTabSz="873125" eaLnBrk="0" hangingPunct="0"/>
            <a:r>
              <a:rPr lang="en-US" sz="4000">
                <a:cs typeface="Arial" charset="0"/>
              </a:rPr>
              <a:t>Fingerprint Data Management</a:t>
            </a:r>
          </a:p>
        </p:txBody>
      </p:sp>
      <p:sp>
        <p:nvSpPr>
          <p:cNvPr id="51202" name="Line 7"/>
          <p:cNvSpPr>
            <a:spLocks noChangeShapeType="1"/>
          </p:cNvSpPr>
          <p:nvPr/>
        </p:nvSpPr>
        <p:spPr bwMode="auto">
          <a:xfrm>
            <a:off x="195263" y="103187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51203" name="Line 7"/>
          <p:cNvSpPr>
            <a:spLocks noChangeShapeType="1"/>
          </p:cNvSpPr>
          <p:nvPr/>
        </p:nvSpPr>
        <p:spPr bwMode="auto">
          <a:xfrm>
            <a:off x="176213" y="614997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51204" name="Rectangle 3"/>
          <p:cNvSpPr>
            <a:spLocks noRot="1" noChangeArrowheads="1"/>
          </p:cNvSpPr>
          <p:nvPr/>
        </p:nvSpPr>
        <p:spPr bwMode="auto">
          <a:xfrm>
            <a:off x="160338" y="1223963"/>
            <a:ext cx="10117137" cy="5170487"/>
          </a:xfrm>
          <a:prstGeom prst="rect">
            <a:avLst/>
          </a:prstGeom>
          <a:noFill/>
          <a:ln w="9525">
            <a:noFill/>
            <a:miter lim="800000"/>
            <a:headEnd/>
            <a:tailEnd/>
          </a:ln>
        </p:spPr>
        <p:txBody>
          <a:bodyPr/>
          <a:lstStyle/>
          <a:p>
            <a:pPr marL="334963" indent="-334963" defTabSz="873125">
              <a:lnSpc>
                <a:spcPct val="80000"/>
              </a:lnSpc>
              <a:spcBef>
                <a:spcPts val="1800"/>
              </a:spcBef>
              <a:buClr>
                <a:srgbClr val="FF3300"/>
              </a:buClr>
              <a:buSzPct val="165000"/>
              <a:buFontTx/>
              <a:buChar char="•"/>
            </a:pPr>
            <a:r>
              <a:rPr lang="en-US" sz="2900">
                <a:solidFill>
                  <a:srgbClr val="FFFF00"/>
                </a:solidFill>
              </a:rPr>
              <a:t>Fingerprint image acquisition and minutiae detection</a:t>
            </a:r>
          </a:p>
          <a:p>
            <a:pPr marL="334963" indent="-334963" defTabSz="873125">
              <a:lnSpc>
                <a:spcPct val="80000"/>
              </a:lnSpc>
              <a:spcBef>
                <a:spcPts val="1800"/>
              </a:spcBef>
              <a:buClr>
                <a:srgbClr val="FF3300"/>
              </a:buClr>
              <a:buSzPct val="165000"/>
              <a:buFontTx/>
              <a:buChar char="•"/>
            </a:pPr>
            <a:r>
              <a:rPr lang="en-US" sz="2900">
                <a:solidFill>
                  <a:srgbClr val="FFFF00"/>
                </a:solidFill>
              </a:rPr>
              <a:t>Georeferencing and verification</a:t>
            </a:r>
          </a:p>
          <a:p>
            <a:pPr marL="334963" indent="-334963" defTabSz="873125">
              <a:lnSpc>
                <a:spcPct val="80000"/>
              </a:lnSpc>
              <a:spcBef>
                <a:spcPts val="1800"/>
              </a:spcBef>
              <a:buClr>
                <a:srgbClr val="FF3300"/>
              </a:buClr>
              <a:buSzPct val="165000"/>
              <a:buFontTx/>
              <a:buChar char="•"/>
            </a:pPr>
            <a:r>
              <a:rPr lang="en-US" sz="2900">
                <a:solidFill>
                  <a:srgbClr val="FFFF00"/>
                </a:solidFill>
              </a:rPr>
              <a:t>GIS data conversion and management</a:t>
            </a:r>
          </a:p>
          <a:p>
            <a:pPr marL="727075" lvl="1" indent="-277813" defTabSz="873125">
              <a:lnSpc>
                <a:spcPct val="80000"/>
              </a:lnSpc>
              <a:spcBef>
                <a:spcPts val="1800"/>
              </a:spcBef>
              <a:buClr>
                <a:srgbClr val="FF3300"/>
              </a:buClr>
              <a:buSzPct val="100000"/>
              <a:buFont typeface="Wingdings" pitchFamily="2" charset="2"/>
              <a:buChar char="Ø"/>
            </a:pPr>
            <a:r>
              <a:rPr lang="en-US" sz="2500">
                <a:solidFill>
                  <a:srgbClr val="FFFF00"/>
                </a:solidFill>
              </a:rPr>
              <a:t>Raster fingerprint images</a:t>
            </a:r>
          </a:p>
          <a:p>
            <a:pPr marL="727075" lvl="1" indent="-277813" defTabSz="873125">
              <a:lnSpc>
                <a:spcPct val="80000"/>
              </a:lnSpc>
              <a:spcBef>
                <a:spcPts val="1800"/>
              </a:spcBef>
              <a:buClr>
                <a:srgbClr val="FF3300"/>
              </a:buClr>
              <a:buSzPct val="100000"/>
              <a:buFont typeface="Wingdings" pitchFamily="2" charset="2"/>
              <a:buChar char="Ø"/>
            </a:pPr>
            <a:r>
              <a:rPr lang="en-US" sz="2500">
                <a:solidFill>
                  <a:srgbClr val="FFFF00"/>
                </a:solidFill>
              </a:rPr>
              <a:t>Vector minutiae point layers</a:t>
            </a:r>
          </a:p>
          <a:p>
            <a:pPr marL="727075" lvl="1" indent="-277813" defTabSz="873125">
              <a:lnSpc>
                <a:spcPct val="80000"/>
              </a:lnSpc>
              <a:spcBef>
                <a:spcPts val="1800"/>
              </a:spcBef>
              <a:buClr>
                <a:srgbClr val="FF3300"/>
              </a:buClr>
              <a:buSzPct val="100000"/>
              <a:buFont typeface="Wingdings" pitchFamily="2" charset="2"/>
              <a:buChar char="Ø"/>
            </a:pPr>
            <a:r>
              <a:rPr lang="en-US" sz="2500">
                <a:solidFill>
                  <a:srgbClr val="FFFF00"/>
                </a:solidFill>
              </a:rPr>
              <a:t>Vector friction ridge line layers</a:t>
            </a:r>
          </a:p>
          <a:p>
            <a:pPr marL="334963" indent="-334963" defTabSz="873125">
              <a:lnSpc>
                <a:spcPct val="80000"/>
              </a:lnSpc>
              <a:spcBef>
                <a:spcPts val="1800"/>
              </a:spcBef>
              <a:buClr>
                <a:srgbClr val="FF3300"/>
              </a:buClr>
              <a:buSzPct val="165000"/>
              <a:buFontTx/>
              <a:buChar char="•"/>
            </a:pPr>
            <a:r>
              <a:rPr lang="en-US" sz="2900">
                <a:solidFill>
                  <a:srgbClr val="FFFF00"/>
                </a:solidFill>
              </a:rPr>
              <a:t>Spatial analysis of ridge line and minutiae distributions</a:t>
            </a:r>
          </a:p>
          <a:p>
            <a:pPr marL="334963" indent="-334963" defTabSz="873125">
              <a:lnSpc>
                <a:spcPct val="80000"/>
              </a:lnSpc>
              <a:spcBef>
                <a:spcPts val="1800"/>
              </a:spcBef>
              <a:buClr>
                <a:srgbClr val="FF3300"/>
              </a:buClr>
              <a:buSzPct val="165000"/>
              <a:buFontTx/>
              <a:buChar char="•"/>
            </a:pPr>
            <a:r>
              <a:rPr lang="en-US" sz="2900">
                <a:solidFill>
                  <a:srgbClr val="FFFF00"/>
                </a:solidFill>
              </a:rPr>
              <a:t>Statistical analysis and probability modeling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p:cNvSpPr>
          <p:nvPr>
            <p:ph type="title" idx="4294967295"/>
          </p:nvPr>
        </p:nvSpPr>
        <p:spPr>
          <a:xfrm>
            <a:off x="0" y="0"/>
            <a:ext cx="10058400" cy="739775"/>
          </a:xfrm>
        </p:spPr>
        <p:txBody>
          <a:bodyPr/>
          <a:lstStyle/>
          <a:p>
            <a:pPr eaLnBrk="1" hangingPunct="1"/>
            <a:r>
              <a:rPr lang="en-US" sz="3600" b="1" smtClean="0"/>
              <a:t>Scan, Segregate &amp; Image Enhancement</a:t>
            </a:r>
          </a:p>
        </p:txBody>
      </p:sp>
      <p:grpSp>
        <p:nvGrpSpPr>
          <p:cNvPr id="52226" name="Group 19"/>
          <p:cNvGrpSpPr>
            <a:grpSpLocks/>
          </p:cNvGrpSpPr>
          <p:nvPr/>
        </p:nvGrpSpPr>
        <p:grpSpPr bwMode="auto">
          <a:xfrm>
            <a:off x="1158875" y="887413"/>
            <a:ext cx="8345488" cy="5083175"/>
            <a:chOff x="1076376" y="1050248"/>
            <a:chExt cx="7587418" cy="5200651"/>
          </a:xfrm>
        </p:grpSpPr>
        <p:pic>
          <p:nvPicPr>
            <p:cNvPr id="52228" name="Picture 6"/>
            <p:cNvPicPr>
              <a:picLocks noChangeAspect="1" noChangeArrowheads="1"/>
            </p:cNvPicPr>
            <p:nvPr/>
          </p:nvPicPr>
          <p:blipFill>
            <a:blip r:embed="rId3"/>
            <a:srcRect/>
            <a:stretch>
              <a:fillRect/>
            </a:stretch>
          </p:blipFill>
          <p:spPr bwMode="auto">
            <a:xfrm>
              <a:off x="1348802" y="1059773"/>
              <a:ext cx="6370638" cy="2532063"/>
            </a:xfrm>
            <a:prstGeom prst="rect">
              <a:avLst/>
            </a:prstGeom>
            <a:noFill/>
            <a:ln w="38100" algn="ctr">
              <a:noFill/>
              <a:miter lim="800000"/>
              <a:headEnd/>
              <a:tailEnd/>
            </a:ln>
          </p:spPr>
        </p:pic>
        <p:sp>
          <p:nvSpPr>
            <p:cNvPr id="26" name="Rounded Rectangle 25"/>
            <p:cNvSpPr/>
            <p:nvPr/>
          </p:nvSpPr>
          <p:spPr>
            <a:xfrm>
              <a:off x="1359262" y="1050248"/>
              <a:ext cx="1124330" cy="1266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sp>
          <p:nvSpPr>
            <p:cNvPr id="27" name="Rounded Rectangle 26"/>
            <p:cNvSpPr/>
            <p:nvPr/>
          </p:nvSpPr>
          <p:spPr>
            <a:xfrm>
              <a:off x="2664004" y="1050248"/>
              <a:ext cx="1122886" cy="1266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sp>
          <p:nvSpPr>
            <p:cNvPr id="28" name="Rounded Rectangle 27"/>
            <p:cNvSpPr/>
            <p:nvPr/>
          </p:nvSpPr>
          <p:spPr>
            <a:xfrm>
              <a:off x="1367922" y="2297625"/>
              <a:ext cx="1124330" cy="1266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sp>
          <p:nvSpPr>
            <p:cNvPr id="29" name="Rounded Rectangle 28"/>
            <p:cNvSpPr/>
            <p:nvPr/>
          </p:nvSpPr>
          <p:spPr>
            <a:xfrm>
              <a:off x="2645241" y="2297625"/>
              <a:ext cx="1122886" cy="1266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cxnSp>
          <p:nvCxnSpPr>
            <p:cNvPr id="46" name="Shape 45"/>
            <p:cNvCxnSpPr>
              <a:stCxn id="27" idx="3"/>
            </p:cNvCxnSpPr>
            <p:nvPr/>
          </p:nvCxnSpPr>
          <p:spPr>
            <a:xfrm>
              <a:off x="3786890" y="1683681"/>
              <a:ext cx="1848865" cy="2548351"/>
            </a:xfrm>
            <a:prstGeom prst="bentConnector2">
              <a:avLst/>
            </a:prstGeom>
            <a:ln>
              <a:solidFill>
                <a:schemeClr val="tx2">
                  <a:lumMod val="60000"/>
                  <a:lumOff val="40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48" name="Elbow Connector 47"/>
            <p:cNvCxnSpPr>
              <a:stCxn id="26" idx="1"/>
              <a:endCxn id="13327" idx="1"/>
            </p:cNvCxnSpPr>
            <p:nvPr/>
          </p:nvCxnSpPr>
          <p:spPr>
            <a:xfrm rot="10800000" flipV="1">
              <a:off x="1076376" y="1683681"/>
              <a:ext cx="282886" cy="3514744"/>
            </a:xfrm>
            <a:prstGeom prst="bentConnector3">
              <a:avLst>
                <a:gd name="adj1" fmla="val 181078"/>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7" name="Elbow Connector 56"/>
            <p:cNvCxnSpPr/>
            <p:nvPr/>
          </p:nvCxnSpPr>
          <p:spPr>
            <a:xfrm>
              <a:off x="3739261" y="2974911"/>
              <a:ext cx="4198553" cy="1274988"/>
            </a:xfrm>
            <a:prstGeom prst="bentConnector2">
              <a:avLst/>
            </a:prstGeom>
            <a:ln>
              <a:headEnd type="arrow"/>
              <a:tailEnd type="arrow"/>
            </a:ln>
          </p:spPr>
          <p:style>
            <a:lnRef idx="3">
              <a:schemeClr val="accent1"/>
            </a:lnRef>
            <a:fillRef idx="0">
              <a:schemeClr val="accent1"/>
            </a:fillRef>
            <a:effectRef idx="2">
              <a:schemeClr val="accent1"/>
            </a:effectRef>
            <a:fontRef idx="minor">
              <a:schemeClr val="tx1"/>
            </a:fontRef>
          </p:style>
        </p:cxnSp>
        <p:grpSp>
          <p:nvGrpSpPr>
            <p:cNvPr id="52236" name="Group 16"/>
            <p:cNvGrpSpPr>
              <a:grpSpLocks/>
            </p:cNvGrpSpPr>
            <p:nvPr/>
          </p:nvGrpSpPr>
          <p:grpSpPr bwMode="auto">
            <a:xfrm>
              <a:off x="1076376" y="4144781"/>
              <a:ext cx="7587418" cy="2106118"/>
              <a:chOff x="851524" y="4751883"/>
              <a:chExt cx="7587418" cy="2106118"/>
            </a:xfrm>
          </p:grpSpPr>
          <p:pic>
            <p:nvPicPr>
              <p:cNvPr id="52238" name="Picture 24"/>
              <p:cNvPicPr>
                <a:picLocks noChangeAspect="1" noChangeArrowheads="1"/>
              </p:cNvPicPr>
              <p:nvPr/>
            </p:nvPicPr>
            <p:blipFill>
              <a:blip r:embed="rId4"/>
              <a:srcRect/>
              <a:stretch>
                <a:fillRect/>
              </a:stretch>
            </p:blipFill>
            <p:spPr bwMode="auto">
              <a:xfrm>
                <a:off x="6403767" y="4857750"/>
                <a:ext cx="2035175" cy="2000250"/>
              </a:xfrm>
              <a:prstGeom prst="rect">
                <a:avLst/>
              </a:prstGeom>
              <a:noFill/>
              <a:ln w="38100" algn="ctr">
                <a:noFill/>
                <a:miter lim="800000"/>
                <a:headEnd/>
                <a:tailEnd/>
              </a:ln>
            </p:spPr>
          </p:pic>
          <p:pic>
            <p:nvPicPr>
              <p:cNvPr id="52239" name="Picture 25"/>
              <p:cNvPicPr>
                <a:picLocks noChangeAspect="1" noChangeArrowheads="1"/>
              </p:cNvPicPr>
              <p:nvPr/>
            </p:nvPicPr>
            <p:blipFill>
              <a:blip r:embed="rId5"/>
              <a:srcRect/>
              <a:stretch>
                <a:fillRect/>
              </a:stretch>
            </p:blipFill>
            <p:spPr bwMode="auto">
              <a:xfrm>
                <a:off x="2587235" y="4838700"/>
                <a:ext cx="1804987" cy="2019300"/>
              </a:xfrm>
              <a:prstGeom prst="rect">
                <a:avLst/>
              </a:prstGeom>
              <a:noFill/>
              <a:ln w="38100" algn="ctr">
                <a:noFill/>
                <a:miter lim="800000"/>
                <a:headEnd/>
                <a:tailEnd/>
              </a:ln>
            </p:spPr>
          </p:pic>
          <p:pic>
            <p:nvPicPr>
              <p:cNvPr id="52240" name="Picture 26"/>
              <p:cNvPicPr>
                <a:picLocks noChangeAspect="1" noChangeArrowheads="1"/>
              </p:cNvPicPr>
              <p:nvPr/>
            </p:nvPicPr>
            <p:blipFill>
              <a:blip r:embed="rId6"/>
              <a:srcRect/>
              <a:stretch>
                <a:fillRect/>
              </a:stretch>
            </p:blipFill>
            <p:spPr bwMode="auto">
              <a:xfrm>
                <a:off x="4395788" y="4838700"/>
                <a:ext cx="2033587" cy="2019300"/>
              </a:xfrm>
              <a:prstGeom prst="rect">
                <a:avLst/>
              </a:prstGeom>
              <a:noFill/>
              <a:ln w="38100" algn="ctr">
                <a:noFill/>
                <a:miter lim="800000"/>
                <a:headEnd/>
                <a:tailEnd/>
              </a:ln>
            </p:spPr>
          </p:pic>
          <p:pic>
            <p:nvPicPr>
              <p:cNvPr id="52241" name="Picture 27"/>
              <p:cNvPicPr>
                <a:picLocks noChangeAspect="1" noChangeArrowheads="1"/>
              </p:cNvPicPr>
              <p:nvPr/>
            </p:nvPicPr>
            <p:blipFill>
              <a:blip r:embed="rId7"/>
              <a:srcRect/>
              <a:stretch>
                <a:fillRect/>
              </a:stretch>
            </p:blipFill>
            <p:spPr bwMode="auto">
              <a:xfrm>
                <a:off x="851524" y="4751883"/>
                <a:ext cx="1749425" cy="2106118"/>
              </a:xfrm>
              <a:prstGeom prst="rect">
                <a:avLst/>
              </a:prstGeom>
              <a:noFill/>
              <a:ln w="38100" algn="ctr">
                <a:noFill/>
                <a:miter lim="800000"/>
                <a:headEnd/>
                <a:tailEnd/>
              </a:ln>
            </p:spPr>
          </p:pic>
        </p:grpSp>
        <p:cxnSp>
          <p:nvCxnSpPr>
            <p:cNvPr id="53" name="Elbow Connector 52"/>
            <p:cNvCxnSpPr>
              <a:stCxn id="28" idx="2"/>
            </p:cNvCxnSpPr>
            <p:nvPr/>
          </p:nvCxnSpPr>
          <p:spPr>
            <a:xfrm rot="16200000" flipH="1">
              <a:off x="2391574" y="3103726"/>
              <a:ext cx="667541" cy="1589072"/>
            </a:xfrm>
            <a:prstGeom prst="bentConnector3">
              <a:avLst>
                <a:gd name="adj1" fmla="val 50000"/>
              </a:avLst>
            </a:prstGeom>
            <a:ln>
              <a:headEnd type="arrow"/>
              <a:tailEnd type="arrow"/>
            </a:ln>
          </p:spPr>
          <p:style>
            <a:lnRef idx="3">
              <a:schemeClr val="accent1"/>
            </a:lnRef>
            <a:fillRef idx="0">
              <a:schemeClr val="accent1"/>
            </a:fillRef>
            <a:effectRef idx="2">
              <a:schemeClr val="accent1"/>
            </a:effectRef>
            <a:fontRef idx="minor">
              <a:schemeClr val="tx1"/>
            </a:fontRef>
          </p:style>
        </p:cxnSp>
      </p:grpSp>
      <p:sp>
        <p:nvSpPr>
          <p:cNvPr id="52227" name="Rectangle 3"/>
          <p:cNvSpPr>
            <a:spLocks noGrp="1" noRot="1" noChangeArrowheads="1"/>
          </p:cNvSpPr>
          <p:nvPr>
            <p:ph idx="4294967295"/>
          </p:nvPr>
        </p:nvSpPr>
        <p:spPr>
          <a:xfrm>
            <a:off x="0" y="6181725"/>
            <a:ext cx="10058400" cy="520700"/>
          </a:xfrm>
        </p:spPr>
        <p:txBody>
          <a:bodyPr/>
          <a:lstStyle/>
          <a:p>
            <a:pPr eaLnBrk="1" hangingPunct="1">
              <a:spcAft>
                <a:spcPct val="20000"/>
              </a:spcAft>
            </a:pPr>
            <a:r>
              <a:rPr lang="en-US" sz="2000" b="1" smtClean="0"/>
              <a:t>Noise filter, black/white balance, contrast &amp; brightness enhancements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Rot="1" noChangeArrowheads="1"/>
          </p:cNvSpPr>
          <p:nvPr>
            <p:ph type="title" idx="4294967295"/>
          </p:nvPr>
        </p:nvSpPr>
        <p:spPr>
          <a:xfrm>
            <a:off x="0" y="-139700"/>
            <a:ext cx="6753225" cy="1335088"/>
          </a:xfrm>
        </p:spPr>
        <p:txBody>
          <a:bodyPr/>
          <a:lstStyle/>
          <a:p>
            <a:pPr algn="l" eaLnBrk="1" hangingPunct="1"/>
            <a:r>
              <a:rPr lang="en-US" sz="3000" b="1" smtClean="0">
                <a:latin typeface="Arial" charset="0"/>
              </a:rPr>
              <a:t>Geo-referencing: Standardized Coordinate System</a:t>
            </a:r>
          </a:p>
        </p:txBody>
      </p:sp>
      <p:sp>
        <p:nvSpPr>
          <p:cNvPr id="54274" name="Rectangle 3"/>
          <p:cNvSpPr>
            <a:spLocks noGrp="1" noRot="1" noChangeArrowheads="1"/>
          </p:cNvSpPr>
          <p:nvPr>
            <p:ph type="body" sz="half" idx="4294967295"/>
          </p:nvPr>
        </p:nvSpPr>
        <p:spPr>
          <a:xfrm>
            <a:off x="-1588" y="3332163"/>
            <a:ext cx="10082213" cy="4170362"/>
          </a:xfrm>
        </p:spPr>
        <p:txBody>
          <a:bodyPr/>
          <a:lstStyle/>
          <a:p>
            <a:pPr eaLnBrk="1" hangingPunct="1">
              <a:spcAft>
                <a:spcPts val="600"/>
              </a:spcAft>
            </a:pPr>
            <a:r>
              <a:rPr lang="en-US" sz="2600" b="1" smtClean="0">
                <a:latin typeface="Arial" charset="0"/>
              </a:rPr>
              <a:t>Core Location</a:t>
            </a:r>
          </a:p>
          <a:p>
            <a:pPr lvl="1" eaLnBrk="1" hangingPunct="1">
              <a:spcAft>
                <a:spcPts val="600"/>
              </a:spcAft>
              <a:buFont typeface="Wingdings" pitchFamily="2" charset="2"/>
              <a:buChar char="Ø"/>
            </a:pPr>
            <a:r>
              <a:rPr lang="en-US" sz="2600" b="1" smtClean="0">
                <a:latin typeface="Arial" charset="0"/>
              </a:rPr>
              <a:t>Arches = highest point of recurve</a:t>
            </a:r>
          </a:p>
          <a:p>
            <a:pPr lvl="1" eaLnBrk="1" hangingPunct="1">
              <a:spcAft>
                <a:spcPts val="600"/>
              </a:spcAft>
              <a:buFont typeface="Wingdings" pitchFamily="2" charset="2"/>
              <a:buChar char="Ø"/>
            </a:pPr>
            <a:r>
              <a:rPr lang="en-US" sz="2600" b="1" smtClean="0">
                <a:latin typeface="Arial" charset="0"/>
              </a:rPr>
              <a:t>Loops = highest point of recurve of 1</a:t>
            </a:r>
            <a:r>
              <a:rPr lang="en-US" sz="2600" b="1" baseline="30000" smtClean="0">
                <a:latin typeface="Arial" charset="0"/>
              </a:rPr>
              <a:t>st</a:t>
            </a:r>
            <a:r>
              <a:rPr lang="en-US" sz="2600" b="1" smtClean="0">
                <a:latin typeface="Arial" charset="0"/>
              </a:rPr>
              <a:t> full loop</a:t>
            </a:r>
          </a:p>
          <a:p>
            <a:pPr lvl="1" eaLnBrk="1" hangingPunct="1">
              <a:spcAft>
                <a:spcPts val="600"/>
              </a:spcAft>
              <a:buFont typeface="Wingdings" pitchFamily="2" charset="2"/>
              <a:buChar char="Ø"/>
            </a:pPr>
            <a:r>
              <a:rPr lang="en-US" sz="2600" b="1" smtClean="0">
                <a:latin typeface="Arial" charset="0"/>
              </a:rPr>
              <a:t>Whorls = center ridge ending or bulls eye</a:t>
            </a:r>
          </a:p>
          <a:p>
            <a:pPr eaLnBrk="1" hangingPunct="1">
              <a:spcAft>
                <a:spcPts val="600"/>
              </a:spcAft>
            </a:pPr>
            <a:r>
              <a:rPr lang="en-US" sz="2600" b="1" smtClean="0">
                <a:latin typeface="Arial" charset="0"/>
              </a:rPr>
              <a:t>Core centered at (100,100) mm in Cartesian space </a:t>
            </a:r>
          </a:p>
          <a:p>
            <a:pPr eaLnBrk="1" hangingPunct="1">
              <a:spcAft>
                <a:spcPts val="600"/>
              </a:spcAft>
            </a:pPr>
            <a:r>
              <a:rPr lang="en-US" sz="2600" b="1" smtClean="0">
                <a:latin typeface="Arial" charset="0"/>
              </a:rPr>
              <a:t>Print oriented with basal crease parallel to X-axis</a:t>
            </a:r>
          </a:p>
        </p:txBody>
      </p:sp>
      <p:pic>
        <p:nvPicPr>
          <p:cNvPr id="54275" name="Picture 16" descr="azimuth_north_diagram.emf"/>
          <p:cNvPicPr>
            <a:picLocks noChangeAspect="1"/>
          </p:cNvPicPr>
          <p:nvPr/>
        </p:nvPicPr>
        <p:blipFill>
          <a:blip r:embed="rId3"/>
          <a:srcRect/>
          <a:stretch>
            <a:fillRect/>
          </a:stretch>
        </p:blipFill>
        <p:spPr bwMode="auto">
          <a:xfrm>
            <a:off x="504825" y="1309688"/>
            <a:ext cx="2084388" cy="1757362"/>
          </a:xfrm>
          <a:prstGeom prst="rect">
            <a:avLst/>
          </a:prstGeom>
          <a:noFill/>
          <a:ln w="9525">
            <a:noFill/>
            <a:miter lim="800000"/>
            <a:headEnd/>
            <a:tailEnd/>
          </a:ln>
        </p:spPr>
      </p:pic>
      <p:pic>
        <p:nvPicPr>
          <p:cNvPr id="54276" name="Picture 32"/>
          <p:cNvPicPr>
            <a:picLocks noChangeAspect="1" noChangeArrowheads="1"/>
          </p:cNvPicPr>
          <p:nvPr/>
        </p:nvPicPr>
        <p:blipFill>
          <a:blip r:embed="rId4"/>
          <a:srcRect/>
          <a:stretch>
            <a:fillRect/>
          </a:stretch>
        </p:blipFill>
        <p:spPr bwMode="auto">
          <a:xfrm>
            <a:off x="5757863" y="-38100"/>
            <a:ext cx="4441825" cy="4214813"/>
          </a:xfrm>
          <a:prstGeom prst="rect">
            <a:avLst/>
          </a:prstGeom>
          <a:noFill/>
          <a:ln w="12700">
            <a:noFill/>
            <a:miter lim="800000"/>
            <a:headEnd type="none" w="sm" len="sm"/>
            <a:tailEnd type="none" w="sm" len="sm"/>
          </a:ln>
        </p:spPr>
      </p:pic>
      <p:pic>
        <p:nvPicPr>
          <p:cNvPr id="54277" name="Picture 2" descr="master1_1li_min_core_rays"/>
          <p:cNvPicPr>
            <a:picLocks noChangeAspect="1" noChangeArrowheads="1"/>
          </p:cNvPicPr>
          <p:nvPr/>
        </p:nvPicPr>
        <p:blipFill>
          <a:blip r:embed="rId5"/>
          <a:srcRect l="3647" t="15469" r="3177" b="4732"/>
          <a:stretch>
            <a:fillRect/>
          </a:stretch>
        </p:blipFill>
        <p:spPr bwMode="auto">
          <a:xfrm>
            <a:off x="2884488" y="993775"/>
            <a:ext cx="2860675" cy="2814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noChangeArrowheads="1"/>
          </p:cNvPicPr>
          <p:nvPr/>
        </p:nvPicPr>
        <p:blipFill>
          <a:blip r:embed="rId2"/>
          <a:srcRect/>
          <a:stretch>
            <a:fillRect/>
          </a:stretch>
        </p:blipFill>
        <p:spPr bwMode="auto">
          <a:xfrm>
            <a:off x="361950" y="312738"/>
            <a:ext cx="3100388" cy="3040062"/>
          </a:xfrm>
          <a:prstGeom prst="rect">
            <a:avLst/>
          </a:prstGeom>
          <a:noFill/>
          <a:ln w="9525">
            <a:noFill/>
            <a:miter lim="800000"/>
            <a:headEnd/>
            <a:tailEnd/>
          </a:ln>
        </p:spPr>
      </p:pic>
      <p:sp>
        <p:nvSpPr>
          <p:cNvPr id="56322" name="TextBox 6"/>
          <p:cNvSpPr txBox="1">
            <a:spLocks noChangeArrowheads="1"/>
          </p:cNvSpPr>
          <p:nvPr/>
        </p:nvSpPr>
        <p:spPr bwMode="auto">
          <a:xfrm>
            <a:off x="-17463" y="-41275"/>
            <a:ext cx="9891713" cy="488950"/>
          </a:xfrm>
          <a:prstGeom prst="rect">
            <a:avLst/>
          </a:prstGeom>
          <a:noFill/>
          <a:ln w="9525">
            <a:noFill/>
            <a:miter lim="800000"/>
            <a:headEnd/>
            <a:tailEnd/>
          </a:ln>
        </p:spPr>
        <p:txBody>
          <a:bodyPr>
            <a:spAutoFit/>
          </a:bodyPr>
          <a:lstStyle/>
          <a:p>
            <a:pPr algn="ctr"/>
            <a:r>
              <a:rPr lang="en-US" sz="2600">
                <a:solidFill>
                  <a:schemeClr val="tx1"/>
                </a:solidFill>
                <a:cs typeface="Arial" charset="0"/>
              </a:rPr>
              <a:t>GIS Data Conversion </a:t>
            </a:r>
          </a:p>
        </p:txBody>
      </p:sp>
      <p:grpSp>
        <p:nvGrpSpPr>
          <p:cNvPr id="56323" name="Group 31"/>
          <p:cNvGrpSpPr>
            <a:grpSpLocks/>
          </p:cNvGrpSpPr>
          <p:nvPr/>
        </p:nvGrpSpPr>
        <p:grpSpPr bwMode="auto">
          <a:xfrm>
            <a:off x="46038" y="1684338"/>
            <a:ext cx="1985962" cy="1774825"/>
            <a:chOff x="391887" y="2144485"/>
            <a:chExt cx="1806370" cy="1815130"/>
          </a:xfrm>
        </p:grpSpPr>
        <p:cxnSp>
          <p:nvCxnSpPr>
            <p:cNvPr id="24" name="Straight Connector 23"/>
            <p:cNvCxnSpPr/>
            <p:nvPr/>
          </p:nvCxnSpPr>
          <p:spPr>
            <a:xfrm>
              <a:off x="761536" y="2285733"/>
              <a:ext cx="130676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326965" y="3004155"/>
              <a:ext cx="14595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351" name="TextBox 29"/>
            <p:cNvSpPr txBox="1">
              <a:spLocks noChangeArrowheads="1"/>
            </p:cNvSpPr>
            <p:nvPr/>
          </p:nvSpPr>
          <p:spPr bwMode="auto">
            <a:xfrm>
              <a:off x="391887" y="2144485"/>
              <a:ext cx="379756" cy="280874"/>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sp>
          <p:nvSpPr>
            <p:cNvPr id="56352" name="TextBox 30"/>
            <p:cNvSpPr txBox="1">
              <a:spLocks noChangeArrowheads="1"/>
            </p:cNvSpPr>
            <p:nvPr/>
          </p:nvSpPr>
          <p:spPr bwMode="auto">
            <a:xfrm>
              <a:off x="1818501" y="3678741"/>
              <a:ext cx="379756" cy="280874"/>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grpSp>
      <p:sp>
        <p:nvSpPr>
          <p:cNvPr id="56324" name="TextBox 7"/>
          <p:cNvSpPr txBox="1">
            <a:spLocks noChangeArrowheads="1"/>
          </p:cNvSpPr>
          <p:nvPr/>
        </p:nvSpPr>
        <p:spPr bwMode="auto">
          <a:xfrm>
            <a:off x="346075" y="215900"/>
            <a:ext cx="3184525" cy="366713"/>
          </a:xfrm>
          <a:prstGeom prst="rect">
            <a:avLst/>
          </a:prstGeom>
          <a:noFill/>
          <a:ln w="9525">
            <a:noFill/>
            <a:miter lim="800000"/>
            <a:headEnd/>
            <a:tailEnd/>
          </a:ln>
        </p:spPr>
        <p:txBody>
          <a:bodyPr>
            <a:spAutoFit/>
          </a:bodyPr>
          <a:lstStyle/>
          <a:p>
            <a:pPr algn="ctr"/>
            <a:r>
              <a:rPr lang="en-US" sz="1800">
                <a:solidFill>
                  <a:schemeClr val="tx1"/>
                </a:solidFill>
                <a:cs typeface="Arial" charset="0"/>
              </a:rPr>
              <a:t>Fingerprint Image</a:t>
            </a:r>
          </a:p>
        </p:txBody>
      </p:sp>
      <p:sp>
        <p:nvSpPr>
          <p:cNvPr id="56325" name="TextBox 11"/>
          <p:cNvSpPr txBox="1">
            <a:spLocks noChangeArrowheads="1"/>
          </p:cNvSpPr>
          <p:nvPr/>
        </p:nvSpPr>
        <p:spPr bwMode="auto">
          <a:xfrm>
            <a:off x="6845300" y="3798888"/>
            <a:ext cx="3184525" cy="641350"/>
          </a:xfrm>
          <a:prstGeom prst="rect">
            <a:avLst/>
          </a:prstGeom>
          <a:noFill/>
          <a:ln w="9525">
            <a:noFill/>
            <a:miter lim="800000"/>
            <a:headEnd/>
            <a:tailEnd/>
          </a:ln>
        </p:spPr>
        <p:txBody>
          <a:bodyPr>
            <a:spAutoFit/>
          </a:bodyPr>
          <a:lstStyle/>
          <a:p>
            <a:pPr algn="ctr"/>
            <a:r>
              <a:rPr lang="en-US" sz="1800">
                <a:solidFill>
                  <a:schemeClr val="tx1"/>
                </a:solidFill>
                <a:cs typeface="Arial" charset="0"/>
              </a:rPr>
              <a:t>Ridge and Minutiae Attribute Data</a:t>
            </a:r>
          </a:p>
        </p:txBody>
      </p:sp>
      <p:grpSp>
        <p:nvGrpSpPr>
          <p:cNvPr id="56326" name="Group 51"/>
          <p:cNvGrpSpPr>
            <a:grpSpLocks/>
          </p:cNvGrpSpPr>
          <p:nvPr/>
        </p:nvGrpSpPr>
        <p:grpSpPr bwMode="auto">
          <a:xfrm>
            <a:off x="-47625" y="3478213"/>
            <a:ext cx="3856038" cy="3265487"/>
            <a:chOff x="250371" y="3537852"/>
            <a:chExt cx="3505200" cy="3340773"/>
          </a:xfrm>
        </p:grpSpPr>
        <p:sp>
          <p:nvSpPr>
            <p:cNvPr id="56341" name="TextBox 9"/>
            <p:cNvSpPr txBox="1">
              <a:spLocks noChangeArrowheads="1"/>
            </p:cNvSpPr>
            <p:nvPr/>
          </p:nvSpPr>
          <p:spPr bwMode="auto">
            <a:xfrm>
              <a:off x="250371" y="3537852"/>
              <a:ext cx="3505200" cy="375167"/>
            </a:xfrm>
            <a:prstGeom prst="rect">
              <a:avLst/>
            </a:prstGeom>
            <a:noFill/>
            <a:ln w="9525">
              <a:noFill/>
              <a:miter lim="800000"/>
              <a:headEnd/>
              <a:tailEnd/>
            </a:ln>
          </p:spPr>
          <p:txBody>
            <a:bodyPr>
              <a:spAutoFit/>
            </a:bodyPr>
            <a:lstStyle/>
            <a:p>
              <a:pPr algn="ctr"/>
              <a:r>
                <a:rPr lang="en-US" sz="1800">
                  <a:solidFill>
                    <a:schemeClr val="tx1"/>
                  </a:solidFill>
                  <a:cs typeface="Arial" charset="0"/>
                </a:rPr>
                <a:t>Skeletonized Ridge Lines</a:t>
              </a:r>
            </a:p>
          </p:txBody>
        </p:sp>
        <p:grpSp>
          <p:nvGrpSpPr>
            <p:cNvPr id="56342" name="Group 49"/>
            <p:cNvGrpSpPr>
              <a:grpSpLocks/>
            </p:cNvGrpSpPr>
            <p:nvPr/>
          </p:nvGrpSpPr>
          <p:grpSpPr bwMode="auto">
            <a:xfrm>
              <a:off x="348345" y="3729110"/>
              <a:ext cx="3058454" cy="3149515"/>
              <a:chOff x="337459" y="3805312"/>
              <a:chExt cx="3058454" cy="3149515"/>
            </a:xfrm>
          </p:grpSpPr>
          <p:pic>
            <p:nvPicPr>
              <p:cNvPr id="56343" name="Picture 5"/>
              <p:cNvPicPr>
                <a:picLocks noChangeAspect="1" noChangeArrowheads="1"/>
              </p:cNvPicPr>
              <p:nvPr/>
            </p:nvPicPr>
            <p:blipFill>
              <a:blip r:embed="rId3"/>
              <a:srcRect/>
              <a:stretch>
                <a:fillRect/>
              </a:stretch>
            </p:blipFill>
            <p:spPr bwMode="auto">
              <a:xfrm>
                <a:off x="576943" y="3805312"/>
                <a:ext cx="2818970" cy="3108960"/>
              </a:xfrm>
              <a:prstGeom prst="rect">
                <a:avLst/>
              </a:prstGeom>
              <a:noFill/>
              <a:ln w="9525">
                <a:noFill/>
                <a:miter lim="800000"/>
                <a:headEnd/>
                <a:tailEnd/>
              </a:ln>
            </p:spPr>
          </p:pic>
          <p:grpSp>
            <p:nvGrpSpPr>
              <p:cNvPr id="56344" name="Group 40"/>
              <p:cNvGrpSpPr>
                <a:grpSpLocks/>
              </p:cNvGrpSpPr>
              <p:nvPr/>
            </p:nvGrpSpPr>
            <p:grpSpPr bwMode="auto">
              <a:xfrm>
                <a:off x="337459" y="5138069"/>
                <a:ext cx="1804973" cy="1816758"/>
                <a:chOff x="391887" y="2144485"/>
                <a:chExt cx="1804973" cy="1816758"/>
              </a:xfrm>
            </p:grpSpPr>
            <p:cxnSp>
              <p:nvCxnSpPr>
                <p:cNvPr id="42" name="Straight Connector 41"/>
                <p:cNvCxnSpPr/>
                <p:nvPr/>
              </p:nvCxnSpPr>
              <p:spPr>
                <a:xfrm>
                  <a:off x="762909" y="2299789"/>
                  <a:ext cx="13059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335423" y="3011957"/>
                  <a:ext cx="14438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347" name="TextBox 43"/>
                <p:cNvSpPr txBox="1">
                  <a:spLocks noChangeArrowheads="1"/>
                </p:cNvSpPr>
                <p:nvPr/>
              </p:nvSpPr>
              <p:spPr bwMode="auto">
                <a:xfrm>
                  <a:off x="391887" y="2144485"/>
                  <a:ext cx="379463" cy="281126"/>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sp>
              <p:nvSpPr>
                <p:cNvPr id="56348" name="TextBox 44"/>
                <p:cNvSpPr txBox="1">
                  <a:spLocks noChangeArrowheads="1"/>
                </p:cNvSpPr>
                <p:nvPr/>
              </p:nvSpPr>
              <p:spPr bwMode="auto">
                <a:xfrm>
                  <a:off x="1817398" y="3680117"/>
                  <a:ext cx="379462" cy="281126"/>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grpSp>
        </p:grpSp>
      </p:grpSp>
      <p:grpSp>
        <p:nvGrpSpPr>
          <p:cNvPr id="56327" name="Group 46"/>
          <p:cNvGrpSpPr>
            <a:grpSpLocks/>
          </p:cNvGrpSpPr>
          <p:nvPr/>
        </p:nvGrpSpPr>
        <p:grpSpPr bwMode="auto">
          <a:xfrm>
            <a:off x="6151563" y="215900"/>
            <a:ext cx="3368675" cy="3316288"/>
            <a:chOff x="4800601" y="446308"/>
            <a:chExt cx="3062067" cy="3392953"/>
          </a:xfrm>
        </p:grpSpPr>
        <p:sp>
          <p:nvSpPr>
            <p:cNvPr id="56333" name="TextBox 8"/>
            <p:cNvSpPr txBox="1">
              <a:spLocks noChangeArrowheads="1"/>
            </p:cNvSpPr>
            <p:nvPr/>
          </p:nvSpPr>
          <p:spPr bwMode="auto">
            <a:xfrm>
              <a:off x="4953560" y="446308"/>
              <a:ext cx="2894678" cy="375190"/>
            </a:xfrm>
            <a:prstGeom prst="rect">
              <a:avLst/>
            </a:prstGeom>
            <a:noFill/>
            <a:ln w="9525">
              <a:noFill/>
              <a:miter lim="800000"/>
              <a:headEnd/>
              <a:tailEnd/>
            </a:ln>
          </p:spPr>
          <p:txBody>
            <a:bodyPr>
              <a:spAutoFit/>
            </a:bodyPr>
            <a:lstStyle/>
            <a:p>
              <a:pPr algn="ctr"/>
              <a:r>
                <a:rPr lang="en-US" sz="1800">
                  <a:solidFill>
                    <a:schemeClr val="tx1"/>
                  </a:solidFill>
                  <a:cs typeface="Arial" charset="0"/>
                </a:rPr>
                <a:t>Fingerprint Minutiae</a:t>
              </a:r>
            </a:p>
          </p:txBody>
        </p:sp>
        <p:grpSp>
          <p:nvGrpSpPr>
            <p:cNvPr id="56334" name="Group 39"/>
            <p:cNvGrpSpPr>
              <a:grpSpLocks/>
            </p:cNvGrpSpPr>
            <p:nvPr/>
          </p:nvGrpSpPr>
          <p:grpSpPr bwMode="auto">
            <a:xfrm>
              <a:off x="4800601" y="625506"/>
              <a:ext cx="3062067" cy="3213755"/>
              <a:chOff x="4800601" y="832340"/>
              <a:chExt cx="3062067" cy="3213755"/>
            </a:xfrm>
          </p:grpSpPr>
          <p:pic>
            <p:nvPicPr>
              <p:cNvPr id="56335" name="Picture 4"/>
              <p:cNvPicPr>
                <a:picLocks noChangeAspect="1" noChangeArrowheads="1"/>
              </p:cNvPicPr>
              <p:nvPr/>
            </p:nvPicPr>
            <p:blipFill>
              <a:blip r:embed="rId4"/>
              <a:srcRect/>
              <a:stretch>
                <a:fillRect/>
              </a:stretch>
            </p:blipFill>
            <p:spPr bwMode="auto">
              <a:xfrm>
                <a:off x="5043697" y="832340"/>
                <a:ext cx="2818971" cy="3108960"/>
              </a:xfrm>
              <a:prstGeom prst="rect">
                <a:avLst/>
              </a:prstGeom>
              <a:noFill/>
              <a:ln w="9525">
                <a:noFill/>
                <a:miter lim="800000"/>
                <a:headEnd/>
                <a:tailEnd/>
              </a:ln>
            </p:spPr>
          </p:pic>
          <p:grpSp>
            <p:nvGrpSpPr>
              <p:cNvPr id="56336" name="Group 32"/>
              <p:cNvGrpSpPr>
                <a:grpSpLocks/>
              </p:cNvGrpSpPr>
              <p:nvPr/>
            </p:nvGrpSpPr>
            <p:grpSpPr bwMode="auto">
              <a:xfrm>
                <a:off x="4800601" y="2215845"/>
                <a:ext cx="1804973" cy="1830250"/>
                <a:chOff x="391887" y="2204959"/>
                <a:chExt cx="1804973" cy="1830250"/>
              </a:xfrm>
            </p:grpSpPr>
            <p:cxnSp>
              <p:nvCxnSpPr>
                <p:cNvPr id="34" name="Straight Connector 33"/>
                <p:cNvCxnSpPr/>
                <p:nvPr/>
              </p:nvCxnSpPr>
              <p:spPr>
                <a:xfrm>
                  <a:off x="761298" y="2346042"/>
                  <a:ext cx="13073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327042" y="3093986"/>
                  <a:ext cx="14601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339" name="TextBox 35"/>
                <p:cNvSpPr txBox="1">
                  <a:spLocks noChangeArrowheads="1"/>
                </p:cNvSpPr>
                <p:nvPr/>
              </p:nvSpPr>
              <p:spPr bwMode="auto">
                <a:xfrm>
                  <a:off x="391887" y="2204959"/>
                  <a:ext cx="379463" cy="280952"/>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sp>
              <p:nvSpPr>
                <p:cNvPr id="56340" name="TextBox 36"/>
                <p:cNvSpPr txBox="1">
                  <a:spLocks noChangeArrowheads="1"/>
                </p:cNvSpPr>
                <p:nvPr/>
              </p:nvSpPr>
              <p:spPr bwMode="auto">
                <a:xfrm>
                  <a:off x="1817398" y="3754257"/>
                  <a:ext cx="379462" cy="280952"/>
                </a:xfrm>
                <a:prstGeom prst="rect">
                  <a:avLst/>
                </a:prstGeom>
                <a:noFill/>
                <a:ln w="9525">
                  <a:noFill/>
                  <a:miter lim="800000"/>
                  <a:headEnd/>
                  <a:tailEnd/>
                </a:ln>
              </p:spPr>
              <p:txBody>
                <a:bodyPr wrap="none">
                  <a:spAutoFit/>
                </a:bodyPr>
                <a:lstStyle/>
                <a:p>
                  <a:r>
                    <a:rPr lang="en-US" sz="1200" b="0">
                      <a:solidFill>
                        <a:schemeClr val="tx1"/>
                      </a:solidFill>
                      <a:latin typeface="Calibri" pitchFamily="34" charset="0"/>
                      <a:cs typeface="Arial" charset="0"/>
                    </a:rPr>
                    <a:t>100</a:t>
                  </a:r>
                </a:p>
              </p:txBody>
            </p:sp>
          </p:grpSp>
        </p:grpSp>
      </p:grpSp>
      <p:sp>
        <p:nvSpPr>
          <p:cNvPr id="38" name="Rectangle 37"/>
          <p:cNvSpPr/>
          <p:nvPr/>
        </p:nvSpPr>
        <p:spPr>
          <a:xfrm>
            <a:off x="6162675" y="742950"/>
            <a:ext cx="3224213" cy="2843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cs typeface="Arial" charset="0"/>
            </a:endParaRPr>
          </a:p>
        </p:txBody>
      </p:sp>
      <p:cxnSp>
        <p:nvCxnSpPr>
          <p:cNvPr id="56329" name="Elbow Connector 48"/>
          <p:cNvCxnSpPr>
            <a:cxnSpLocks noChangeShapeType="1"/>
            <a:stCxn id="38" idx="3"/>
          </p:cNvCxnSpPr>
          <p:nvPr/>
        </p:nvCxnSpPr>
        <p:spPr bwMode="auto">
          <a:xfrm>
            <a:off x="9399588" y="2165350"/>
            <a:ext cx="285750" cy="2763838"/>
          </a:xfrm>
          <a:prstGeom prst="bentConnector2">
            <a:avLst/>
          </a:prstGeom>
          <a:noFill/>
          <a:ln w="25400" algn="ctr">
            <a:solidFill>
              <a:schemeClr val="tx1"/>
            </a:solidFill>
            <a:miter lim="800000"/>
            <a:headEnd/>
            <a:tailEnd type="arrow" w="med" len="med"/>
          </a:ln>
        </p:spPr>
      </p:cxnSp>
      <p:pic>
        <p:nvPicPr>
          <p:cNvPr id="56330" name="Picture 33" descr="ridge_attributes"/>
          <p:cNvPicPr>
            <a:picLocks noChangeAspect="1" noChangeArrowheads="1"/>
          </p:cNvPicPr>
          <p:nvPr/>
        </p:nvPicPr>
        <p:blipFill>
          <a:blip r:embed="rId5"/>
          <a:srcRect t="8676" r="13670" b="56331"/>
          <a:stretch>
            <a:fillRect/>
          </a:stretch>
        </p:blipFill>
        <p:spPr bwMode="auto">
          <a:xfrm>
            <a:off x="3390900" y="3633788"/>
            <a:ext cx="3748088" cy="1336675"/>
          </a:xfrm>
          <a:prstGeom prst="rect">
            <a:avLst/>
          </a:prstGeom>
          <a:noFill/>
          <a:ln w="9525">
            <a:noFill/>
            <a:miter lim="800000"/>
            <a:headEnd/>
            <a:tailEnd/>
          </a:ln>
        </p:spPr>
      </p:pic>
      <p:pic>
        <p:nvPicPr>
          <p:cNvPr id="56331" name="Picture 185"/>
          <p:cNvPicPr>
            <a:picLocks noChangeAspect="1" noChangeArrowheads="1"/>
          </p:cNvPicPr>
          <p:nvPr/>
        </p:nvPicPr>
        <p:blipFill>
          <a:blip r:embed="rId6"/>
          <a:srcRect/>
          <a:stretch>
            <a:fillRect/>
          </a:stretch>
        </p:blipFill>
        <p:spPr bwMode="auto">
          <a:xfrm>
            <a:off x="6191250" y="4970463"/>
            <a:ext cx="3729038" cy="1544637"/>
          </a:xfrm>
          <a:prstGeom prst="rect">
            <a:avLst/>
          </a:prstGeom>
          <a:noFill/>
          <a:ln w="12700">
            <a:noFill/>
            <a:miter lim="800000"/>
            <a:headEnd type="none" w="sm" len="sm"/>
            <a:tailEnd type="none" w="sm" len="sm"/>
          </a:ln>
        </p:spPr>
      </p:pic>
      <p:cxnSp>
        <p:nvCxnSpPr>
          <p:cNvPr id="56332" name="Elbow Connector 48"/>
          <p:cNvCxnSpPr>
            <a:cxnSpLocks noChangeShapeType="1"/>
          </p:cNvCxnSpPr>
          <p:nvPr/>
        </p:nvCxnSpPr>
        <p:spPr bwMode="auto">
          <a:xfrm flipV="1">
            <a:off x="2997200" y="4289425"/>
            <a:ext cx="393700" cy="1466850"/>
          </a:xfrm>
          <a:prstGeom prst="bentConnector3">
            <a:avLst>
              <a:gd name="adj1" fmla="val 50000"/>
            </a:avLst>
          </a:prstGeom>
          <a:noFill/>
          <a:ln w="25400" algn="ctr">
            <a:solidFill>
              <a:schemeClr val="tx1"/>
            </a:solidFill>
            <a:miter lim="800000"/>
            <a:headEnd/>
            <a:tailEnd type="arrow" w="med" len="med"/>
          </a:ln>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5" name="fingerprint image"/>
          <p:cNvPicPr>
            <a:picLocks noChangeAspect="1" noChangeArrowheads="1"/>
          </p:cNvPicPr>
          <p:nvPr/>
        </p:nvPicPr>
        <p:blipFill>
          <a:blip r:embed="rId3"/>
          <a:srcRect l="10744"/>
          <a:stretch>
            <a:fillRect/>
          </a:stretch>
        </p:blipFill>
        <p:spPr bwMode="auto">
          <a:xfrm>
            <a:off x="168275" y="1214438"/>
            <a:ext cx="6672263" cy="5032375"/>
          </a:xfrm>
          <a:prstGeom prst="rect">
            <a:avLst/>
          </a:prstGeom>
          <a:noFill/>
          <a:ln w="9525">
            <a:noFill/>
            <a:miter lim="800000"/>
            <a:headEnd/>
            <a:tailEnd/>
          </a:ln>
        </p:spPr>
      </p:pic>
      <p:pic>
        <p:nvPicPr>
          <p:cNvPr id="12290" name="raw skeleton" descr="skeleton.emf"/>
          <p:cNvPicPr>
            <a:picLocks noChangeAspect="1"/>
          </p:cNvPicPr>
          <p:nvPr/>
        </p:nvPicPr>
        <p:blipFill>
          <a:blip r:embed="rId4"/>
          <a:srcRect/>
          <a:stretch>
            <a:fillRect/>
          </a:stretch>
        </p:blipFill>
        <p:spPr bwMode="auto">
          <a:xfrm>
            <a:off x="-754063" y="1117600"/>
            <a:ext cx="7680326" cy="5272088"/>
          </a:xfrm>
          <a:prstGeom prst="rect">
            <a:avLst/>
          </a:prstGeom>
          <a:noFill/>
          <a:ln w="9525">
            <a:noFill/>
            <a:miter lim="800000"/>
            <a:headEnd/>
            <a:tailEnd/>
          </a:ln>
        </p:spPr>
      </p:pic>
      <p:pic>
        <p:nvPicPr>
          <p:cNvPr id="6" name="core to ridge" descr="skeleton_core_dridge.emf"/>
          <p:cNvPicPr>
            <a:picLocks noChangeAspect="1"/>
          </p:cNvPicPr>
          <p:nvPr/>
        </p:nvPicPr>
        <p:blipFill>
          <a:blip r:embed="rId5"/>
          <a:srcRect/>
          <a:stretch>
            <a:fillRect/>
          </a:stretch>
        </p:blipFill>
        <p:spPr bwMode="auto">
          <a:xfrm>
            <a:off x="-754063" y="1117600"/>
            <a:ext cx="7680326" cy="5272088"/>
          </a:xfrm>
          <a:prstGeom prst="rect">
            <a:avLst/>
          </a:prstGeom>
          <a:noFill/>
          <a:ln w="9525">
            <a:noFill/>
            <a:miter lim="800000"/>
            <a:headEnd/>
            <a:tailEnd/>
          </a:ln>
        </p:spPr>
      </p:pic>
      <p:graphicFrame>
        <p:nvGraphicFramePr>
          <p:cNvPr id="9" name="Core to Delta Table"/>
          <p:cNvGraphicFramePr>
            <a:graphicFrameLocks noGrp="1"/>
          </p:cNvGraphicFramePr>
          <p:nvPr/>
        </p:nvGraphicFramePr>
        <p:xfrm>
          <a:off x="5951538" y="2085975"/>
          <a:ext cx="3505200" cy="1619250"/>
        </p:xfrm>
        <a:graphic>
          <a:graphicData uri="http://schemas.openxmlformats.org/drawingml/2006/table">
            <a:tbl>
              <a:tblPr firstRow="1" bandRow="1">
                <a:tableStyleId>{6E25E649-3F16-4E02-A733-19D2CDBF48F0}</a:tableStyleId>
              </a:tblPr>
              <a:tblGrid>
                <a:gridCol w="1548809"/>
                <a:gridCol w="1956391"/>
              </a:tblGrid>
              <a:tr h="356142">
                <a:tc gridSpan="2">
                  <a:txBody>
                    <a:bodyPr/>
                    <a:lstStyle/>
                    <a:p>
                      <a:r>
                        <a:rPr lang="en-US" dirty="0" smtClean="0">
                          <a:solidFill>
                            <a:schemeClr val="bg1"/>
                          </a:solidFill>
                          <a:latin typeface="Arial" pitchFamily="34" charset="0"/>
                          <a:cs typeface="Arial" pitchFamily="34" charset="0"/>
                        </a:rPr>
                        <a:t>Core to Delta Ridge Count</a:t>
                      </a:r>
                      <a:endParaRPr lang="en-US" dirty="0">
                        <a:solidFill>
                          <a:schemeClr val="bg1"/>
                        </a:solidFill>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r>
              <a:tr h="448837">
                <a:tc>
                  <a:txBody>
                    <a:bodyPr/>
                    <a:lstStyle/>
                    <a:p>
                      <a:r>
                        <a:rPr lang="en-US" dirty="0" smtClean="0">
                          <a:latin typeface="Arial" pitchFamily="34" charset="0"/>
                          <a:cs typeface="Arial" pitchFamily="34" charset="0"/>
                        </a:rPr>
                        <a:t>Ridges</a:t>
                      </a:r>
                      <a:endParaRPr lang="en-US"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itchFamily="34" charset="0"/>
                          <a:cs typeface="Arial" pitchFamily="34" charset="0"/>
                        </a:rPr>
                        <a:t>16</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39079">
                <a:tc>
                  <a:txBody>
                    <a:bodyPr/>
                    <a:lstStyle/>
                    <a:p>
                      <a:r>
                        <a:rPr lang="en-US" dirty="0" smtClean="0">
                          <a:latin typeface="Arial" pitchFamily="34" charset="0"/>
                          <a:cs typeface="Arial" pitchFamily="34" charset="0"/>
                        </a:rPr>
                        <a:t>Distance</a:t>
                      </a:r>
                      <a:endParaRPr lang="en-US"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itchFamily="34" charset="0"/>
                          <a:cs typeface="Arial" pitchFamily="34" charset="0"/>
                        </a:rPr>
                        <a:t>11.11</a:t>
                      </a:r>
                      <a:r>
                        <a:rPr lang="en-US" baseline="0" dirty="0" smtClean="0">
                          <a:latin typeface="Arial" pitchFamily="34" charset="0"/>
                          <a:cs typeface="Arial" pitchFamily="34" charset="0"/>
                        </a:rPr>
                        <a:t> mm</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356142">
                <a:tc>
                  <a:txBody>
                    <a:bodyPr/>
                    <a:lstStyle/>
                    <a:p>
                      <a:r>
                        <a:rPr lang="en-US" dirty="0" smtClean="0">
                          <a:latin typeface="Arial" pitchFamily="34" charset="0"/>
                          <a:cs typeface="Arial" pitchFamily="34" charset="0"/>
                        </a:rPr>
                        <a:t>Line Density</a:t>
                      </a:r>
                      <a:endParaRPr lang="en-US"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itchFamily="34" charset="0"/>
                          <a:cs typeface="Arial" pitchFamily="34" charset="0"/>
                        </a:rPr>
                        <a:t>1.53</a:t>
                      </a:r>
                      <a:r>
                        <a:rPr lang="en-US" baseline="0" dirty="0" smtClean="0">
                          <a:latin typeface="Arial" pitchFamily="34" charset="0"/>
                          <a:cs typeface="Arial" pitchFamily="34" charset="0"/>
                        </a:rPr>
                        <a:t> ridges/mm</a:t>
                      </a:r>
                      <a:endParaRPr lang="en-US" dirty="0">
                        <a:latin typeface="Arial" pitchFamily="34" charset="0"/>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Title 1"/>
          <p:cNvSpPr txBox="1">
            <a:spLocks/>
          </p:cNvSpPr>
          <p:nvPr/>
        </p:nvSpPr>
        <p:spPr>
          <a:xfrm>
            <a:off x="0" y="0"/>
            <a:ext cx="10058400" cy="893763"/>
          </a:xfrm>
          <a:prstGeom prst="rect">
            <a:avLst/>
          </a:prstGeom>
        </p:spPr>
        <p:txBody>
          <a:bodyPr anchor="ctr"/>
          <a:lstStyle/>
          <a:p>
            <a:pPr algn="ctr" fontAlgn="auto">
              <a:spcAft>
                <a:spcPts val="0"/>
              </a:spcAft>
              <a:defRPr/>
            </a:pPr>
            <a:r>
              <a:rPr lang="en-US" sz="3000" dirty="0">
                <a:solidFill>
                  <a:schemeClr val="tx1"/>
                </a:solidFill>
                <a:latin typeface="Arial" pitchFamily="34" charset="0"/>
                <a:ea typeface="+mj-ea"/>
                <a:cs typeface="Arial" pitchFamily="34" charset="0"/>
              </a:rPr>
              <a:t>Fingerprint </a:t>
            </a:r>
            <a:r>
              <a:rPr lang="en-US" sz="3000" dirty="0" err="1">
                <a:solidFill>
                  <a:schemeClr val="tx1"/>
                </a:solidFill>
                <a:latin typeface="Arial" pitchFamily="34" charset="0"/>
                <a:ea typeface="+mj-ea"/>
                <a:cs typeface="Arial" pitchFamily="34" charset="0"/>
              </a:rPr>
              <a:t>Skeletonization</a:t>
            </a:r>
            <a:r>
              <a:rPr lang="en-US" sz="3000" dirty="0">
                <a:solidFill>
                  <a:schemeClr val="tx1"/>
                </a:solidFill>
                <a:latin typeface="Arial" pitchFamily="34" charset="0"/>
                <a:ea typeface="+mj-ea"/>
                <a:cs typeface="Arial" pitchFamily="34" charset="0"/>
              </a:rPr>
              <a:t> and Vectorization</a:t>
            </a:r>
          </a:p>
        </p:txBody>
      </p:sp>
      <p:pic>
        <p:nvPicPr>
          <p:cNvPr id="12" name="smart ridges" descr="smart ridges example.emf"/>
          <p:cNvPicPr>
            <a:picLocks noGrp="1" noChangeAspect="1"/>
          </p:cNvPicPr>
          <p:nvPr>
            <p:ph idx="4294967295"/>
          </p:nvPr>
        </p:nvPicPr>
        <p:blipFill>
          <a:blip r:embed="rId6"/>
          <a:srcRect l="12967" t="10101" r="12965" b="36287"/>
          <a:stretch>
            <a:fillRect/>
          </a:stretch>
        </p:blipFill>
        <p:spPr>
          <a:xfrm>
            <a:off x="250825" y="1285875"/>
            <a:ext cx="5972175" cy="4970463"/>
          </a:xfrm>
        </p:spPr>
      </p:pic>
      <p:grpSp>
        <p:nvGrpSpPr>
          <p:cNvPr id="2" name="smart ridges box"/>
          <p:cNvGrpSpPr>
            <a:grpSpLocks/>
          </p:cNvGrpSpPr>
          <p:nvPr/>
        </p:nvGrpSpPr>
        <p:grpSpPr bwMode="auto">
          <a:xfrm>
            <a:off x="6035675" y="2085975"/>
            <a:ext cx="3603625" cy="2233613"/>
            <a:chOff x="5638800" y="4267200"/>
            <a:chExt cx="3276600" cy="2286000"/>
          </a:xfrm>
        </p:grpSpPr>
        <p:grpSp>
          <p:nvGrpSpPr>
            <p:cNvPr id="57367" name="smart ridges group legend"/>
            <p:cNvGrpSpPr>
              <a:grpSpLocks/>
            </p:cNvGrpSpPr>
            <p:nvPr/>
          </p:nvGrpSpPr>
          <p:grpSpPr bwMode="auto">
            <a:xfrm>
              <a:off x="5638800" y="4267200"/>
              <a:ext cx="3276600" cy="2106613"/>
              <a:chOff x="5562600" y="4495800"/>
              <a:chExt cx="3276600" cy="2106613"/>
            </a:xfrm>
          </p:grpSpPr>
          <p:pic>
            <p:nvPicPr>
              <p:cNvPr id="57369" name="smart ridges legend"/>
              <p:cNvPicPr>
                <a:picLocks noChangeAspect="1" noChangeArrowheads="1"/>
              </p:cNvPicPr>
              <p:nvPr/>
            </p:nvPicPr>
            <p:blipFill>
              <a:blip r:embed="rId7"/>
              <a:srcRect/>
              <a:stretch>
                <a:fillRect/>
              </a:stretch>
            </p:blipFill>
            <p:spPr bwMode="auto">
              <a:xfrm>
                <a:off x="5791200" y="5029200"/>
                <a:ext cx="2854325" cy="1573213"/>
              </a:xfrm>
              <a:prstGeom prst="rect">
                <a:avLst/>
              </a:prstGeom>
              <a:noFill/>
              <a:ln w="9525">
                <a:noFill/>
                <a:miter lim="800000"/>
                <a:headEnd/>
                <a:tailEnd/>
              </a:ln>
            </p:spPr>
          </p:pic>
          <p:sp>
            <p:nvSpPr>
              <p:cNvPr id="57370" name="TextBox 14"/>
              <p:cNvSpPr txBox="1">
                <a:spLocks noChangeArrowheads="1"/>
              </p:cNvSpPr>
              <p:nvPr/>
            </p:nvSpPr>
            <p:spPr bwMode="auto">
              <a:xfrm>
                <a:off x="5562600" y="4495800"/>
                <a:ext cx="3276600" cy="381000"/>
              </a:xfrm>
              <a:prstGeom prst="rect">
                <a:avLst/>
              </a:prstGeom>
              <a:solidFill>
                <a:schemeClr val="accent1"/>
              </a:solidFill>
              <a:ln w="25400">
                <a:solidFill>
                  <a:schemeClr val="tx1"/>
                </a:solidFill>
                <a:miter lim="800000"/>
                <a:headEnd/>
                <a:tailEnd/>
              </a:ln>
            </p:spPr>
            <p:txBody>
              <a:bodyPr>
                <a:spAutoFit/>
              </a:bodyPr>
              <a:lstStyle/>
              <a:p>
                <a:r>
                  <a:rPr lang="en-US" sz="1800">
                    <a:solidFill>
                      <a:schemeClr val="bg1"/>
                    </a:solidFill>
                    <a:cs typeface="Arial" charset="0"/>
                  </a:rPr>
                  <a:t>Coded Ridgeline Attributes</a:t>
                </a:r>
              </a:p>
            </p:txBody>
          </p:sp>
        </p:grpSp>
        <p:sp>
          <p:nvSpPr>
            <p:cNvPr id="17" name="Rectangle 16"/>
            <p:cNvSpPr/>
            <p:nvPr/>
          </p:nvSpPr>
          <p:spPr>
            <a:xfrm>
              <a:off x="5638800" y="4267200"/>
              <a:ext cx="3276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Calibri" pitchFamily="34"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par>
                                <p:cTn id="8" presetID="10" presetClass="exit" presetSubtype="0" fill="hold" nodeType="withEffect">
                                  <p:stCondLst>
                                    <p:cond delay="0"/>
                                  </p:stCondLst>
                                  <p:childTnLst>
                                    <p:animEffect transition="out" filter="fade">
                                      <p:cBhvr>
                                        <p:cTn id="9" dur="1000"/>
                                        <p:tgtEl>
                                          <p:spTgt spid="12315"/>
                                        </p:tgtEl>
                                      </p:cBhvr>
                                    </p:animEffect>
                                    <p:set>
                                      <p:cBhvr>
                                        <p:cTn id="10" dur="1" fill="hold">
                                          <p:stCondLst>
                                            <p:cond delay="999"/>
                                          </p:stCondLst>
                                        </p:cTn>
                                        <p:tgtEl>
                                          <p:spTgt spid="123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par>
                                <p:cTn id="27" presetID="10" presetClass="exit" presetSubtype="0" fill="hold" nodeType="withEffect">
                                  <p:stCondLst>
                                    <p:cond delay="0"/>
                                  </p:stCondLst>
                                  <p:childTnLst>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Group 2"/>
          <p:cNvGraphicFramePr>
            <a:graphicFrameLocks noGrp="1"/>
          </p:cNvGraphicFramePr>
          <p:nvPr/>
        </p:nvGraphicFramePr>
        <p:xfrm>
          <a:off x="0" y="595313"/>
          <a:ext cx="10058400" cy="6262687"/>
        </p:xfrm>
        <a:graphic>
          <a:graphicData uri="http://schemas.openxmlformats.org/drawingml/2006/table">
            <a:tbl>
              <a:tblPr/>
              <a:tblGrid>
                <a:gridCol w="1625600"/>
                <a:gridCol w="1185863"/>
                <a:gridCol w="1190625"/>
                <a:gridCol w="1217612"/>
                <a:gridCol w="1206500"/>
                <a:gridCol w="1182688"/>
                <a:gridCol w="1214437"/>
                <a:gridCol w="1235075"/>
              </a:tblGrid>
              <a:tr h="358775">
                <a:tc gridSpan="8">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Table 1.  Frequency of Pattern Type by Finger and Hand</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63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FINGER</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Loop</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Loop</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Double Loop Whorl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Whorl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Arch</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Tented Arch</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TOTAL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DB3E2"/>
                    </a:solidFill>
                  </a:tcPr>
                </a:tc>
              </a:tr>
              <a:tr h="528638">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Index</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125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45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58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304</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r>
              <a:tr h="479425">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Index</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48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110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78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21</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r>
              <a:tr h="57626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Thumb</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173</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41</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9</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291</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r>
              <a:tr h="65881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Thumb</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152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63</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74</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297</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BE5F1"/>
                    </a:solidFill>
                  </a:tcPr>
                </a:tc>
              </a:tr>
              <a:tr h="515938">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TOTAL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348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309</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172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251</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54</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1200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8CCE4"/>
                    </a:solidFill>
                  </a:tcPr>
                </a:tc>
              </a:tr>
              <a:tr h="10604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HAND</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Loop</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Loop</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Double Loop Whorl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Whorl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Arch</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Tented Arch</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TOTAL</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8DB3E2"/>
                    </a:solidFill>
                  </a:tcPr>
                </a:tc>
              </a:tr>
              <a:tr h="520700">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Left Hand</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298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47</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94</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99</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27</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595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CCE4"/>
                    </a:solidFill>
                  </a:tcPr>
                </a:tc>
              </a:tr>
              <a:tr h="48736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Right Hand</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50</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262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78</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152</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27</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36</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PMingLiU" pitchFamily="18" charset="-120"/>
                          <a:cs typeface="Arial" charset="0"/>
                        </a:rPr>
                        <a:t>605</a:t>
                      </a:r>
                      <a:endParaRPr kumimoji="0" lang="en-US" sz="20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L="68241" marR="68241" marT="0" marB="0" anchor="ctr" horzOverflow="overflow">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r>
            </a:tbl>
          </a:graphicData>
        </a:graphic>
      </p:graphicFrame>
      <p:sp>
        <p:nvSpPr>
          <p:cNvPr id="59487" name="Rectangle 2"/>
          <p:cNvSpPr>
            <a:spLocks noGrp="1"/>
          </p:cNvSpPr>
          <p:nvPr>
            <p:ph type="title" idx="4294967295"/>
          </p:nvPr>
        </p:nvSpPr>
        <p:spPr>
          <a:xfrm>
            <a:off x="152400" y="-307975"/>
            <a:ext cx="9845675" cy="1116013"/>
          </a:xfrm>
        </p:spPr>
        <p:txBody>
          <a:bodyPr/>
          <a:lstStyle/>
          <a:p>
            <a:pPr eaLnBrk="1" hangingPunct="1"/>
            <a:r>
              <a:rPr lang="en-US" sz="3200" b="1" smtClean="0"/>
              <a:t>FACT Fingerprint Database</a:t>
            </a:r>
          </a:p>
        </p:txBody>
      </p:sp>
      <p:sp>
        <p:nvSpPr>
          <p:cNvPr id="59488" name="Rectangle 1"/>
          <p:cNvSpPr>
            <a:spLocks noChangeArrowheads="1"/>
          </p:cNvSpPr>
          <p:nvPr/>
        </p:nvSpPr>
        <p:spPr bwMode="auto">
          <a:xfrm>
            <a:off x="0" y="0"/>
            <a:ext cx="10058400" cy="446088"/>
          </a:xfrm>
          <a:prstGeom prst="rect">
            <a:avLst/>
          </a:prstGeom>
          <a:noFill/>
          <a:ln w="9525">
            <a:noFill/>
            <a:miter lim="800000"/>
            <a:headEnd/>
            <a:tailEnd/>
          </a:ln>
        </p:spPr>
        <p:txBody>
          <a:bodyPr wrap="none" anchor="ctr">
            <a:spAutoFit/>
          </a:bodyPr>
          <a:lstStyle/>
          <a:p>
            <a:endParaRPr lang="en-US" sz="1800" b="0">
              <a:solidFill>
                <a:schemeClr val="tx1"/>
              </a:solidFill>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9"/>
          <p:cNvSpPr>
            <a:spLocks noChangeArrowheads="1"/>
          </p:cNvSpPr>
          <p:nvPr/>
        </p:nvSpPr>
        <p:spPr bwMode="auto">
          <a:xfrm>
            <a:off x="0" y="427038"/>
            <a:ext cx="10058400" cy="536575"/>
          </a:xfrm>
          <a:prstGeom prst="rect">
            <a:avLst/>
          </a:prstGeom>
          <a:solidFill>
            <a:srgbClr val="FFFF00"/>
          </a:solidFill>
          <a:ln w="12700">
            <a:noFill/>
            <a:miter lim="800000"/>
            <a:headEnd type="none" w="sm" len="sm"/>
            <a:tailEnd type="none" w="sm" len="sm"/>
          </a:ln>
        </p:spPr>
        <p:txBody>
          <a:bodyPr wrap="none" anchor="ctr"/>
          <a:lstStyle/>
          <a:p>
            <a:pPr eaLnBrk="0" hangingPunct="0"/>
            <a:endParaRPr lang="en-US"/>
          </a:p>
        </p:txBody>
      </p:sp>
      <p:graphicFrame>
        <p:nvGraphicFramePr>
          <p:cNvPr id="64570" name="Group 58"/>
          <p:cNvGraphicFramePr>
            <a:graphicFrameLocks noGrp="1"/>
          </p:cNvGraphicFramePr>
          <p:nvPr>
            <p:ph idx="4294967295"/>
          </p:nvPr>
        </p:nvGraphicFramePr>
        <p:xfrm>
          <a:off x="0" y="419100"/>
          <a:ext cx="10058400" cy="6227763"/>
        </p:xfrm>
        <a:graphic>
          <a:graphicData uri="http://schemas.openxmlformats.org/drawingml/2006/table">
            <a:tbl>
              <a:tblPr/>
              <a:tblGrid>
                <a:gridCol w="3352800"/>
                <a:gridCol w="3352800"/>
                <a:gridCol w="3352800"/>
              </a:tblGrid>
              <a:tr h="5619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100 - Data Collection Methods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200 - Pattern Characterization Methods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300 – Statistical/Probability Modeling Methods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Image Database Entry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Dart Board Min-Point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Frequency-Density Quadrat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Minutiae Azimuth Frequency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Histograms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Core-to-Minutia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Point-to-Point Digitization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488950">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Delta-to-Minutia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Point-to-Point Digitization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Thiessen Polygons I</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(Clipped to Hull)</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733425">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Minutia-to-Minutia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Point-to-Point Digitization I</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(w/o Core + Delta)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Thiessen Polygons II</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(Dissolved by Min-Type)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Minutiae Azimuth Frequency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Rose Diagrams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Minutia-to-Minutia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Point-to-Point Digitization II (with Core + Delta)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TIN Polygons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Radar Plot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Minutiae Positions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(azimuth vs. dist. from core)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Ridge Counts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Min-Point Frequency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Density Quadrat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(2 mm Grid)</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Nearest Neighbor Analysis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Ridgeline Skeletonization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rowSpan="3">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Principle Components Analysis (PCA)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Core-Only Point Layer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Ridge Line Frequency Density Quadrat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(2 mm Grid)</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Delta-Only Point Layer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488950">
                <a:tc>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Convex &amp; Detailed Hull</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Bounding Polygons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Generalized Procrustes Analysis (GPA)</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Axis Layer (Longitudinal/Transverse)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Ridge Line Frequency Density TIN-Based &amp; Thiessen Polygon-Based</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Thin-Plate Spline (TPS) Deformation Modeling</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Minutiae Buffers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Coded Ridgelines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Superimposition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794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Landmark/Semilandmark Designation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3357" marR="5335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bl>
          </a:graphicData>
        </a:graphic>
      </p:graphicFrame>
      <p:sp>
        <p:nvSpPr>
          <p:cNvPr id="60473" name="Text Box 2"/>
          <p:cNvSpPr txBox="1">
            <a:spLocks noChangeArrowheads="1"/>
          </p:cNvSpPr>
          <p:nvPr/>
        </p:nvSpPr>
        <p:spPr bwMode="auto">
          <a:xfrm>
            <a:off x="250825" y="-39688"/>
            <a:ext cx="9586913" cy="488951"/>
          </a:xfrm>
          <a:prstGeom prst="rect">
            <a:avLst/>
          </a:prstGeom>
          <a:noFill/>
          <a:ln w="9525">
            <a:noFill/>
            <a:miter lim="800000"/>
            <a:headEnd/>
            <a:tailEnd/>
          </a:ln>
        </p:spPr>
        <p:txBody>
          <a:bodyPr>
            <a:spAutoFit/>
          </a:bodyPr>
          <a:lstStyle/>
          <a:p>
            <a:pPr algn="ctr"/>
            <a:r>
              <a:rPr lang="en-US" sz="2600">
                <a:solidFill>
                  <a:schemeClr val="tx1"/>
                </a:solidFill>
                <a:cs typeface="Arial" charset="0"/>
              </a:rPr>
              <a:t>Project Data Model and Analytical Workflow</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txBox="1">
            <a:spLocks/>
          </p:cNvSpPr>
          <p:nvPr/>
        </p:nvSpPr>
        <p:spPr bwMode="auto">
          <a:xfrm>
            <a:off x="503238" y="19050"/>
            <a:ext cx="9051925" cy="1209675"/>
          </a:xfrm>
          <a:prstGeom prst="rect">
            <a:avLst/>
          </a:prstGeom>
          <a:noFill/>
          <a:ln w="9525">
            <a:noFill/>
            <a:miter lim="800000"/>
            <a:headEnd/>
            <a:tailEnd/>
          </a:ln>
        </p:spPr>
        <p:txBody>
          <a:bodyPr anchor="ctr"/>
          <a:lstStyle/>
          <a:p>
            <a:pPr algn="ctr"/>
            <a:r>
              <a:rPr lang="en-US" sz="3600">
                <a:solidFill>
                  <a:schemeClr val="tx1"/>
                </a:solidFill>
                <a:cs typeface="Arial" charset="0"/>
              </a:rPr>
              <a:t>Example GIS-Based Extension</a:t>
            </a:r>
          </a:p>
          <a:p>
            <a:pPr algn="ctr"/>
            <a:r>
              <a:rPr lang="en-US" sz="3600">
                <a:solidFill>
                  <a:schemeClr val="tx1"/>
                </a:solidFill>
                <a:cs typeface="Arial" charset="0"/>
              </a:rPr>
              <a:t>TIN (Delaunay) Triangles</a:t>
            </a:r>
          </a:p>
        </p:txBody>
      </p:sp>
      <p:pic>
        <p:nvPicPr>
          <p:cNvPr id="61442" name="skeleton" descr="tin1.emf"/>
          <p:cNvPicPr>
            <a:picLocks noChangeAspect="1"/>
          </p:cNvPicPr>
          <p:nvPr/>
        </p:nvPicPr>
        <p:blipFill>
          <a:blip r:embed="rId3"/>
          <a:srcRect b="13997"/>
          <a:stretch>
            <a:fillRect/>
          </a:stretch>
        </p:blipFill>
        <p:spPr bwMode="auto">
          <a:xfrm>
            <a:off x="1508125" y="744538"/>
            <a:ext cx="9545638" cy="5637212"/>
          </a:xfrm>
          <a:prstGeom prst="rect">
            <a:avLst/>
          </a:prstGeom>
          <a:noFill/>
          <a:ln w="9525">
            <a:noFill/>
            <a:miter lim="800000"/>
            <a:headEnd/>
            <a:tailEnd/>
          </a:ln>
        </p:spPr>
      </p:pic>
      <p:pic>
        <p:nvPicPr>
          <p:cNvPr id="11" name="minutiiae" descr="tin2.emf"/>
          <p:cNvPicPr>
            <a:picLocks noChangeAspect="1"/>
          </p:cNvPicPr>
          <p:nvPr/>
        </p:nvPicPr>
        <p:blipFill>
          <a:blip r:embed="rId4"/>
          <a:srcRect b="13997"/>
          <a:stretch>
            <a:fillRect/>
          </a:stretch>
        </p:blipFill>
        <p:spPr bwMode="auto">
          <a:xfrm>
            <a:off x="1508125" y="744538"/>
            <a:ext cx="9545638" cy="5637212"/>
          </a:xfrm>
          <a:prstGeom prst="rect">
            <a:avLst/>
          </a:prstGeom>
          <a:noFill/>
          <a:ln w="9525">
            <a:noFill/>
            <a:miter lim="800000"/>
            <a:headEnd/>
            <a:tailEnd/>
          </a:ln>
        </p:spPr>
      </p:pic>
      <p:pic>
        <p:nvPicPr>
          <p:cNvPr id="12" name="tin poly" descr="tin3.emf"/>
          <p:cNvPicPr>
            <a:picLocks noChangeAspect="1"/>
          </p:cNvPicPr>
          <p:nvPr/>
        </p:nvPicPr>
        <p:blipFill>
          <a:blip r:embed="rId5"/>
          <a:srcRect b="13997"/>
          <a:stretch>
            <a:fillRect/>
          </a:stretch>
        </p:blipFill>
        <p:spPr bwMode="auto">
          <a:xfrm>
            <a:off x="1508125" y="744538"/>
            <a:ext cx="9545638" cy="5637212"/>
          </a:xfrm>
          <a:prstGeom prst="rect">
            <a:avLst/>
          </a:prstGeom>
          <a:noFill/>
          <a:ln w="9525">
            <a:noFill/>
            <a:miter lim="800000"/>
            <a:headEnd/>
            <a:tailEnd/>
          </a:ln>
        </p:spPr>
      </p:pic>
      <p:pic>
        <p:nvPicPr>
          <p:cNvPr id="13" name="tin lines" descr="tin4.emf"/>
          <p:cNvPicPr>
            <a:picLocks noChangeAspect="1"/>
          </p:cNvPicPr>
          <p:nvPr/>
        </p:nvPicPr>
        <p:blipFill>
          <a:blip r:embed="rId6"/>
          <a:srcRect b="13997"/>
          <a:stretch>
            <a:fillRect/>
          </a:stretch>
        </p:blipFill>
        <p:spPr bwMode="auto">
          <a:xfrm>
            <a:off x="1508125" y="744538"/>
            <a:ext cx="9545638" cy="5637212"/>
          </a:xfrm>
          <a:prstGeom prst="rect">
            <a:avLst/>
          </a:prstGeom>
          <a:noFill/>
          <a:ln w="9525">
            <a:noFill/>
            <a:miter lim="800000"/>
            <a:headEnd/>
            <a:tailEnd/>
          </a:ln>
        </p:spPr>
      </p:pic>
      <p:pic>
        <p:nvPicPr>
          <p:cNvPr id="14" name="ridge counts" descr="tin5.emf"/>
          <p:cNvPicPr>
            <a:picLocks noChangeAspect="1"/>
          </p:cNvPicPr>
          <p:nvPr/>
        </p:nvPicPr>
        <p:blipFill>
          <a:blip r:embed="rId7"/>
          <a:srcRect b="13997"/>
          <a:stretch>
            <a:fillRect/>
          </a:stretch>
        </p:blipFill>
        <p:spPr bwMode="auto">
          <a:xfrm>
            <a:off x="1508125" y="744538"/>
            <a:ext cx="9545638" cy="5637212"/>
          </a:xfrm>
          <a:prstGeom prst="rect">
            <a:avLst/>
          </a:prstGeom>
          <a:noFill/>
          <a:ln w="9525">
            <a:noFill/>
            <a:miter lim="800000"/>
            <a:headEnd/>
            <a:tailEnd/>
          </a:ln>
        </p:spPr>
      </p:pic>
      <p:sp>
        <p:nvSpPr>
          <p:cNvPr id="15" name="text1"/>
          <p:cNvSpPr txBox="1">
            <a:spLocks noChangeArrowheads="1"/>
          </p:cNvSpPr>
          <p:nvPr/>
        </p:nvSpPr>
        <p:spPr bwMode="auto">
          <a:xfrm>
            <a:off x="503238" y="2085975"/>
            <a:ext cx="3411537" cy="390525"/>
          </a:xfrm>
          <a:prstGeom prst="rect">
            <a:avLst/>
          </a:prstGeom>
          <a:noFill/>
          <a:ln w="9525">
            <a:noFill/>
            <a:miter lim="800000"/>
            <a:headEnd/>
            <a:tailEnd/>
          </a:ln>
        </p:spPr>
        <p:txBody>
          <a:bodyPr wrap="none">
            <a:spAutoFit/>
          </a:bodyPr>
          <a:lstStyle/>
          <a:p>
            <a:r>
              <a:rPr lang="en-US">
                <a:solidFill>
                  <a:schemeClr val="tx1"/>
                </a:solidFill>
                <a:cs typeface="Arial" charset="0"/>
              </a:rPr>
              <a:t>1. Vectorized fingerprint</a:t>
            </a:r>
          </a:p>
        </p:txBody>
      </p:sp>
      <p:sp>
        <p:nvSpPr>
          <p:cNvPr id="16" name="text2"/>
          <p:cNvSpPr txBox="1">
            <a:spLocks noChangeArrowheads="1"/>
          </p:cNvSpPr>
          <p:nvPr/>
        </p:nvSpPr>
        <p:spPr bwMode="auto">
          <a:xfrm>
            <a:off x="503238" y="2606675"/>
            <a:ext cx="1581150" cy="390525"/>
          </a:xfrm>
          <a:prstGeom prst="rect">
            <a:avLst/>
          </a:prstGeom>
          <a:noFill/>
          <a:ln w="9525">
            <a:noFill/>
            <a:miter lim="800000"/>
            <a:headEnd/>
            <a:tailEnd/>
          </a:ln>
        </p:spPr>
        <p:txBody>
          <a:bodyPr wrap="none">
            <a:spAutoFit/>
          </a:bodyPr>
          <a:lstStyle/>
          <a:p>
            <a:r>
              <a:rPr lang="en-US" b="0">
                <a:solidFill>
                  <a:schemeClr val="tx1"/>
                </a:solidFill>
                <a:cs typeface="Arial" charset="0"/>
              </a:rPr>
              <a:t>2. Minutiae</a:t>
            </a:r>
          </a:p>
        </p:txBody>
      </p:sp>
      <p:sp>
        <p:nvSpPr>
          <p:cNvPr id="17" name="text3"/>
          <p:cNvSpPr txBox="1">
            <a:spLocks noChangeArrowheads="1"/>
          </p:cNvSpPr>
          <p:nvPr/>
        </p:nvSpPr>
        <p:spPr bwMode="auto">
          <a:xfrm>
            <a:off x="503238" y="3138488"/>
            <a:ext cx="2171700" cy="390525"/>
          </a:xfrm>
          <a:prstGeom prst="rect">
            <a:avLst/>
          </a:prstGeom>
          <a:noFill/>
          <a:ln w="9525">
            <a:noFill/>
            <a:miter lim="800000"/>
            <a:headEnd/>
            <a:tailEnd/>
          </a:ln>
        </p:spPr>
        <p:txBody>
          <a:bodyPr wrap="none">
            <a:spAutoFit/>
          </a:bodyPr>
          <a:lstStyle/>
          <a:p>
            <a:r>
              <a:rPr lang="en-US" b="0">
                <a:solidFill>
                  <a:schemeClr val="tx1"/>
                </a:solidFill>
                <a:cs typeface="Arial" charset="0"/>
              </a:rPr>
              <a:t>3. TIN polygons</a:t>
            </a:r>
          </a:p>
        </p:txBody>
      </p:sp>
      <p:sp>
        <p:nvSpPr>
          <p:cNvPr id="18" name="text4"/>
          <p:cNvSpPr txBox="1">
            <a:spLocks noChangeArrowheads="1"/>
          </p:cNvSpPr>
          <p:nvPr/>
        </p:nvSpPr>
        <p:spPr bwMode="auto">
          <a:xfrm>
            <a:off x="503238" y="3705225"/>
            <a:ext cx="2143125" cy="390525"/>
          </a:xfrm>
          <a:prstGeom prst="rect">
            <a:avLst/>
          </a:prstGeom>
          <a:noFill/>
          <a:ln w="9525">
            <a:noFill/>
            <a:miter lim="800000"/>
            <a:headEnd/>
            <a:tailEnd/>
          </a:ln>
        </p:spPr>
        <p:txBody>
          <a:bodyPr wrap="none">
            <a:spAutoFit/>
          </a:bodyPr>
          <a:lstStyle/>
          <a:p>
            <a:r>
              <a:rPr lang="en-US" b="0">
                <a:solidFill>
                  <a:schemeClr val="tx1"/>
                </a:solidFill>
                <a:cs typeface="Arial" charset="0"/>
              </a:rPr>
              <a:t>4. TIN polylines</a:t>
            </a:r>
          </a:p>
        </p:txBody>
      </p:sp>
      <p:sp>
        <p:nvSpPr>
          <p:cNvPr id="19" name="text5"/>
          <p:cNvSpPr txBox="1">
            <a:spLocks noChangeArrowheads="1"/>
          </p:cNvSpPr>
          <p:nvPr/>
        </p:nvSpPr>
        <p:spPr bwMode="auto">
          <a:xfrm>
            <a:off x="503238" y="4256088"/>
            <a:ext cx="2579687" cy="390525"/>
          </a:xfrm>
          <a:prstGeom prst="rect">
            <a:avLst/>
          </a:prstGeom>
          <a:noFill/>
          <a:ln w="9525">
            <a:noFill/>
            <a:miter lim="800000"/>
            <a:headEnd/>
            <a:tailEnd/>
          </a:ln>
        </p:spPr>
        <p:txBody>
          <a:bodyPr wrap="none">
            <a:spAutoFit/>
          </a:bodyPr>
          <a:lstStyle/>
          <a:p>
            <a:r>
              <a:rPr lang="en-US" b="0">
                <a:solidFill>
                  <a:schemeClr val="tx1"/>
                </a:solidFill>
                <a:cs typeface="Arial" charset="0"/>
              </a:rPr>
              <a:t>5. TIN ridge counts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5" presetClass="emph" presetSubtype="0" grpId="0" nodeType="afterEffect">
                                  <p:stCondLst>
                                    <p:cond delay="0"/>
                                  </p:stCondLst>
                                  <p:childTnLst>
                                    <p:set>
                                      <p:cBhvr override="childStyle">
                                        <p:cTn id="10" dur="indefinite"/>
                                        <p:tgtEl>
                                          <p:spTgt spid="15"/>
                                        </p:tgtEl>
                                        <p:attrNameLst>
                                          <p:attrName>style.fontStyle</p:attrName>
                                        </p:attrNameLst>
                                      </p:cBhvr>
                                      <p:to>
                                        <p:strVal val="normal"/>
                                      </p:to>
                                    </p:set>
                                    <p:set>
                                      <p:cBhvr override="childStyle">
                                        <p:cTn id="11" dur="indefinite"/>
                                        <p:tgtEl>
                                          <p:spTgt spid="15"/>
                                        </p:tgtEl>
                                        <p:attrNameLst>
                                          <p:attrName>style.fontWeight</p:attrName>
                                        </p:attrNameLst>
                                      </p:cBhvr>
                                      <p:to>
                                        <p:strVal val="normal"/>
                                      </p:to>
                                    </p:set>
                                    <p:set>
                                      <p:cBhvr override="childStyle">
                                        <p:cTn id="12" dur="indefinite"/>
                                        <p:tgtEl>
                                          <p:spTgt spid="15"/>
                                        </p:tgtEl>
                                        <p:attrNameLst>
                                          <p:attrName>style.textDecorationUnderline</p:attrName>
                                        </p:attrNameLst>
                                      </p:cBhvr>
                                      <p:to>
                                        <p:strVal val="false"/>
                                      </p:to>
                                    </p:set>
                                  </p:childTnLst>
                                </p:cTn>
                              </p:par>
                            </p:childTnLst>
                          </p:cTn>
                        </p:par>
                        <p:par>
                          <p:cTn id="13" fill="hold">
                            <p:stCondLst>
                              <p:cond delay="1000"/>
                            </p:stCondLst>
                            <p:childTnLst>
                              <p:par>
                                <p:cTn id="14" presetID="10" presetClass="entr" presetSubtype="0" fill="hold" nodeType="afterEffect">
                                  <p:stCondLst>
                                    <p:cond delay="4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5" presetClass="emph" presetSubtype="1" nodeType="withEffect">
                                  <p:stCondLst>
                                    <p:cond delay="0"/>
                                  </p:stCondLst>
                                  <p:childTnLst>
                                    <p:set>
                                      <p:cBhvr override="childStyle">
                                        <p:cTn id="18" dur="indefinite"/>
                                        <p:tgtEl>
                                          <p:spTgt spid="16"/>
                                        </p:tgtEl>
                                        <p:attrNameLst>
                                          <p:attrName>style.fontStyle</p:attrName>
                                        </p:attrNameLst>
                                      </p:cBhvr>
                                      <p:to>
                                        <p:strVal val="normal"/>
                                      </p:to>
                                    </p:set>
                                    <p:set>
                                      <p:cBhvr override="childStyle">
                                        <p:cTn id="19" dur="indefinite"/>
                                        <p:tgtEl>
                                          <p:spTgt spid="16"/>
                                        </p:tgtEl>
                                        <p:attrNameLst>
                                          <p:attrName>style.fontWeight</p:attrName>
                                        </p:attrNameLst>
                                      </p:cBhvr>
                                      <p:to>
                                        <p:strVal val="bold"/>
                                      </p:to>
                                    </p:set>
                                    <p:set>
                                      <p:cBhvr override="childStyle">
                                        <p:cTn id="20" dur="indefinite"/>
                                        <p:tgtEl>
                                          <p:spTgt spid="16"/>
                                        </p:tgtEl>
                                        <p:attrNameLst>
                                          <p:attrName>style.textDecorationUnderline</p:attrName>
                                        </p:attrNameLst>
                                      </p:cBhvr>
                                      <p:to>
                                        <p:strVal val="false"/>
                                      </p:to>
                                    </p:set>
                                  </p:childTnLst>
                                </p:cTn>
                              </p:par>
                            </p:childTnLst>
                          </p:cTn>
                        </p:par>
                        <p:par>
                          <p:cTn id="21" fill="hold">
                            <p:stCondLst>
                              <p:cond delay="6000"/>
                            </p:stCondLst>
                            <p:childTnLst>
                              <p:par>
                                <p:cTn id="22" presetID="10" presetClass="entr"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5" presetClass="emph" presetSubtype="0" nodeType="withEffect">
                                  <p:stCondLst>
                                    <p:cond delay="0"/>
                                  </p:stCondLst>
                                  <p:childTnLst>
                                    <p:set>
                                      <p:cBhvr override="childStyle">
                                        <p:cTn id="26" dur="indefinite"/>
                                        <p:tgtEl>
                                          <p:spTgt spid="16"/>
                                        </p:tgtEl>
                                        <p:attrNameLst>
                                          <p:attrName>style.fontStyle</p:attrName>
                                        </p:attrNameLst>
                                      </p:cBhvr>
                                      <p:to>
                                        <p:strVal val="normal"/>
                                      </p:to>
                                    </p:set>
                                    <p:set>
                                      <p:cBhvr override="childStyle">
                                        <p:cTn id="27" dur="indefinite"/>
                                        <p:tgtEl>
                                          <p:spTgt spid="16"/>
                                        </p:tgtEl>
                                        <p:attrNameLst>
                                          <p:attrName>style.fontWeight</p:attrName>
                                        </p:attrNameLst>
                                      </p:cBhvr>
                                      <p:to>
                                        <p:strVal val="normal"/>
                                      </p:to>
                                    </p:set>
                                    <p:set>
                                      <p:cBhvr override="childStyle">
                                        <p:cTn id="28" dur="indefinite"/>
                                        <p:tgtEl>
                                          <p:spTgt spid="16"/>
                                        </p:tgtEl>
                                        <p:attrNameLst>
                                          <p:attrName>style.textDecorationUnderline</p:attrName>
                                        </p:attrNameLst>
                                      </p:cBhvr>
                                      <p:to>
                                        <p:strVal val="false"/>
                                      </p:to>
                                    </p:set>
                                  </p:childTnLst>
                                </p:cTn>
                              </p:par>
                              <p:par>
                                <p:cTn id="29" presetID="5" presetClass="emph" presetSubtype="1" nodeType="withEffect">
                                  <p:stCondLst>
                                    <p:cond delay="0"/>
                                  </p:stCondLst>
                                  <p:childTnLst>
                                    <p:set>
                                      <p:cBhvr override="childStyle">
                                        <p:cTn id="30" dur="indefinite"/>
                                        <p:tgtEl>
                                          <p:spTgt spid="17"/>
                                        </p:tgtEl>
                                        <p:attrNameLst>
                                          <p:attrName>style.fontStyle</p:attrName>
                                        </p:attrNameLst>
                                      </p:cBhvr>
                                      <p:to>
                                        <p:strVal val="normal"/>
                                      </p:to>
                                    </p:set>
                                    <p:set>
                                      <p:cBhvr override="childStyle">
                                        <p:cTn id="31" dur="indefinite"/>
                                        <p:tgtEl>
                                          <p:spTgt spid="17"/>
                                        </p:tgtEl>
                                        <p:attrNameLst>
                                          <p:attrName>style.fontWeight</p:attrName>
                                        </p:attrNameLst>
                                      </p:cBhvr>
                                      <p:to>
                                        <p:strVal val="bold"/>
                                      </p:to>
                                    </p:set>
                                    <p:set>
                                      <p:cBhvr override="childStyle">
                                        <p:cTn id="32" dur="indefinite"/>
                                        <p:tgtEl>
                                          <p:spTgt spid="17"/>
                                        </p:tgtEl>
                                        <p:attrNameLst>
                                          <p:attrName>style.textDecorationUnderline</p:attrName>
                                        </p:attrNameLst>
                                      </p:cBhvr>
                                      <p:to>
                                        <p:strVal val="false"/>
                                      </p:to>
                                    </p:set>
                                  </p:childTnLst>
                                </p:cTn>
                              </p:par>
                              <p:par>
                                <p:cTn id="33" presetID="10" presetClass="exit" presetSubtype="0" fill="hold" nodeType="withEffect">
                                  <p:stCondLst>
                                    <p:cond delay="4000"/>
                                  </p:stCondLst>
                                  <p:childTnLst>
                                    <p:animEffect transition="out" filter="fade">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cTn>
                              </p:par>
                              <p:par>
                                <p:cTn id="36" presetID="5" presetClass="emph" presetSubtype="0" nodeType="withEffect">
                                  <p:stCondLst>
                                    <p:cond delay="4000"/>
                                  </p:stCondLst>
                                  <p:childTnLst>
                                    <p:set>
                                      <p:cBhvr override="childStyle">
                                        <p:cTn id="37" dur="indefinite"/>
                                        <p:tgtEl>
                                          <p:spTgt spid="17"/>
                                        </p:tgtEl>
                                        <p:attrNameLst>
                                          <p:attrName>style.fontStyle</p:attrName>
                                        </p:attrNameLst>
                                      </p:cBhvr>
                                      <p:to>
                                        <p:strVal val="normal"/>
                                      </p:to>
                                    </p:set>
                                    <p:set>
                                      <p:cBhvr override="childStyle">
                                        <p:cTn id="38" dur="indefinite"/>
                                        <p:tgtEl>
                                          <p:spTgt spid="17"/>
                                        </p:tgtEl>
                                        <p:attrNameLst>
                                          <p:attrName>style.fontWeight</p:attrName>
                                        </p:attrNameLst>
                                      </p:cBhvr>
                                      <p:to>
                                        <p:strVal val="normal"/>
                                      </p:to>
                                    </p:set>
                                    <p:set>
                                      <p:cBhvr override="childStyle">
                                        <p:cTn id="39" dur="indefinite"/>
                                        <p:tgtEl>
                                          <p:spTgt spid="17"/>
                                        </p:tgtEl>
                                        <p:attrNameLst>
                                          <p:attrName>style.textDecorationUnderline</p:attrName>
                                        </p:attrNameLst>
                                      </p:cBhvr>
                                      <p:to>
                                        <p:strVal val="false"/>
                                      </p:to>
                                    </p:set>
                                  </p:childTnLst>
                                </p:cTn>
                              </p:par>
                              <p:par>
                                <p:cTn id="40" presetID="5" presetClass="emph" presetSubtype="1" grpId="0" nodeType="withEffect">
                                  <p:stCondLst>
                                    <p:cond delay="4000"/>
                                  </p:stCondLst>
                                  <p:childTnLst>
                                    <p:set>
                                      <p:cBhvr override="childStyle">
                                        <p:cTn id="41" dur="indefinite"/>
                                        <p:tgtEl>
                                          <p:spTgt spid="18"/>
                                        </p:tgtEl>
                                        <p:attrNameLst>
                                          <p:attrName>style.fontStyle</p:attrName>
                                        </p:attrNameLst>
                                      </p:cBhvr>
                                      <p:to>
                                        <p:strVal val="normal"/>
                                      </p:to>
                                    </p:set>
                                    <p:set>
                                      <p:cBhvr override="childStyle">
                                        <p:cTn id="42" dur="indefinite"/>
                                        <p:tgtEl>
                                          <p:spTgt spid="18"/>
                                        </p:tgtEl>
                                        <p:attrNameLst>
                                          <p:attrName>style.fontWeight</p:attrName>
                                        </p:attrNameLst>
                                      </p:cBhvr>
                                      <p:to>
                                        <p:strVal val="bold"/>
                                      </p:to>
                                    </p:set>
                                    <p:set>
                                      <p:cBhvr override="childStyle">
                                        <p:cTn id="43" dur="indefinite"/>
                                        <p:tgtEl>
                                          <p:spTgt spid="18"/>
                                        </p:tgtEl>
                                        <p:attrNameLst>
                                          <p:attrName>style.textDecorationUnderline</p:attrName>
                                        </p:attrNameLst>
                                      </p:cBhvr>
                                      <p:to>
                                        <p:strVal val="false"/>
                                      </p:to>
                                    </p:set>
                                  </p:childTnLst>
                                </p:cTn>
                              </p:par>
                            </p:childTnLst>
                          </p:cTn>
                        </p:par>
                        <p:par>
                          <p:cTn id="44" fill="hold">
                            <p:stCondLst>
                              <p:cond delay="11000"/>
                            </p:stCondLst>
                            <p:childTnLst>
                              <p:par>
                                <p:cTn id="45" presetID="10" presetClass="entr" presetSubtype="0" fill="hold" nodeType="afterEffect">
                                  <p:stCondLst>
                                    <p:cond delay="40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childTnLst>
                          </p:cTn>
                        </p:par>
                        <p:par>
                          <p:cTn id="48" fill="hold">
                            <p:stCondLst>
                              <p:cond delay="16000"/>
                            </p:stCondLst>
                            <p:childTnLst>
                              <p:par>
                                <p:cTn id="49" presetID="5" presetClass="emph" presetSubtype="0" grpId="1" nodeType="afterEffect">
                                  <p:stCondLst>
                                    <p:cond delay="0"/>
                                  </p:stCondLst>
                                  <p:childTnLst>
                                    <p:set>
                                      <p:cBhvr override="childStyle">
                                        <p:cTn id="50" dur="indefinite"/>
                                        <p:tgtEl>
                                          <p:spTgt spid="18"/>
                                        </p:tgtEl>
                                        <p:attrNameLst>
                                          <p:attrName>style.fontStyle</p:attrName>
                                        </p:attrNameLst>
                                      </p:cBhvr>
                                      <p:to>
                                        <p:strVal val="normal"/>
                                      </p:to>
                                    </p:set>
                                    <p:set>
                                      <p:cBhvr override="childStyle">
                                        <p:cTn id="51" dur="indefinite"/>
                                        <p:tgtEl>
                                          <p:spTgt spid="18"/>
                                        </p:tgtEl>
                                        <p:attrNameLst>
                                          <p:attrName>style.fontWeight</p:attrName>
                                        </p:attrNameLst>
                                      </p:cBhvr>
                                      <p:to>
                                        <p:strVal val="normal"/>
                                      </p:to>
                                    </p:set>
                                    <p:set>
                                      <p:cBhvr override="childStyle">
                                        <p:cTn id="52" dur="indefinite"/>
                                        <p:tgtEl>
                                          <p:spTgt spid="18"/>
                                        </p:tgtEl>
                                        <p:attrNameLst>
                                          <p:attrName>style.textDecorationUnderline</p:attrName>
                                        </p:attrNameLst>
                                      </p:cBhvr>
                                      <p:to>
                                        <p:strVal val="false"/>
                                      </p:to>
                                    </p:set>
                                  </p:childTnLst>
                                </p:cTn>
                              </p:par>
                            </p:childTnLst>
                          </p:cTn>
                        </p:par>
                        <p:par>
                          <p:cTn id="53" fill="hold">
                            <p:stCondLst>
                              <p:cond delay="16000"/>
                            </p:stCondLst>
                            <p:childTnLst>
                              <p:par>
                                <p:cTn id="54" presetID="5" presetClass="emph" presetSubtype="1" grpId="0" nodeType="afterEffect">
                                  <p:stCondLst>
                                    <p:cond delay="0"/>
                                  </p:stCondLst>
                                  <p:childTnLst>
                                    <p:set>
                                      <p:cBhvr override="childStyle">
                                        <p:cTn id="55" dur="indefinite"/>
                                        <p:tgtEl>
                                          <p:spTgt spid="19"/>
                                        </p:tgtEl>
                                        <p:attrNameLst>
                                          <p:attrName>style.fontStyle</p:attrName>
                                        </p:attrNameLst>
                                      </p:cBhvr>
                                      <p:to>
                                        <p:strVal val="normal"/>
                                      </p:to>
                                    </p:set>
                                    <p:set>
                                      <p:cBhvr override="childStyle">
                                        <p:cTn id="56" dur="indefinite"/>
                                        <p:tgtEl>
                                          <p:spTgt spid="19"/>
                                        </p:tgtEl>
                                        <p:attrNameLst>
                                          <p:attrName>style.fontWeight</p:attrName>
                                        </p:attrNameLst>
                                      </p:cBhvr>
                                      <p:to>
                                        <p:strVal val="bold"/>
                                      </p:to>
                                    </p:set>
                                    <p:set>
                                      <p:cBhvr override="childStyle">
                                        <p:cTn id="57" dur="indefinite"/>
                                        <p:tgtEl>
                                          <p:spTgt spid="19"/>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8" grpId="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Fingerprint_tools"/>
          <p:cNvPicPr>
            <a:picLocks noChangeAspect="1" noChangeArrowheads="1"/>
          </p:cNvPicPr>
          <p:nvPr/>
        </p:nvPicPr>
        <p:blipFill>
          <a:blip r:embed="rId2"/>
          <a:srcRect/>
          <a:stretch>
            <a:fillRect/>
          </a:stretch>
        </p:blipFill>
        <p:spPr bwMode="auto">
          <a:xfrm>
            <a:off x="74613" y="63500"/>
            <a:ext cx="2860675" cy="6454775"/>
          </a:xfrm>
          <a:prstGeom prst="rect">
            <a:avLst/>
          </a:prstGeom>
          <a:noFill/>
          <a:ln w="9525">
            <a:noFill/>
            <a:miter lim="800000"/>
            <a:headEnd/>
            <a:tailEnd/>
          </a:ln>
        </p:spPr>
      </p:pic>
      <p:pic>
        <p:nvPicPr>
          <p:cNvPr id="63490" name="Picture 5" descr="Create_minutiae_shapefile"/>
          <p:cNvPicPr>
            <a:picLocks noChangeAspect="1" noChangeArrowheads="1"/>
          </p:cNvPicPr>
          <p:nvPr/>
        </p:nvPicPr>
        <p:blipFill>
          <a:blip r:embed="rId3"/>
          <a:srcRect/>
          <a:stretch>
            <a:fillRect/>
          </a:stretch>
        </p:blipFill>
        <p:spPr bwMode="auto">
          <a:xfrm>
            <a:off x="2992438" y="661988"/>
            <a:ext cx="5621337" cy="2941637"/>
          </a:xfrm>
          <a:prstGeom prst="rect">
            <a:avLst/>
          </a:prstGeom>
          <a:noFill/>
          <a:ln w="9525">
            <a:noFill/>
            <a:miter lim="800000"/>
            <a:headEnd/>
            <a:tailEnd/>
          </a:ln>
        </p:spPr>
      </p:pic>
      <p:pic>
        <p:nvPicPr>
          <p:cNvPr id="63491" name="Picture 6" descr="Code_vectorized_ridgelines"/>
          <p:cNvPicPr>
            <a:picLocks noChangeAspect="1" noChangeArrowheads="1"/>
          </p:cNvPicPr>
          <p:nvPr/>
        </p:nvPicPr>
        <p:blipFill>
          <a:blip r:embed="rId4"/>
          <a:srcRect/>
          <a:stretch>
            <a:fillRect/>
          </a:stretch>
        </p:blipFill>
        <p:spPr bwMode="auto">
          <a:xfrm>
            <a:off x="4265613" y="3670300"/>
            <a:ext cx="5676900" cy="2963863"/>
          </a:xfrm>
          <a:prstGeom prst="rect">
            <a:avLst/>
          </a:prstGeom>
          <a:noFill/>
          <a:ln w="9525">
            <a:noFill/>
            <a:miter lim="800000"/>
            <a:headEnd/>
            <a:tailEnd/>
          </a:ln>
        </p:spPr>
      </p:pic>
      <p:sp>
        <p:nvSpPr>
          <p:cNvPr id="63492" name="Text Box 8"/>
          <p:cNvSpPr txBox="1">
            <a:spLocks noChangeArrowheads="1"/>
          </p:cNvSpPr>
          <p:nvPr/>
        </p:nvSpPr>
        <p:spPr bwMode="auto">
          <a:xfrm>
            <a:off x="3013075" y="93663"/>
            <a:ext cx="7026275"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Custom Python Scripting and Fingerprint Analysis Tools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1231900" y="111125"/>
            <a:ext cx="7483475" cy="6281738"/>
          </a:xfrm>
          <a:prstGeom prst="rect">
            <a:avLst/>
          </a:prstGeom>
          <a:noFill/>
          <a:ln w="12700">
            <a:noFill/>
            <a:miter lim="800000"/>
            <a:headEnd type="none" w="sm" len="sm"/>
            <a:tailEnd type="none" w="sm" len="sm"/>
          </a:ln>
        </p:spPr>
        <p:txBody>
          <a:bodyPr>
            <a:spAutoFit/>
          </a:bodyPr>
          <a:lstStyle/>
          <a:p>
            <a:pPr eaLnBrk="0" hangingPunct="0">
              <a:buClr>
                <a:srgbClr val="FF3300"/>
              </a:buClr>
              <a:buSzPct val="150000"/>
            </a:pPr>
            <a:endParaRPr lang="en-US" sz="1600"/>
          </a:p>
          <a:p>
            <a:pPr eaLnBrk="0" hangingPunct="0">
              <a:buClr>
                <a:srgbClr val="FF3300"/>
              </a:buClr>
              <a:buSzPct val="150000"/>
              <a:buFontTx/>
              <a:buChar char="•"/>
            </a:pPr>
            <a:r>
              <a:rPr lang="en-US" sz="4200"/>
              <a:t> </a:t>
            </a:r>
            <a:r>
              <a:rPr lang="en-US" sz="3600"/>
              <a:t>Introduction</a:t>
            </a:r>
          </a:p>
          <a:p>
            <a:pPr marL="742950" lvl="1" indent="-285750" eaLnBrk="0" hangingPunct="0">
              <a:buClr>
                <a:srgbClr val="FF3300"/>
              </a:buClr>
              <a:buFont typeface="Wingdings" pitchFamily="2" charset="2"/>
              <a:buChar char="Ø"/>
            </a:pPr>
            <a:r>
              <a:rPr lang="en-US" sz="3000"/>
              <a:t> Project Background</a:t>
            </a:r>
          </a:p>
          <a:p>
            <a:pPr eaLnBrk="0" hangingPunct="0">
              <a:buClr>
                <a:srgbClr val="FF3300"/>
              </a:buClr>
              <a:buSzPct val="150000"/>
            </a:pPr>
            <a:endParaRPr lang="en-US" sz="800"/>
          </a:p>
          <a:p>
            <a:pPr eaLnBrk="0" hangingPunct="0">
              <a:buClr>
                <a:srgbClr val="FF3300"/>
              </a:buClr>
              <a:buSzPct val="150000"/>
              <a:buFontTx/>
              <a:buChar char="•"/>
            </a:pPr>
            <a:r>
              <a:rPr lang="en-US" sz="3800"/>
              <a:t> </a:t>
            </a:r>
            <a:r>
              <a:rPr lang="en-US" sz="3600"/>
              <a:t>GIS Methodology</a:t>
            </a:r>
          </a:p>
          <a:p>
            <a:pPr marL="742950" lvl="1" indent="-285750" eaLnBrk="0" hangingPunct="0">
              <a:buClr>
                <a:srgbClr val="FF3300"/>
              </a:buClr>
              <a:buFont typeface="Wingdings" pitchFamily="2" charset="2"/>
              <a:buChar char="Ø"/>
            </a:pPr>
            <a:r>
              <a:rPr lang="en-US" sz="3000"/>
              <a:t> Data Model</a:t>
            </a:r>
          </a:p>
          <a:p>
            <a:pPr marL="742950" lvl="1" indent="-285750" eaLnBrk="0" hangingPunct="0">
              <a:buClr>
                <a:srgbClr val="FF3300"/>
              </a:buClr>
              <a:buFont typeface="Wingdings" pitchFamily="2" charset="2"/>
              <a:buChar char="Ø"/>
            </a:pPr>
            <a:r>
              <a:rPr lang="en-US" sz="3000"/>
              <a:t> Standardized Coordinate System</a:t>
            </a:r>
          </a:p>
          <a:p>
            <a:pPr marL="742950" lvl="1" indent="-285750" eaLnBrk="0" hangingPunct="0">
              <a:buClr>
                <a:srgbClr val="FF3300"/>
              </a:buClr>
              <a:buFont typeface="Wingdings" pitchFamily="2" charset="2"/>
              <a:buChar char="Ø"/>
            </a:pPr>
            <a:r>
              <a:rPr lang="en-US" sz="3000"/>
              <a:t> Workflow</a:t>
            </a:r>
          </a:p>
          <a:p>
            <a:pPr eaLnBrk="0" hangingPunct="0">
              <a:buClr>
                <a:srgbClr val="FF3300"/>
              </a:buClr>
              <a:buSzPct val="150000"/>
            </a:pPr>
            <a:endParaRPr lang="en-US" sz="800"/>
          </a:p>
          <a:p>
            <a:pPr eaLnBrk="0" hangingPunct="0">
              <a:buClr>
                <a:srgbClr val="FF3300"/>
              </a:buClr>
              <a:buSzPct val="150000"/>
              <a:buFontTx/>
              <a:buChar char="•"/>
            </a:pPr>
            <a:r>
              <a:rPr lang="en-US" sz="3800"/>
              <a:t> </a:t>
            </a:r>
            <a:r>
              <a:rPr lang="en-US" sz="3600"/>
              <a:t>Example Applications</a:t>
            </a:r>
          </a:p>
          <a:p>
            <a:pPr marL="742950" lvl="1" indent="-285750" eaLnBrk="0" hangingPunct="0">
              <a:buClr>
                <a:srgbClr val="FF3300"/>
              </a:buClr>
              <a:buFont typeface="Wingdings" pitchFamily="2" charset="2"/>
              <a:buChar char="Ø"/>
            </a:pPr>
            <a:r>
              <a:rPr lang="en-US" sz="3000"/>
              <a:t> Pattern Characterization</a:t>
            </a:r>
          </a:p>
          <a:p>
            <a:pPr marL="742950" lvl="1" indent="-285750" eaLnBrk="0" hangingPunct="0">
              <a:buClr>
                <a:srgbClr val="FF3300"/>
              </a:buClr>
              <a:buFont typeface="Wingdings" pitchFamily="2" charset="2"/>
              <a:buChar char="Ø"/>
            </a:pPr>
            <a:r>
              <a:rPr lang="en-US" sz="3000"/>
              <a:t> Geometric Morphometrics</a:t>
            </a:r>
          </a:p>
          <a:p>
            <a:pPr marL="742950" lvl="1" indent="-285750" eaLnBrk="0" hangingPunct="0">
              <a:buClr>
                <a:srgbClr val="FF3300"/>
              </a:buClr>
              <a:buFont typeface="Wingdings" pitchFamily="2" charset="2"/>
              <a:buChar char="Ø"/>
            </a:pPr>
            <a:r>
              <a:rPr lang="en-US" sz="3000"/>
              <a:t> Monte Carlo Simulations</a:t>
            </a:r>
          </a:p>
          <a:p>
            <a:pPr eaLnBrk="0" hangingPunct="0">
              <a:buClr>
                <a:srgbClr val="FF3300"/>
              </a:buClr>
              <a:buSzPct val="150000"/>
            </a:pPr>
            <a:endParaRPr lang="en-US" sz="800"/>
          </a:p>
          <a:p>
            <a:pPr eaLnBrk="0" hangingPunct="0">
              <a:buClr>
                <a:srgbClr val="FF3300"/>
              </a:buClr>
              <a:buSzPct val="150000"/>
              <a:buFontTx/>
              <a:buChar char="•"/>
            </a:pPr>
            <a:r>
              <a:rPr lang="en-US" sz="3800"/>
              <a:t> </a:t>
            </a:r>
            <a:r>
              <a:rPr lang="en-US" sz="3600"/>
              <a:t>Summary and Conclusion</a:t>
            </a:r>
          </a:p>
        </p:txBody>
      </p:sp>
      <p:sp>
        <p:nvSpPr>
          <p:cNvPr id="40962" name="Line 7"/>
          <p:cNvSpPr>
            <a:spLocks noChangeShapeType="1"/>
          </p:cNvSpPr>
          <p:nvPr/>
        </p:nvSpPr>
        <p:spPr bwMode="auto">
          <a:xfrm>
            <a:off x="231775" y="6546850"/>
            <a:ext cx="9605963" cy="9525"/>
          </a:xfrm>
          <a:prstGeom prst="line">
            <a:avLst/>
          </a:prstGeom>
          <a:noFill/>
          <a:ln w="50800">
            <a:solidFill>
              <a:srgbClr val="FF0000"/>
            </a:solidFill>
            <a:round/>
            <a:headEnd type="none" w="sm" len="sm"/>
            <a:tailEnd type="none" w="sm" len="sm"/>
          </a:ln>
        </p:spPr>
        <p:txBody>
          <a:bodyPr/>
          <a:lstStyle/>
          <a:p>
            <a:endParaRPr lang="en-US"/>
          </a:p>
        </p:txBody>
      </p:sp>
      <p:sp>
        <p:nvSpPr>
          <p:cNvPr id="40963" name="Line 7"/>
          <p:cNvSpPr>
            <a:spLocks noChangeShapeType="1"/>
          </p:cNvSpPr>
          <p:nvPr/>
        </p:nvSpPr>
        <p:spPr bwMode="auto">
          <a:xfrm>
            <a:off x="214313" y="271463"/>
            <a:ext cx="9605962"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Title 1"/>
          <p:cNvSpPr>
            <a:spLocks/>
          </p:cNvSpPr>
          <p:nvPr/>
        </p:nvSpPr>
        <p:spPr bwMode="auto">
          <a:xfrm>
            <a:off x="754063" y="2278063"/>
            <a:ext cx="8550275" cy="1995487"/>
          </a:xfrm>
          <a:prstGeom prst="rect">
            <a:avLst/>
          </a:prstGeom>
          <a:noFill/>
          <a:ln w="9525">
            <a:noFill/>
            <a:miter lim="800000"/>
            <a:headEnd/>
            <a:tailEnd/>
          </a:ln>
        </p:spPr>
        <p:txBody>
          <a:bodyPr anchor="ctr"/>
          <a:lstStyle/>
          <a:p>
            <a:pPr algn="ctr" defTabSz="873125" eaLnBrk="0" hangingPunct="0"/>
            <a:r>
              <a:rPr lang="en-US" sz="4300"/>
              <a:t>EXAMPLE APPLICATIONS:</a:t>
            </a:r>
            <a:br>
              <a:rPr lang="en-US" sz="4300"/>
            </a:br>
            <a:r>
              <a:rPr lang="en-US" sz="4300"/>
              <a:t/>
            </a:r>
            <a:br>
              <a:rPr lang="en-US" sz="4300"/>
            </a:br>
            <a:r>
              <a:rPr lang="en-US" sz="4300"/>
              <a:t>Pattern Characterization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6"/>
          <p:cNvPicPr>
            <a:picLocks noChangeAspect="1" noChangeArrowheads="1"/>
          </p:cNvPicPr>
          <p:nvPr/>
        </p:nvPicPr>
        <p:blipFill>
          <a:blip r:embed="rId3"/>
          <a:srcRect/>
          <a:stretch>
            <a:fillRect/>
          </a:stretch>
        </p:blipFill>
        <p:spPr bwMode="auto">
          <a:xfrm>
            <a:off x="3516313" y="1108075"/>
            <a:ext cx="3105150" cy="2681288"/>
          </a:xfrm>
          <a:prstGeom prst="rect">
            <a:avLst/>
          </a:prstGeom>
          <a:noFill/>
          <a:ln w="9525">
            <a:noFill/>
            <a:miter lim="800000"/>
            <a:headEnd/>
            <a:tailEnd/>
          </a:ln>
        </p:spPr>
      </p:pic>
      <p:pic>
        <p:nvPicPr>
          <p:cNvPr id="65538" name="Picture 7"/>
          <p:cNvPicPr>
            <a:picLocks noChangeAspect="1" noChangeArrowheads="1"/>
          </p:cNvPicPr>
          <p:nvPr/>
        </p:nvPicPr>
        <p:blipFill>
          <a:blip r:embed="rId4"/>
          <a:srcRect/>
          <a:stretch>
            <a:fillRect/>
          </a:stretch>
        </p:blipFill>
        <p:spPr bwMode="auto">
          <a:xfrm>
            <a:off x="247650" y="1112838"/>
            <a:ext cx="3103563" cy="2681287"/>
          </a:xfrm>
          <a:prstGeom prst="rect">
            <a:avLst/>
          </a:prstGeom>
          <a:noFill/>
          <a:ln w="9525">
            <a:noFill/>
            <a:miter lim="800000"/>
            <a:headEnd/>
            <a:tailEnd/>
          </a:ln>
        </p:spPr>
      </p:pic>
      <p:pic>
        <p:nvPicPr>
          <p:cNvPr id="65539" name="Picture 9"/>
          <p:cNvPicPr>
            <a:picLocks noChangeAspect="1" noChangeArrowheads="1"/>
          </p:cNvPicPr>
          <p:nvPr/>
        </p:nvPicPr>
        <p:blipFill>
          <a:blip r:embed="rId5"/>
          <a:srcRect/>
          <a:stretch>
            <a:fillRect/>
          </a:stretch>
        </p:blipFill>
        <p:spPr bwMode="auto">
          <a:xfrm>
            <a:off x="247650" y="3946525"/>
            <a:ext cx="3105150" cy="2681288"/>
          </a:xfrm>
          <a:prstGeom prst="rect">
            <a:avLst/>
          </a:prstGeom>
          <a:noFill/>
          <a:ln w="9525">
            <a:noFill/>
            <a:miter lim="800000"/>
            <a:headEnd/>
            <a:tailEnd/>
          </a:ln>
        </p:spPr>
      </p:pic>
      <p:pic>
        <p:nvPicPr>
          <p:cNvPr id="65540" name="Picture 10"/>
          <p:cNvPicPr>
            <a:picLocks noChangeAspect="1" noChangeArrowheads="1"/>
          </p:cNvPicPr>
          <p:nvPr/>
        </p:nvPicPr>
        <p:blipFill>
          <a:blip r:embed="rId6"/>
          <a:srcRect/>
          <a:stretch>
            <a:fillRect/>
          </a:stretch>
        </p:blipFill>
        <p:spPr bwMode="auto">
          <a:xfrm>
            <a:off x="3516313" y="3946525"/>
            <a:ext cx="3105150" cy="2681288"/>
          </a:xfrm>
          <a:prstGeom prst="rect">
            <a:avLst/>
          </a:prstGeom>
          <a:noFill/>
          <a:ln w="9525">
            <a:noFill/>
            <a:miter lim="800000"/>
            <a:headEnd/>
            <a:tailEnd/>
          </a:ln>
        </p:spPr>
      </p:pic>
      <p:pic>
        <p:nvPicPr>
          <p:cNvPr id="65541" name="Picture 11"/>
          <p:cNvPicPr>
            <a:picLocks noChangeAspect="1" noChangeArrowheads="1"/>
          </p:cNvPicPr>
          <p:nvPr/>
        </p:nvPicPr>
        <p:blipFill>
          <a:blip r:embed="rId7"/>
          <a:srcRect/>
          <a:stretch>
            <a:fillRect/>
          </a:stretch>
        </p:blipFill>
        <p:spPr bwMode="auto">
          <a:xfrm>
            <a:off x="6781800" y="1108075"/>
            <a:ext cx="3105150" cy="2681288"/>
          </a:xfrm>
          <a:prstGeom prst="rect">
            <a:avLst/>
          </a:prstGeom>
          <a:noFill/>
          <a:ln w="9525">
            <a:noFill/>
            <a:miter lim="800000"/>
            <a:headEnd/>
            <a:tailEnd/>
          </a:ln>
        </p:spPr>
      </p:pic>
      <p:pic>
        <p:nvPicPr>
          <p:cNvPr id="65542" name="Picture 12"/>
          <p:cNvPicPr>
            <a:picLocks noChangeAspect="1" noChangeArrowheads="1"/>
          </p:cNvPicPr>
          <p:nvPr/>
        </p:nvPicPr>
        <p:blipFill>
          <a:blip r:embed="rId8"/>
          <a:srcRect/>
          <a:stretch>
            <a:fillRect/>
          </a:stretch>
        </p:blipFill>
        <p:spPr bwMode="auto">
          <a:xfrm>
            <a:off x="6786563" y="3946525"/>
            <a:ext cx="3103562" cy="2681288"/>
          </a:xfrm>
          <a:prstGeom prst="rect">
            <a:avLst/>
          </a:prstGeom>
          <a:noFill/>
          <a:ln w="9525">
            <a:noFill/>
            <a:miter lim="800000"/>
            <a:headEnd/>
            <a:tailEnd/>
          </a:ln>
        </p:spPr>
      </p:pic>
      <p:sp>
        <p:nvSpPr>
          <p:cNvPr id="65543" name="Text Box 10"/>
          <p:cNvSpPr txBox="1">
            <a:spLocks noChangeArrowheads="1"/>
          </p:cNvSpPr>
          <p:nvPr/>
        </p:nvSpPr>
        <p:spPr bwMode="auto">
          <a:xfrm>
            <a:off x="0" y="149225"/>
            <a:ext cx="6956425" cy="811213"/>
          </a:xfrm>
          <a:prstGeom prst="rect">
            <a:avLst/>
          </a:prstGeom>
          <a:noFill/>
          <a:ln w="9525">
            <a:noFill/>
            <a:miter lim="800000"/>
            <a:headEnd/>
            <a:tailEnd/>
          </a:ln>
        </p:spPr>
        <p:txBody>
          <a:bodyPr>
            <a:spAutoFit/>
          </a:bodyPr>
          <a:lstStyle/>
          <a:p>
            <a:pPr algn="ctr"/>
            <a:r>
              <a:rPr lang="en-US" sz="2400">
                <a:solidFill>
                  <a:schemeClr val="tx1"/>
                </a:solidFill>
                <a:cs typeface="Arial" charset="0"/>
              </a:rPr>
              <a:t>2-mm Grid Cell Minutiae Density </a:t>
            </a:r>
          </a:p>
          <a:p>
            <a:pPr algn="ctr"/>
            <a:r>
              <a:rPr lang="en-US" sz="2400">
                <a:solidFill>
                  <a:schemeClr val="tx1"/>
                </a:solidFill>
                <a:cs typeface="Arial" charset="0"/>
              </a:rPr>
              <a:t>All Minutiae</a:t>
            </a:r>
          </a:p>
        </p:txBody>
      </p:sp>
      <p:sp>
        <p:nvSpPr>
          <p:cNvPr id="65544" name="Text Box 12"/>
          <p:cNvSpPr txBox="1">
            <a:spLocks noChangeArrowheads="1"/>
          </p:cNvSpPr>
          <p:nvPr/>
        </p:nvSpPr>
        <p:spPr bwMode="auto">
          <a:xfrm>
            <a:off x="495300" y="1101725"/>
            <a:ext cx="1512888" cy="239713"/>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A. Left Slant Loops</a:t>
            </a:r>
          </a:p>
        </p:txBody>
      </p:sp>
      <p:sp>
        <p:nvSpPr>
          <p:cNvPr id="65545" name="TextBox 44"/>
          <p:cNvSpPr txBox="1">
            <a:spLocks noChangeArrowheads="1"/>
          </p:cNvSpPr>
          <p:nvPr/>
        </p:nvSpPr>
        <p:spPr bwMode="auto">
          <a:xfrm>
            <a:off x="2297113" y="1098550"/>
            <a:ext cx="790575" cy="241300"/>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348</a:t>
            </a:r>
          </a:p>
        </p:txBody>
      </p:sp>
      <p:sp>
        <p:nvSpPr>
          <p:cNvPr id="65546" name="Text Box 12"/>
          <p:cNvSpPr txBox="1">
            <a:spLocks noChangeArrowheads="1"/>
          </p:cNvSpPr>
          <p:nvPr/>
        </p:nvSpPr>
        <p:spPr bwMode="auto">
          <a:xfrm>
            <a:off x="3771900" y="1098550"/>
            <a:ext cx="922338" cy="239713"/>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C. Whorls</a:t>
            </a:r>
          </a:p>
        </p:txBody>
      </p:sp>
      <p:sp>
        <p:nvSpPr>
          <p:cNvPr id="65547" name="TextBox 46"/>
          <p:cNvSpPr txBox="1">
            <a:spLocks noChangeArrowheads="1"/>
          </p:cNvSpPr>
          <p:nvPr/>
        </p:nvSpPr>
        <p:spPr bwMode="auto">
          <a:xfrm>
            <a:off x="5583238" y="1098550"/>
            <a:ext cx="776287" cy="241300"/>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251</a:t>
            </a:r>
          </a:p>
        </p:txBody>
      </p:sp>
      <p:sp>
        <p:nvSpPr>
          <p:cNvPr id="65548" name="Text Box 12"/>
          <p:cNvSpPr txBox="1">
            <a:spLocks noChangeArrowheads="1"/>
          </p:cNvSpPr>
          <p:nvPr/>
        </p:nvSpPr>
        <p:spPr bwMode="auto">
          <a:xfrm>
            <a:off x="7040563" y="1098550"/>
            <a:ext cx="1003300" cy="241300"/>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E. Arches</a:t>
            </a:r>
          </a:p>
        </p:txBody>
      </p:sp>
      <p:sp>
        <p:nvSpPr>
          <p:cNvPr id="65549" name="TextBox 48"/>
          <p:cNvSpPr txBox="1">
            <a:spLocks noChangeArrowheads="1"/>
          </p:cNvSpPr>
          <p:nvPr/>
        </p:nvSpPr>
        <p:spPr bwMode="auto">
          <a:xfrm>
            <a:off x="8945563" y="1098550"/>
            <a:ext cx="693737" cy="241300"/>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54</a:t>
            </a:r>
          </a:p>
        </p:txBody>
      </p:sp>
      <p:sp>
        <p:nvSpPr>
          <p:cNvPr id="65550" name="Text Box 12"/>
          <p:cNvSpPr txBox="1">
            <a:spLocks noChangeArrowheads="1"/>
          </p:cNvSpPr>
          <p:nvPr/>
        </p:nvSpPr>
        <p:spPr bwMode="auto">
          <a:xfrm>
            <a:off x="500063" y="3940175"/>
            <a:ext cx="1592262" cy="241300"/>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B. Right Slant Loops</a:t>
            </a:r>
          </a:p>
        </p:txBody>
      </p:sp>
      <p:sp>
        <p:nvSpPr>
          <p:cNvPr id="65551" name="TextBox 50"/>
          <p:cNvSpPr txBox="1">
            <a:spLocks noChangeArrowheads="1"/>
          </p:cNvSpPr>
          <p:nvPr/>
        </p:nvSpPr>
        <p:spPr bwMode="auto">
          <a:xfrm>
            <a:off x="2317750" y="3940175"/>
            <a:ext cx="779463" cy="242888"/>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309</a:t>
            </a:r>
          </a:p>
        </p:txBody>
      </p:sp>
      <p:sp>
        <p:nvSpPr>
          <p:cNvPr id="65552" name="Text Box 12"/>
          <p:cNvSpPr txBox="1">
            <a:spLocks noChangeArrowheads="1"/>
          </p:cNvSpPr>
          <p:nvPr/>
        </p:nvSpPr>
        <p:spPr bwMode="auto">
          <a:xfrm>
            <a:off x="3771900" y="3940175"/>
            <a:ext cx="1760538" cy="241300"/>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D. Double Loop Whorls</a:t>
            </a:r>
          </a:p>
        </p:txBody>
      </p:sp>
      <p:sp>
        <p:nvSpPr>
          <p:cNvPr id="65553" name="TextBox 52"/>
          <p:cNvSpPr txBox="1">
            <a:spLocks noChangeArrowheads="1"/>
          </p:cNvSpPr>
          <p:nvPr/>
        </p:nvSpPr>
        <p:spPr bwMode="auto">
          <a:xfrm>
            <a:off x="5673725" y="3940175"/>
            <a:ext cx="781050" cy="242888"/>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172</a:t>
            </a:r>
          </a:p>
        </p:txBody>
      </p:sp>
      <p:sp>
        <p:nvSpPr>
          <p:cNvPr id="65554" name="Text Box 12"/>
          <p:cNvSpPr txBox="1">
            <a:spLocks noChangeArrowheads="1"/>
          </p:cNvSpPr>
          <p:nvPr/>
        </p:nvSpPr>
        <p:spPr bwMode="auto">
          <a:xfrm>
            <a:off x="7037388" y="3940175"/>
            <a:ext cx="1425575" cy="241300"/>
          </a:xfrm>
          <a:prstGeom prst="rect">
            <a:avLst/>
          </a:prstGeom>
          <a:solidFill>
            <a:schemeClr val="bg1"/>
          </a:solidFill>
          <a:ln w="3175">
            <a:solidFill>
              <a:schemeClr val="tx1"/>
            </a:solidFill>
            <a:miter lim="800000"/>
            <a:headEnd/>
            <a:tailEnd/>
          </a:ln>
        </p:spPr>
        <p:txBody>
          <a:bodyPr>
            <a:spAutoFit/>
          </a:bodyPr>
          <a:lstStyle/>
          <a:p>
            <a:r>
              <a:rPr lang="en-US" sz="1000">
                <a:solidFill>
                  <a:schemeClr val="tx1"/>
                </a:solidFill>
                <a:cs typeface="Arial" charset="0"/>
              </a:rPr>
              <a:t>F. Tented Arches</a:t>
            </a:r>
          </a:p>
        </p:txBody>
      </p:sp>
      <p:sp>
        <p:nvSpPr>
          <p:cNvPr id="65555" name="TextBox 54"/>
          <p:cNvSpPr txBox="1">
            <a:spLocks noChangeArrowheads="1"/>
          </p:cNvSpPr>
          <p:nvPr/>
        </p:nvSpPr>
        <p:spPr bwMode="auto">
          <a:xfrm>
            <a:off x="8939213" y="3940175"/>
            <a:ext cx="693737" cy="242888"/>
          </a:xfrm>
          <a:prstGeom prst="rect">
            <a:avLst/>
          </a:prstGeom>
          <a:solidFill>
            <a:schemeClr val="bg1"/>
          </a:solidFill>
          <a:ln w="3175">
            <a:solidFill>
              <a:schemeClr val="tx1"/>
            </a:solidFill>
            <a:miter lim="800000"/>
            <a:headEnd/>
            <a:tailEnd/>
          </a:ln>
        </p:spPr>
        <p:txBody>
          <a:bodyPr>
            <a:spAutoFit/>
          </a:bodyPr>
          <a:lstStyle/>
          <a:p>
            <a:r>
              <a:rPr lang="en-US" sz="1100" b="0">
                <a:solidFill>
                  <a:schemeClr val="tx1"/>
                </a:solidFill>
                <a:cs typeface="Arial" charset="0"/>
              </a:rPr>
              <a:t>n = 66</a:t>
            </a:r>
          </a:p>
        </p:txBody>
      </p:sp>
      <p:pic>
        <p:nvPicPr>
          <p:cNvPr id="65556" name="Picture 13"/>
          <p:cNvPicPr>
            <a:picLocks noChangeAspect="1" noChangeArrowheads="1"/>
          </p:cNvPicPr>
          <p:nvPr/>
        </p:nvPicPr>
        <p:blipFill>
          <a:blip r:embed="rId9"/>
          <a:srcRect b="46750"/>
          <a:stretch>
            <a:fillRect/>
          </a:stretch>
        </p:blipFill>
        <p:spPr bwMode="auto">
          <a:xfrm>
            <a:off x="6537325" y="215900"/>
            <a:ext cx="3076575" cy="603250"/>
          </a:xfrm>
          <a:prstGeom prst="rect">
            <a:avLst/>
          </a:prstGeom>
          <a:noFill/>
          <a:ln w="9525">
            <a:noFill/>
            <a:miter lim="800000"/>
            <a:headEnd/>
            <a:tailEnd/>
          </a:ln>
        </p:spPr>
      </p:pic>
      <p:sp>
        <p:nvSpPr>
          <p:cNvPr id="65557" name="TextBox 56"/>
          <p:cNvSpPr txBox="1">
            <a:spLocks noChangeArrowheads="1"/>
          </p:cNvSpPr>
          <p:nvPr/>
        </p:nvSpPr>
        <p:spPr bwMode="auto">
          <a:xfrm>
            <a:off x="6411913" y="785813"/>
            <a:ext cx="3495675" cy="257175"/>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0        0.001     0.01      0.036     0.076     0.14      0.436</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0"/>
          <p:cNvSpPr txBox="1">
            <a:spLocks noChangeArrowheads="1"/>
          </p:cNvSpPr>
          <p:nvPr/>
        </p:nvSpPr>
        <p:spPr bwMode="auto">
          <a:xfrm>
            <a:off x="-50800" y="327025"/>
            <a:ext cx="6956425" cy="457200"/>
          </a:xfrm>
          <a:prstGeom prst="rect">
            <a:avLst/>
          </a:prstGeom>
          <a:noFill/>
          <a:ln w="9525">
            <a:noFill/>
            <a:miter lim="800000"/>
            <a:headEnd/>
            <a:tailEnd/>
          </a:ln>
        </p:spPr>
        <p:txBody>
          <a:bodyPr>
            <a:spAutoFit/>
          </a:bodyPr>
          <a:lstStyle/>
          <a:p>
            <a:pPr algn="ctr"/>
            <a:r>
              <a:rPr lang="en-US" sz="2400">
                <a:solidFill>
                  <a:schemeClr val="tx1"/>
                </a:solidFill>
                <a:cs typeface="Arial" charset="0"/>
              </a:rPr>
              <a:t>2-mm Grid Cell Ridge Line Density </a:t>
            </a:r>
          </a:p>
        </p:txBody>
      </p:sp>
      <p:grpSp>
        <p:nvGrpSpPr>
          <p:cNvPr id="67586" name="Group 23"/>
          <p:cNvGrpSpPr>
            <a:grpSpLocks/>
          </p:cNvGrpSpPr>
          <p:nvPr/>
        </p:nvGrpSpPr>
        <p:grpSpPr bwMode="auto">
          <a:xfrm>
            <a:off x="328613" y="1031875"/>
            <a:ext cx="2744787" cy="2641600"/>
            <a:chOff x="575" y="573"/>
            <a:chExt cx="1729" cy="1664"/>
          </a:xfrm>
        </p:grpSpPr>
        <p:sp>
          <p:nvSpPr>
            <p:cNvPr id="67603" name="TextBox 5"/>
            <p:cNvSpPr txBox="1">
              <a:spLocks noChangeArrowheads="1"/>
            </p:cNvSpPr>
            <p:nvPr/>
          </p:nvSpPr>
          <p:spPr bwMode="auto">
            <a:xfrm>
              <a:off x="610" y="573"/>
              <a:ext cx="917"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A. Left Slant Loops</a:t>
              </a:r>
            </a:p>
          </p:txBody>
        </p:sp>
        <p:pic>
          <p:nvPicPr>
            <p:cNvPr id="67604" name="Picture 813"/>
            <p:cNvPicPr>
              <a:picLocks noChangeAspect="1" noChangeArrowheads="1"/>
            </p:cNvPicPr>
            <p:nvPr/>
          </p:nvPicPr>
          <p:blipFill>
            <a:blip r:embed="rId3"/>
            <a:srcRect/>
            <a:stretch>
              <a:fillRect/>
            </a:stretch>
          </p:blipFill>
          <p:spPr bwMode="auto">
            <a:xfrm>
              <a:off x="575" y="624"/>
              <a:ext cx="1729" cy="1613"/>
            </a:xfrm>
            <a:prstGeom prst="rect">
              <a:avLst/>
            </a:prstGeom>
            <a:noFill/>
            <a:ln w="9525">
              <a:noFill/>
              <a:miter lim="800000"/>
              <a:headEnd/>
              <a:tailEnd/>
            </a:ln>
          </p:spPr>
        </p:pic>
      </p:grpSp>
      <p:grpSp>
        <p:nvGrpSpPr>
          <p:cNvPr id="67587" name="Group 26"/>
          <p:cNvGrpSpPr>
            <a:grpSpLocks/>
          </p:cNvGrpSpPr>
          <p:nvPr/>
        </p:nvGrpSpPr>
        <p:grpSpPr bwMode="auto">
          <a:xfrm>
            <a:off x="330200" y="3860800"/>
            <a:ext cx="2744788" cy="2641600"/>
            <a:chOff x="2543" y="573"/>
            <a:chExt cx="1729" cy="1664"/>
          </a:xfrm>
        </p:grpSpPr>
        <p:sp>
          <p:nvSpPr>
            <p:cNvPr id="67601" name="TextBox 6"/>
            <p:cNvSpPr txBox="1">
              <a:spLocks noChangeArrowheads="1"/>
            </p:cNvSpPr>
            <p:nvPr/>
          </p:nvSpPr>
          <p:spPr bwMode="auto">
            <a:xfrm>
              <a:off x="2568" y="573"/>
              <a:ext cx="981"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B. Right Slant Loops</a:t>
              </a:r>
            </a:p>
          </p:txBody>
        </p:sp>
        <p:pic>
          <p:nvPicPr>
            <p:cNvPr id="67602" name="Picture 1625"/>
            <p:cNvPicPr>
              <a:picLocks noChangeAspect="1" noChangeArrowheads="1"/>
            </p:cNvPicPr>
            <p:nvPr/>
          </p:nvPicPr>
          <p:blipFill>
            <a:blip r:embed="rId4"/>
            <a:srcRect/>
            <a:stretch>
              <a:fillRect/>
            </a:stretch>
          </p:blipFill>
          <p:spPr bwMode="auto">
            <a:xfrm>
              <a:off x="2543" y="624"/>
              <a:ext cx="1729" cy="1613"/>
            </a:xfrm>
            <a:prstGeom prst="rect">
              <a:avLst/>
            </a:prstGeom>
            <a:noFill/>
            <a:ln w="9525">
              <a:noFill/>
              <a:miter lim="800000"/>
              <a:headEnd/>
              <a:tailEnd/>
            </a:ln>
          </p:spPr>
        </p:pic>
      </p:grpSp>
      <p:grpSp>
        <p:nvGrpSpPr>
          <p:cNvPr id="67588" name="Group 29"/>
          <p:cNvGrpSpPr>
            <a:grpSpLocks/>
          </p:cNvGrpSpPr>
          <p:nvPr/>
        </p:nvGrpSpPr>
        <p:grpSpPr bwMode="auto">
          <a:xfrm>
            <a:off x="3460750" y="1028700"/>
            <a:ext cx="2744788" cy="2638425"/>
            <a:chOff x="576" y="2255"/>
            <a:chExt cx="1729" cy="1662"/>
          </a:xfrm>
        </p:grpSpPr>
        <p:sp>
          <p:nvSpPr>
            <p:cNvPr id="67599" name="TextBox 7"/>
            <p:cNvSpPr txBox="1">
              <a:spLocks noChangeArrowheads="1"/>
            </p:cNvSpPr>
            <p:nvPr/>
          </p:nvSpPr>
          <p:spPr bwMode="auto">
            <a:xfrm>
              <a:off x="633" y="2255"/>
              <a:ext cx="526"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C. Whorls</a:t>
              </a:r>
            </a:p>
          </p:txBody>
        </p:sp>
        <p:pic>
          <p:nvPicPr>
            <p:cNvPr id="67600" name="Picture 2437"/>
            <p:cNvPicPr>
              <a:picLocks noChangeAspect="1" noChangeArrowheads="1"/>
            </p:cNvPicPr>
            <p:nvPr/>
          </p:nvPicPr>
          <p:blipFill>
            <a:blip r:embed="rId5"/>
            <a:srcRect/>
            <a:stretch>
              <a:fillRect/>
            </a:stretch>
          </p:blipFill>
          <p:spPr bwMode="auto">
            <a:xfrm>
              <a:off x="576" y="2304"/>
              <a:ext cx="1729" cy="1613"/>
            </a:xfrm>
            <a:prstGeom prst="rect">
              <a:avLst/>
            </a:prstGeom>
            <a:noFill/>
            <a:ln w="9525">
              <a:noFill/>
              <a:miter lim="800000"/>
              <a:headEnd/>
              <a:tailEnd/>
            </a:ln>
          </p:spPr>
        </p:pic>
      </p:grpSp>
      <p:grpSp>
        <p:nvGrpSpPr>
          <p:cNvPr id="67589" name="Group 32"/>
          <p:cNvGrpSpPr>
            <a:grpSpLocks/>
          </p:cNvGrpSpPr>
          <p:nvPr/>
        </p:nvGrpSpPr>
        <p:grpSpPr bwMode="auto">
          <a:xfrm>
            <a:off x="3465513" y="3873500"/>
            <a:ext cx="2744787" cy="2638425"/>
            <a:chOff x="2543" y="2255"/>
            <a:chExt cx="1729" cy="1662"/>
          </a:xfrm>
        </p:grpSpPr>
        <p:sp>
          <p:nvSpPr>
            <p:cNvPr id="67597" name="TextBox 8"/>
            <p:cNvSpPr txBox="1">
              <a:spLocks noChangeArrowheads="1"/>
            </p:cNvSpPr>
            <p:nvPr/>
          </p:nvSpPr>
          <p:spPr bwMode="auto">
            <a:xfrm>
              <a:off x="2592" y="2255"/>
              <a:ext cx="1089"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D. Double Loop Whorls</a:t>
              </a:r>
            </a:p>
          </p:txBody>
        </p:sp>
        <p:pic>
          <p:nvPicPr>
            <p:cNvPr id="67598" name="Picture 3249"/>
            <p:cNvPicPr>
              <a:picLocks noChangeAspect="1" noChangeArrowheads="1"/>
            </p:cNvPicPr>
            <p:nvPr/>
          </p:nvPicPr>
          <p:blipFill>
            <a:blip r:embed="rId6"/>
            <a:srcRect/>
            <a:stretch>
              <a:fillRect/>
            </a:stretch>
          </p:blipFill>
          <p:spPr bwMode="auto">
            <a:xfrm>
              <a:off x="2543" y="2304"/>
              <a:ext cx="1729" cy="1613"/>
            </a:xfrm>
            <a:prstGeom prst="rect">
              <a:avLst/>
            </a:prstGeom>
            <a:noFill/>
            <a:ln w="9525">
              <a:noFill/>
              <a:miter lim="800000"/>
              <a:headEnd/>
              <a:tailEnd/>
            </a:ln>
          </p:spPr>
        </p:pic>
      </p:grpSp>
      <p:grpSp>
        <p:nvGrpSpPr>
          <p:cNvPr id="67590" name="Group 35"/>
          <p:cNvGrpSpPr>
            <a:grpSpLocks/>
          </p:cNvGrpSpPr>
          <p:nvPr/>
        </p:nvGrpSpPr>
        <p:grpSpPr bwMode="auto">
          <a:xfrm>
            <a:off x="6851650" y="1039813"/>
            <a:ext cx="2744788" cy="2635250"/>
            <a:chOff x="576" y="3985"/>
            <a:chExt cx="1729" cy="1660"/>
          </a:xfrm>
        </p:grpSpPr>
        <p:sp>
          <p:nvSpPr>
            <p:cNvPr id="67595" name="TextBox 9"/>
            <p:cNvSpPr txBox="1">
              <a:spLocks noChangeArrowheads="1"/>
            </p:cNvSpPr>
            <p:nvPr/>
          </p:nvSpPr>
          <p:spPr bwMode="auto">
            <a:xfrm>
              <a:off x="658" y="3985"/>
              <a:ext cx="522"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E. Arches</a:t>
              </a:r>
            </a:p>
          </p:txBody>
        </p:sp>
        <p:pic>
          <p:nvPicPr>
            <p:cNvPr id="67596" name="Picture 4061"/>
            <p:cNvPicPr>
              <a:picLocks noChangeAspect="1" noChangeArrowheads="1"/>
            </p:cNvPicPr>
            <p:nvPr/>
          </p:nvPicPr>
          <p:blipFill>
            <a:blip r:embed="rId7"/>
            <a:srcRect/>
            <a:stretch>
              <a:fillRect/>
            </a:stretch>
          </p:blipFill>
          <p:spPr bwMode="auto">
            <a:xfrm>
              <a:off x="576" y="4032"/>
              <a:ext cx="1729" cy="1613"/>
            </a:xfrm>
            <a:prstGeom prst="rect">
              <a:avLst/>
            </a:prstGeom>
            <a:noFill/>
            <a:ln w="9525">
              <a:noFill/>
              <a:miter lim="800000"/>
              <a:headEnd/>
              <a:tailEnd/>
            </a:ln>
          </p:spPr>
        </p:pic>
      </p:grpSp>
      <p:grpSp>
        <p:nvGrpSpPr>
          <p:cNvPr id="67591" name="Group 38"/>
          <p:cNvGrpSpPr>
            <a:grpSpLocks/>
          </p:cNvGrpSpPr>
          <p:nvPr/>
        </p:nvGrpSpPr>
        <p:grpSpPr bwMode="auto">
          <a:xfrm>
            <a:off x="6845300" y="3863975"/>
            <a:ext cx="2744788" cy="2635250"/>
            <a:chOff x="2543" y="3985"/>
            <a:chExt cx="1729" cy="1660"/>
          </a:xfrm>
        </p:grpSpPr>
        <p:sp>
          <p:nvSpPr>
            <p:cNvPr id="67593" name="TextBox 10"/>
            <p:cNvSpPr txBox="1">
              <a:spLocks noChangeArrowheads="1"/>
            </p:cNvSpPr>
            <p:nvPr/>
          </p:nvSpPr>
          <p:spPr bwMode="auto">
            <a:xfrm>
              <a:off x="2592" y="3985"/>
              <a:ext cx="830" cy="164"/>
            </a:xfrm>
            <a:prstGeom prst="rect">
              <a:avLst/>
            </a:prstGeom>
            <a:noFill/>
            <a:ln w="9525">
              <a:noFill/>
              <a:miter lim="800000"/>
              <a:headEnd/>
              <a:tailEnd/>
            </a:ln>
          </p:spPr>
          <p:txBody>
            <a:bodyPr wrap="none" lIns="91432" tIns="45716" rIns="91432" bIns="45716">
              <a:spAutoFit/>
            </a:bodyPr>
            <a:lstStyle/>
            <a:p>
              <a:r>
                <a:rPr lang="en-US" sz="1100">
                  <a:solidFill>
                    <a:schemeClr val="tx1"/>
                  </a:solidFill>
                  <a:cs typeface="Arial" charset="0"/>
                </a:rPr>
                <a:t>F. Tented Arches</a:t>
              </a:r>
            </a:p>
          </p:txBody>
        </p:sp>
        <p:pic>
          <p:nvPicPr>
            <p:cNvPr id="67594" name="Picture 4873"/>
            <p:cNvPicPr>
              <a:picLocks noChangeAspect="1" noChangeArrowheads="1"/>
            </p:cNvPicPr>
            <p:nvPr/>
          </p:nvPicPr>
          <p:blipFill>
            <a:blip r:embed="rId8"/>
            <a:srcRect/>
            <a:stretch>
              <a:fillRect/>
            </a:stretch>
          </p:blipFill>
          <p:spPr bwMode="auto">
            <a:xfrm>
              <a:off x="2543" y="4032"/>
              <a:ext cx="1729" cy="1613"/>
            </a:xfrm>
            <a:prstGeom prst="rect">
              <a:avLst/>
            </a:prstGeom>
            <a:noFill/>
            <a:ln w="9525">
              <a:noFill/>
              <a:miter lim="800000"/>
              <a:headEnd/>
              <a:tailEnd/>
            </a:ln>
          </p:spPr>
        </p:pic>
      </p:grpSp>
      <p:pic>
        <p:nvPicPr>
          <p:cNvPr id="67592" name="Picture 48"/>
          <p:cNvPicPr>
            <a:picLocks noChangeAspect="1" noChangeArrowheads="1"/>
          </p:cNvPicPr>
          <p:nvPr/>
        </p:nvPicPr>
        <p:blipFill>
          <a:blip r:embed="rId9"/>
          <a:srcRect/>
          <a:stretch>
            <a:fillRect/>
          </a:stretch>
        </p:blipFill>
        <p:spPr bwMode="auto">
          <a:xfrm>
            <a:off x="6273800" y="236538"/>
            <a:ext cx="3656013" cy="79375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9"/>
          <p:cNvPicPr>
            <a:picLocks noChangeAspect="1" noChangeArrowheads="1"/>
          </p:cNvPicPr>
          <p:nvPr/>
        </p:nvPicPr>
        <p:blipFill>
          <a:blip r:embed="rId3"/>
          <a:srcRect l="10448" r="25372" b="6760"/>
          <a:stretch>
            <a:fillRect/>
          </a:stretch>
        </p:blipFill>
        <p:spPr bwMode="auto">
          <a:xfrm>
            <a:off x="6035675" y="1978025"/>
            <a:ext cx="3463925" cy="3433763"/>
          </a:xfrm>
          <a:prstGeom prst="rect">
            <a:avLst/>
          </a:prstGeom>
          <a:noFill/>
          <a:ln w="9525">
            <a:noFill/>
            <a:miter lim="800000"/>
            <a:headEnd/>
            <a:tailEnd/>
          </a:ln>
        </p:spPr>
      </p:pic>
      <p:sp>
        <p:nvSpPr>
          <p:cNvPr id="69634" name="TextBox 10"/>
          <p:cNvSpPr txBox="1">
            <a:spLocks noChangeArrowheads="1"/>
          </p:cNvSpPr>
          <p:nvPr/>
        </p:nvSpPr>
        <p:spPr bwMode="auto">
          <a:xfrm>
            <a:off x="5951538" y="1227138"/>
            <a:ext cx="2643187" cy="931862"/>
          </a:xfrm>
          <a:prstGeom prst="rect">
            <a:avLst/>
          </a:prstGeom>
          <a:noFill/>
          <a:ln w="9525">
            <a:noFill/>
            <a:miter lim="800000"/>
            <a:headEnd/>
            <a:tailEnd/>
          </a:ln>
        </p:spPr>
        <p:txBody>
          <a:bodyPr wrap="none">
            <a:spAutoFit/>
          </a:bodyPr>
          <a:lstStyle/>
          <a:p>
            <a:r>
              <a:rPr lang="en-US" sz="1400" b="0" u="sng">
                <a:solidFill>
                  <a:schemeClr val="tx1"/>
                </a:solidFill>
                <a:cs typeface="Arial" charset="0"/>
              </a:rPr>
              <a:t>Above Core</a:t>
            </a:r>
          </a:p>
          <a:p>
            <a:pPr>
              <a:buFontTx/>
              <a:buChar char="-"/>
            </a:pPr>
            <a:r>
              <a:rPr lang="en-US" sz="1400" b="0">
                <a:solidFill>
                  <a:schemeClr val="tx1"/>
                </a:solidFill>
                <a:cs typeface="Arial" charset="0"/>
              </a:rPr>
              <a:t> Minutiae: 33</a:t>
            </a:r>
          </a:p>
          <a:p>
            <a:pPr>
              <a:buFontTx/>
              <a:buChar char="-"/>
            </a:pPr>
            <a:r>
              <a:rPr lang="en-US" sz="1400" b="0">
                <a:solidFill>
                  <a:schemeClr val="tx1"/>
                </a:solidFill>
                <a:cs typeface="Arial" charset="0"/>
              </a:rPr>
              <a:t> Ridge Lines: 81</a:t>
            </a:r>
          </a:p>
          <a:p>
            <a:pPr>
              <a:buFontTx/>
              <a:buChar char="-"/>
            </a:pPr>
            <a:r>
              <a:rPr lang="en-US" sz="1400" b="0">
                <a:solidFill>
                  <a:schemeClr val="tx1"/>
                </a:solidFill>
                <a:cs typeface="Arial" charset="0"/>
              </a:rPr>
              <a:t> Minutiae/Ridge Ratio: 0.41</a:t>
            </a:r>
          </a:p>
        </p:txBody>
      </p:sp>
      <p:sp>
        <p:nvSpPr>
          <p:cNvPr id="69635" name="TextBox 14"/>
          <p:cNvSpPr txBox="1">
            <a:spLocks noChangeArrowheads="1"/>
          </p:cNvSpPr>
          <p:nvPr/>
        </p:nvSpPr>
        <p:spPr bwMode="auto">
          <a:xfrm>
            <a:off x="5951538" y="5437188"/>
            <a:ext cx="2643187" cy="931862"/>
          </a:xfrm>
          <a:prstGeom prst="rect">
            <a:avLst/>
          </a:prstGeom>
          <a:noFill/>
          <a:ln w="9525">
            <a:noFill/>
            <a:miter lim="800000"/>
            <a:headEnd/>
            <a:tailEnd/>
          </a:ln>
        </p:spPr>
        <p:txBody>
          <a:bodyPr wrap="none">
            <a:spAutoFit/>
          </a:bodyPr>
          <a:lstStyle/>
          <a:p>
            <a:r>
              <a:rPr lang="en-US" sz="1400" b="0" u="sng">
                <a:solidFill>
                  <a:schemeClr val="tx1"/>
                </a:solidFill>
                <a:cs typeface="Arial" charset="0"/>
              </a:rPr>
              <a:t>Below Core</a:t>
            </a:r>
          </a:p>
          <a:p>
            <a:pPr>
              <a:buFontTx/>
              <a:buChar char="-"/>
            </a:pPr>
            <a:r>
              <a:rPr lang="en-US" sz="1400" b="0">
                <a:solidFill>
                  <a:schemeClr val="tx1"/>
                </a:solidFill>
                <a:cs typeface="Arial" charset="0"/>
              </a:rPr>
              <a:t> Minutiae: 63</a:t>
            </a:r>
          </a:p>
          <a:p>
            <a:pPr>
              <a:buFontTx/>
              <a:buChar char="-"/>
            </a:pPr>
            <a:r>
              <a:rPr lang="en-US" sz="1400" b="0">
                <a:solidFill>
                  <a:schemeClr val="tx1"/>
                </a:solidFill>
                <a:cs typeface="Arial" charset="0"/>
              </a:rPr>
              <a:t> Ridge Lines: 100</a:t>
            </a:r>
          </a:p>
          <a:p>
            <a:pPr>
              <a:buFontTx/>
              <a:buChar char="-"/>
            </a:pPr>
            <a:r>
              <a:rPr lang="en-US" sz="1400" b="0">
                <a:solidFill>
                  <a:schemeClr val="tx1"/>
                </a:solidFill>
                <a:cs typeface="Arial" charset="0"/>
              </a:rPr>
              <a:t> Minutiae/Ridge Ratio: 0.63</a:t>
            </a:r>
          </a:p>
        </p:txBody>
      </p:sp>
      <p:sp>
        <p:nvSpPr>
          <p:cNvPr id="20" name="Title 1"/>
          <p:cNvSpPr>
            <a:spLocks noGrp="1"/>
          </p:cNvSpPr>
          <p:nvPr>
            <p:ph type="title" idx="4294967295"/>
          </p:nvPr>
        </p:nvSpPr>
        <p:spPr>
          <a:xfrm>
            <a:off x="503238" y="0"/>
            <a:ext cx="9051925" cy="1117600"/>
          </a:xfrm>
        </p:spPr>
        <p:txBody>
          <a:bodyPr rtlCol="0">
            <a:normAutofit/>
          </a:bodyPr>
          <a:lstStyle/>
          <a:p>
            <a:pPr eaLnBrk="1" fontAlgn="auto" hangingPunct="1">
              <a:spcAft>
                <a:spcPts val="0"/>
              </a:spcAft>
              <a:defRPr/>
            </a:pPr>
            <a:r>
              <a:rPr lang="en-US" b="1" kern="1200" dirty="0">
                <a:cs typeface="Arial" pitchFamily="34" charset="0"/>
              </a:rPr>
              <a:t>Minutiae / Ridge Frequency Ratio</a:t>
            </a:r>
          </a:p>
        </p:txBody>
      </p:sp>
      <p:sp>
        <p:nvSpPr>
          <p:cNvPr id="69637" name="Content Placeholder 2"/>
          <p:cNvSpPr>
            <a:spLocks noGrp="1"/>
          </p:cNvSpPr>
          <p:nvPr>
            <p:ph idx="4294967295"/>
          </p:nvPr>
        </p:nvSpPr>
        <p:spPr>
          <a:xfrm>
            <a:off x="334963" y="1192213"/>
            <a:ext cx="5113337" cy="5018087"/>
          </a:xfrm>
        </p:spPr>
        <p:txBody>
          <a:bodyPr/>
          <a:lstStyle/>
          <a:p>
            <a:pPr eaLnBrk="1" hangingPunct="1"/>
            <a:r>
              <a:rPr lang="en-US" sz="2400" smtClean="0">
                <a:cs typeface="Arial" charset="0"/>
              </a:rPr>
              <a:t>Compared minutiae / ridge count ratios above and below the core for </a:t>
            </a:r>
            <a:r>
              <a:rPr lang="en-US" sz="2400" b="1" smtClean="0">
                <a:cs typeface="Arial" charset="0"/>
              </a:rPr>
              <a:t>188</a:t>
            </a:r>
            <a:r>
              <a:rPr lang="en-US" sz="2400" smtClean="0">
                <a:cs typeface="Arial" charset="0"/>
              </a:rPr>
              <a:t> vectorized fingerprints (all pattern types)</a:t>
            </a:r>
          </a:p>
          <a:p>
            <a:pPr eaLnBrk="1" hangingPunct="1">
              <a:buFont typeface="Arial" charset="0"/>
              <a:buNone/>
            </a:pPr>
            <a:endParaRPr lang="en-US" sz="1200" smtClean="0">
              <a:cs typeface="Arial" charset="0"/>
            </a:endParaRPr>
          </a:p>
          <a:p>
            <a:pPr eaLnBrk="1" hangingPunct="1"/>
            <a:r>
              <a:rPr lang="en-US" sz="2400" smtClean="0">
                <a:cs typeface="Arial" charset="0"/>
              </a:rPr>
              <a:t>Paired t-test: </a:t>
            </a:r>
          </a:p>
          <a:p>
            <a:pPr lvl="1" eaLnBrk="1" hangingPunct="1"/>
            <a:r>
              <a:rPr lang="en-US" sz="2400" smtClean="0">
                <a:cs typeface="Arial" charset="0"/>
              </a:rPr>
              <a:t>t = -24.525, df = 187</a:t>
            </a:r>
          </a:p>
          <a:p>
            <a:pPr lvl="1" eaLnBrk="1" hangingPunct="1"/>
            <a:r>
              <a:rPr lang="en-US" sz="2400" smtClean="0">
                <a:cs typeface="Arial" charset="0"/>
              </a:rPr>
              <a:t>mean difference = -0.19</a:t>
            </a:r>
          </a:p>
          <a:p>
            <a:pPr lvl="1" eaLnBrk="1" hangingPunct="1"/>
            <a:r>
              <a:rPr lang="en-US" sz="2400" smtClean="0">
                <a:cs typeface="Arial" charset="0"/>
              </a:rPr>
              <a:t>p-value &lt; 2.2e-16</a:t>
            </a:r>
          </a:p>
          <a:p>
            <a:pPr lvl="1" eaLnBrk="1" hangingPunct="1">
              <a:buFont typeface="Arial" charset="0"/>
              <a:buNone/>
            </a:pPr>
            <a:endParaRPr lang="en-US" sz="1200" smtClean="0">
              <a:cs typeface="Arial" charset="0"/>
            </a:endParaRPr>
          </a:p>
          <a:p>
            <a:pPr eaLnBrk="1" hangingPunct="1"/>
            <a:r>
              <a:rPr lang="en-US" sz="2400" smtClean="0">
                <a:cs typeface="Arial" charset="0"/>
              </a:rPr>
              <a:t>Difference in minutiae / ridge ratios above and below core is significant with a p &lt; 2.2e-16</a:t>
            </a:r>
          </a:p>
        </p:txBody>
      </p:sp>
      <p:sp>
        <p:nvSpPr>
          <p:cNvPr id="25" name="Rectangle 24"/>
          <p:cNvSpPr/>
          <p:nvPr/>
        </p:nvSpPr>
        <p:spPr>
          <a:xfrm>
            <a:off x="5867400" y="1192213"/>
            <a:ext cx="3771900" cy="2754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Calibri" pitchFamily="34" charset="0"/>
              <a:cs typeface="Arial" charset="0"/>
            </a:endParaRPr>
          </a:p>
        </p:txBody>
      </p:sp>
      <p:sp>
        <p:nvSpPr>
          <p:cNvPr id="26" name="Rectangle 25"/>
          <p:cNvSpPr/>
          <p:nvPr/>
        </p:nvSpPr>
        <p:spPr>
          <a:xfrm>
            <a:off x="5867400" y="3946525"/>
            <a:ext cx="3771900" cy="2457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le 1"/>
          <p:cNvSpPr>
            <a:spLocks/>
          </p:cNvSpPr>
          <p:nvPr/>
        </p:nvSpPr>
        <p:spPr bwMode="auto">
          <a:xfrm>
            <a:off x="9525" y="-119063"/>
            <a:ext cx="10058400" cy="1117601"/>
          </a:xfrm>
          <a:prstGeom prst="rect">
            <a:avLst/>
          </a:prstGeom>
          <a:noFill/>
          <a:ln w="9525">
            <a:noFill/>
            <a:miter lim="800000"/>
            <a:headEnd/>
            <a:tailEnd/>
          </a:ln>
        </p:spPr>
        <p:txBody>
          <a:bodyPr anchor="ctr"/>
          <a:lstStyle/>
          <a:p>
            <a:pPr algn="ctr" defTabSz="873125" eaLnBrk="0" hangingPunct="0"/>
            <a:r>
              <a:rPr lang="en-US" sz="3400"/>
              <a:t>Findings: Pattern Characterization</a:t>
            </a:r>
          </a:p>
        </p:txBody>
      </p:sp>
      <p:sp>
        <p:nvSpPr>
          <p:cNvPr id="71682" name="Content Placeholder 2"/>
          <p:cNvSpPr>
            <a:spLocks/>
          </p:cNvSpPr>
          <p:nvPr/>
        </p:nvSpPr>
        <p:spPr bwMode="auto">
          <a:xfrm>
            <a:off x="455613" y="1098550"/>
            <a:ext cx="9051925" cy="5168900"/>
          </a:xfrm>
          <a:prstGeom prst="rect">
            <a:avLst/>
          </a:prstGeom>
          <a:noFill/>
          <a:ln w="9525">
            <a:noFill/>
            <a:miter lim="800000"/>
            <a:headEnd/>
            <a:tailEnd/>
          </a:ln>
        </p:spPr>
        <p:txBody>
          <a:bodyPr/>
          <a:lstStyle/>
          <a:p>
            <a:pPr marL="334963" indent="-334963" defTabSz="873125" eaLnBrk="0" hangingPunct="0">
              <a:spcBef>
                <a:spcPct val="20000"/>
              </a:spcBef>
              <a:buClr>
                <a:srgbClr val="FF3300"/>
              </a:buClr>
              <a:buSzPct val="165000"/>
              <a:buFontTx/>
              <a:buChar char="•"/>
            </a:pPr>
            <a:r>
              <a:rPr lang="en-US" sz="2300">
                <a:solidFill>
                  <a:srgbClr val="FFFF00"/>
                </a:solidFill>
              </a:rPr>
              <a:t>Project Compilation: </a:t>
            </a:r>
          </a:p>
          <a:p>
            <a:pPr marL="742950" lvl="1" indent="-285750" defTabSz="873125" eaLnBrk="0" hangingPunct="0">
              <a:spcBef>
                <a:spcPct val="20000"/>
              </a:spcBef>
              <a:buClr>
                <a:srgbClr val="FF3300"/>
              </a:buClr>
              <a:buFont typeface="Wingdings" pitchFamily="2" charset="2"/>
              <a:buChar char="Ø"/>
            </a:pPr>
            <a:r>
              <a:rPr lang="en-US" sz="2300">
                <a:solidFill>
                  <a:srgbClr val="FFFF00"/>
                </a:solidFill>
              </a:rPr>
              <a:t>1,200 fingerprints</a:t>
            </a:r>
          </a:p>
          <a:p>
            <a:pPr marL="742950" lvl="1" indent="-285750" defTabSz="873125" eaLnBrk="0" hangingPunct="0">
              <a:spcBef>
                <a:spcPct val="20000"/>
              </a:spcBef>
              <a:buClr>
                <a:srgbClr val="FF3300"/>
              </a:buClr>
              <a:buFont typeface="Wingdings" pitchFamily="2" charset="2"/>
              <a:buChar char="Ø"/>
            </a:pPr>
            <a:r>
              <a:rPr lang="en-US" sz="2300">
                <a:solidFill>
                  <a:srgbClr val="FFFF00"/>
                </a:solidFill>
              </a:rPr>
              <a:t>102,000 minutiae</a:t>
            </a:r>
          </a:p>
          <a:p>
            <a:pPr marL="742950" lvl="1" indent="-285750" defTabSz="873125" eaLnBrk="0" hangingPunct="0">
              <a:spcBef>
                <a:spcPct val="20000"/>
              </a:spcBef>
              <a:buClr>
                <a:srgbClr val="FF3300"/>
              </a:buClr>
              <a:buFont typeface="Wingdings" pitchFamily="2" charset="2"/>
              <a:buChar char="Ø"/>
            </a:pPr>
            <a:r>
              <a:rPr lang="en-US" sz="2300">
                <a:solidFill>
                  <a:srgbClr val="FFFF00"/>
                </a:solidFill>
              </a:rPr>
              <a:t>20,000 ridge lines</a:t>
            </a:r>
          </a:p>
          <a:p>
            <a:pPr marL="334963" indent="-334963" defTabSz="873125" eaLnBrk="0" hangingPunct="0">
              <a:spcBef>
                <a:spcPct val="20000"/>
              </a:spcBef>
              <a:buClr>
                <a:srgbClr val="FF3300"/>
              </a:buClr>
              <a:buSzPct val="165000"/>
              <a:buFontTx/>
              <a:buChar char="•"/>
            </a:pPr>
            <a:endParaRPr lang="en-US" sz="800">
              <a:solidFill>
                <a:srgbClr val="FFFF00"/>
              </a:solidFill>
            </a:endParaRPr>
          </a:p>
          <a:p>
            <a:pPr marL="334963" indent="-334963" defTabSz="873125" eaLnBrk="0" hangingPunct="0">
              <a:spcBef>
                <a:spcPct val="20000"/>
              </a:spcBef>
              <a:buClr>
                <a:srgbClr val="FF3300"/>
              </a:buClr>
              <a:buSzPct val="165000"/>
              <a:buFontTx/>
              <a:buChar char="•"/>
            </a:pPr>
            <a:r>
              <a:rPr lang="en-US" sz="2300">
                <a:solidFill>
                  <a:srgbClr val="FFFF00"/>
                </a:solidFill>
              </a:rPr>
              <a:t>Avg. No. Minutiae per Print = 85.1</a:t>
            </a:r>
          </a:p>
          <a:p>
            <a:pPr marL="334963" indent="-334963" defTabSz="873125" eaLnBrk="0" hangingPunct="0">
              <a:spcBef>
                <a:spcPct val="20000"/>
              </a:spcBef>
              <a:buClr>
                <a:srgbClr val="FF3300"/>
              </a:buClr>
              <a:buSzPct val="165000"/>
            </a:pPr>
            <a:endParaRPr lang="en-US" sz="800">
              <a:solidFill>
                <a:srgbClr val="FFFF00"/>
              </a:solidFill>
            </a:endParaRPr>
          </a:p>
          <a:p>
            <a:pPr marL="334963" indent="-334963" defTabSz="873125" eaLnBrk="0" hangingPunct="0">
              <a:spcBef>
                <a:spcPct val="20000"/>
              </a:spcBef>
              <a:buClr>
                <a:srgbClr val="FF3300"/>
              </a:buClr>
              <a:buSzPct val="165000"/>
              <a:buFontTx/>
              <a:buChar char="•"/>
            </a:pPr>
            <a:r>
              <a:rPr lang="en-US" sz="2300">
                <a:solidFill>
                  <a:srgbClr val="FFFF00"/>
                </a:solidFill>
              </a:rPr>
              <a:t>Ridge Ending/Bifurcation Ratio = 1.4</a:t>
            </a:r>
          </a:p>
          <a:p>
            <a:pPr marL="334963" indent="-334963" defTabSz="873125" eaLnBrk="0" hangingPunct="0">
              <a:spcBef>
                <a:spcPct val="20000"/>
              </a:spcBef>
              <a:buClr>
                <a:srgbClr val="FF3300"/>
              </a:buClr>
              <a:buSzPct val="165000"/>
            </a:pPr>
            <a:endParaRPr lang="en-US" sz="800">
              <a:solidFill>
                <a:srgbClr val="FFFF00"/>
              </a:solidFill>
            </a:endParaRPr>
          </a:p>
          <a:p>
            <a:pPr marL="334963" indent="-334963" defTabSz="873125" eaLnBrk="0" hangingPunct="0">
              <a:spcBef>
                <a:spcPct val="20000"/>
              </a:spcBef>
              <a:buClr>
                <a:srgbClr val="FF3300"/>
              </a:buClr>
              <a:buSzPct val="165000"/>
              <a:buFontTx/>
              <a:buChar char="•"/>
            </a:pPr>
            <a:r>
              <a:rPr lang="en-US" sz="2300">
                <a:solidFill>
                  <a:srgbClr val="FFFF00"/>
                </a:solidFill>
              </a:rPr>
              <a:t>Minutiae and ridge lines most densely packed in the region below the core, with the greatest line-length density surrounding the core</a:t>
            </a:r>
          </a:p>
          <a:p>
            <a:pPr marL="334963" indent="-334963" defTabSz="873125" eaLnBrk="0" hangingPunct="0">
              <a:spcBef>
                <a:spcPct val="20000"/>
              </a:spcBef>
              <a:buClr>
                <a:srgbClr val="FF3300"/>
              </a:buClr>
              <a:buSzPct val="165000"/>
            </a:pPr>
            <a:endParaRPr lang="en-US" sz="800">
              <a:solidFill>
                <a:srgbClr val="FFFF00"/>
              </a:solidFill>
            </a:endParaRPr>
          </a:p>
          <a:p>
            <a:pPr marL="334963" indent="-334963" defTabSz="873125" eaLnBrk="0" hangingPunct="0">
              <a:spcBef>
                <a:spcPct val="20000"/>
              </a:spcBef>
              <a:buClr>
                <a:srgbClr val="FF3300"/>
              </a:buClr>
              <a:buSzPct val="165000"/>
              <a:buFontTx/>
              <a:buChar char="•"/>
            </a:pPr>
            <a:r>
              <a:rPr lang="en-US" sz="2300">
                <a:solidFill>
                  <a:srgbClr val="FFFF00"/>
                </a:solidFill>
              </a:rPr>
              <a:t>Increased ridge line curvature associated with increased minutiae density</a:t>
            </a:r>
          </a:p>
          <a:p>
            <a:pPr marL="334963" indent="-334963" defTabSz="873125" eaLnBrk="0" hangingPunct="0">
              <a:spcBef>
                <a:spcPct val="20000"/>
              </a:spcBef>
              <a:buClr>
                <a:schemeClr val="tx2"/>
              </a:buClr>
              <a:buSzPct val="75000"/>
              <a:buFont typeface="Monotype Sorts"/>
              <a:buChar char="n"/>
            </a:pPr>
            <a:endParaRPr lang="en-US" sz="2300" b="0">
              <a:solidFill>
                <a:srgbClr val="FFFF00"/>
              </a:solidFill>
            </a:endParaRPr>
          </a:p>
        </p:txBody>
      </p:sp>
      <p:sp>
        <p:nvSpPr>
          <p:cNvPr id="71683" name="Line 7"/>
          <p:cNvSpPr>
            <a:spLocks noChangeShapeType="1"/>
          </p:cNvSpPr>
          <p:nvPr/>
        </p:nvSpPr>
        <p:spPr bwMode="auto">
          <a:xfrm>
            <a:off x="195263" y="93662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71684" name="Line 7"/>
          <p:cNvSpPr>
            <a:spLocks noChangeShapeType="1"/>
          </p:cNvSpPr>
          <p:nvPr/>
        </p:nvSpPr>
        <p:spPr bwMode="auto">
          <a:xfrm>
            <a:off x="176213" y="6254750"/>
            <a:ext cx="9704387" cy="20638"/>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1"/>
          <p:cNvSpPr>
            <a:spLocks/>
          </p:cNvSpPr>
          <p:nvPr/>
        </p:nvSpPr>
        <p:spPr bwMode="auto">
          <a:xfrm>
            <a:off x="754063" y="2278063"/>
            <a:ext cx="8550275" cy="1995487"/>
          </a:xfrm>
          <a:prstGeom prst="rect">
            <a:avLst/>
          </a:prstGeom>
          <a:noFill/>
          <a:ln w="9525">
            <a:noFill/>
            <a:miter lim="800000"/>
            <a:headEnd/>
            <a:tailEnd/>
          </a:ln>
        </p:spPr>
        <p:txBody>
          <a:bodyPr anchor="ctr"/>
          <a:lstStyle/>
          <a:p>
            <a:pPr algn="ctr" defTabSz="873125" eaLnBrk="0" hangingPunct="0"/>
            <a:r>
              <a:rPr lang="en-US" sz="4300"/>
              <a:t>EXAMPLE APPLICATION:</a:t>
            </a:r>
            <a:br>
              <a:rPr lang="en-US" sz="4300"/>
            </a:br>
            <a:r>
              <a:rPr lang="en-US" sz="4300"/>
              <a:t/>
            </a:r>
            <a:br>
              <a:rPr lang="en-US" sz="4300"/>
            </a:br>
            <a:r>
              <a:rPr lang="en-US" sz="4300"/>
              <a:t>Geometric Morphometrics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a:xfrm>
            <a:off x="503238" y="36513"/>
            <a:ext cx="9051925" cy="1117600"/>
          </a:xfrm>
        </p:spPr>
        <p:txBody>
          <a:bodyPr/>
          <a:lstStyle/>
          <a:p>
            <a:r>
              <a:rPr lang="en-US" sz="4000" b="1" smtClean="0"/>
              <a:t>Geometric Morphometrics</a:t>
            </a:r>
          </a:p>
        </p:txBody>
      </p:sp>
      <p:sp>
        <p:nvSpPr>
          <p:cNvPr id="73730" name="Content Placeholder 7"/>
          <p:cNvSpPr>
            <a:spLocks noGrp="1"/>
          </p:cNvSpPr>
          <p:nvPr>
            <p:ph sz="half" idx="4294967295"/>
          </p:nvPr>
        </p:nvSpPr>
        <p:spPr>
          <a:xfrm>
            <a:off x="177800" y="1339850"/>
            <a:ext cx="4478338" cy="4841875"/>
          </a:xfrm>
        </p:spPr>
        <p:txBody>
          <a:bodyPr/>
          <a:lstStyle/>
          <a:p>
            <a:pPr>
              <a:spcAft>
                <a:spcPts val="1200"/>
              </a:spcAft>
            </a:pPr>
            <a:r>
              <a:rPr lang="en-US" sz="2400" smtClean="0"/>
              <a:t>A spatial statistical method to study biological shape</a:t>
            </a:r>
          </a:p>
          <a:p>
            <a:pPr>
              <a:spcAft>
                <a:spcPts val="1200"/>
              </a:spcAft>
            </a:pPr>
            <a:r>
              <a:rPr lang="en-US" sz="2400" smtClean="0"/>
              <a:t>Requires the designation of points or areas that are homologous across samples (landmarks and semi-landmarks)</a:t>
            </a:r>
          </a:p>
          <a:p>
            <a:pPr>
              <a:spcAft>
                <a:spcPts val="1200"/>
              </a:spcAft>
            </a:pPr>
            <a:r>
              <a:rPr lang="en-US" sz="2400" smtClean="0"/>
              <a:t>Allows shape variation analysis across samples by removing size and rotation effects</a:t>
            </a:r>
          </a:p>
        </p:txBody>
      </p:sp>
      <p:pic>
        <p:nvPicPr>
          <p:cNvPr id="73731" name="Content Placeholder 9" descr="fish_morphometrics.gif"/>
          <p:cNvPicPr>
            <a:picLocks noGrp="1" noChangeAspect="1"/>
          </p:cNvPicPr>
          <p:nvPr>
            <p:ph sz="half" idx="4294967295"/>
          </p:nvPr>
        </p:nvPicPr>
        <p:blipFill>
          <a:blip r:embed="rId2"/>
          <a:srcRect/>
          <a:stretch>
            <a:fillRect/>
          </a:stretch>
        </p:blipFill>
        <p:spPr>
          <a:xfrm>
            <a:off x="4640263" y="1152525"/>
            <a:ext cx="5267325" cy="4568825"/>
          </a:xfrm>
        </p:spPr>
      </p:pic>
      <p:sp>
        <p:nvSpPr>
          <p:cNvPr id="73732" name="TextBox 10"/>
          <p:cNvSpPr txBox="1">
            <a:spLocks noChangeArrowheads="1"/>
          </p:cNvSpPr>
          <p:nvPr/>
        </p:nvSpPr>
        <p:spPr bwMode="auto">
          <a:xfrm>
            <a:off x="4840288" y="5972175"/>
            <a:ext cx="4443412" cy="585788"/>
          </a:xfrm>
          <a:prstGeom prst="rect">
            <a:avLst/>
          </a:prstGeom>
          <a:noFill/>
          <a:ln w="9525">
            <a:noFill/>
            <a:miter lim="800000"/>
            <a:headEnd/>
            <a:tailEnd/>
          </a:ln>
        </p:spPr>
        <p:txBody>
          <a:bodyPr>
            <a:spAutoFit/>
          </a:bodyPr>
          <a:lstStyle/>
          <a:p>
            <a:r>
              <a:rPr lang="en-US" sz="1100" b="0">
                <a:solidFill>
                  <a:schemeClr val="tx1"/>
                </a:solidFill>
                <a:cs typeface="Arial" charset="0"/>
              </a:rPr>
              <a:t>Figure from Zelditch, M.L., D.L. Swiderski, H.D. Sheets, and W.L. Fink.  2004.  </a:t>
            </a:r>
            <a:r>
              <a:rPr lang="en-US" sz="1100" b="0" i="1">
                <a:solidFill>
                  <a:schemeClr val="tx1"/>
                </a:solidFill>
                <a:cs typeface="Arial" charset="0"/>
              </a:rPr>
              <a:t>Geometric Morphometrics for Biologists: A Primer</a:t>
            </a:r>
            <a:r>
              <a:rPr lang="en-US" sz="1100" b="0">
                <a:solidFill>
                  <a:schemeClr val="tx1"/>
                </a:solidFill>
                <a:cs typeface="Arial" charset="0"/>
              </a:rPr>
              <a:t>. Elsevier Academic Press: London.</a:t>
            </a:r>
          </a:p>
        </p:txBody>
      </p:sp>
      <p:cxnSp>
        <p:nvCxnSpPr>
          <p:cNvPr id="9" name="Straight Connector 8"/>
          <p:cNvCxnSpPr/>
          <p:nvPr/>
        </p:nvCxnSpPr>
        <p:spPr>
          <a:xfrm>
            <a:off x="254000" y="1062038"/>
            <a:ext cx="8686800" cy="0"/>
          </a:xfrm>
          <a:prstGeom prst="line">
            <a:avLst/>
          </a:prstGeom>
          <a:ln w="508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8"/>
          <p:cNvPicPr>
            <a:picLocks noChangeAspect="1" noChangeArrowheads="1"/>
          </p:cNvPicPr>
          <p:nvPr/>
        </p:nvPicPr>
        <p:blipFill>
          <a:blip r:embed="rId2"/>
          <a:srcRect t="7414" b="3471"/>
          <a:stretch>
            <a:fillRect/>
          </a:stretch>
        </p:blipFill>
        <p:spPr bwMode="auto">
          <a:xfrm>
            <a:off x="271463" y="528638"/>
            <a:ext cx="9618662" cy="5702300"/>
          </a:xfrm>
          <a:prstGeom prst="rect">
            <a:avLst/>
          </a:prstGeom>
          <a:noFill/>
          <a:ln w="9525">
            <a:noFill/>
            <a:miter lim="800000"/>
            <a:headEnd/>
            <a:tailEnd/>
          </a:ln>
        </p:spPr>
      </p:pic>
      <p:sp>
        <p:nvSpPr>
          <p:cNvPr id="74754" name="TextBox 6"/>
          <p:cNvSpPr txBox="1">
            <a:spLocks noChangeArrowheads="1"/>
          </p:cNvSpPr>
          <p:nvPr/>
        </p:nvSpPr>
        <p:spPr bwMode="auto">
          <a:xfrm>
            <a:off x="2111375" y="600075"/>
            <a:ext cx="1338263" cy="366713"/>
          </a:xfrm>
          <a:prstGeom prst="rect">
            <a:avLst/>
          </a:prstGeom>
          <a:solidFill>
            <a:schemeClr val="bg1"/>
          </a:solidFill>
          <a:ln w="9525">
            <a:noFill/>
            <a:miter lim="800000"/>
            <a:headEnd/>
            <a:tailEnd/>
          </a:ln>
        </p:spPr>
        <p:txBody>
          <a:bodyPr>
            <a:spAutoFit/>
          </a:bodyPr>
          <a:lstStyle/>
          <a:p>
            <a:endParaRPr lang="en-US" sz="1800">
              <a:solidFill>
                <a:schemeClr val="tx1"/>
              </a:solidFill>
              <a:latin typeface="Calibri" pitchFamily="34" charset="0"/>
              <a:cs typeface="Arial" charset="0"/>
            </a:endParaRPr>
          </a:p>
        </p:txBody>
      </p:sp>
      <p:sp>
        <p:nvSpPr>
          <p:cNvPr id="74755" name="TextBox 7"/>
          <p:cNvSpPr txBox="1">
            <a:spLocks noChangeArrowheads="1"/>
          </p:cNvSpPr>
          <p:nvPr/>
        </p:nvSpPr>
        <p:spPr bwMode="auto">
          <a:xfrm>
            <a:off x="6629400" y="600075"/>
            <a:ext cx="1336675" cy="366713"/>
          </a:xfrm>
          <a:prstGeom prst="rect">
            <a:avLst/>
          </a:prstGeom>
          <a:solidFill>
            <a:schemeClr val="bg1"/>
          </a:solidFill>
          <a:ln w="9525">
            <a:noFill/>
            <a:miter lim="800000"/>
            <a:headEnd/>
            <a:tailEnd/>
          </a:ln>
        </p:spPr>
        <p:txBody>
          <a:bodyPr>
            <a:spAutoFit/>
          </a:bodyPr>
          <a:lstStyle/>
          <a:p>
            <a:endParaRPr lang="en-US" sz="1800">
              <a:solidFill>
                <a:schemeClr val="tx1"/>
              </a:solidFill>
              <a:latin typeface="Calibri" pitchFamily="34" charset="0"/>
              <a:cs typeface="Arial" charset="0"/>
            </a:endParaRPr>
          </a:p>
        </p:txBody>
      </p:sp>
      <p:sp>
        <p:nvSpPr>
          <p:cNvPr id="74756" name="Title 1"/>
          <p:cNvSpPr>
            <a:spLocks noGrp="1"/>
          </p:cNvSpPr>
          <p:nvPr>
            <p:ph type="ctrTitle" idx="4294967295"/>
          </p:nvPr>
        </p:nvSpPr>
        <p:spPr>
          <a:xfrm>
            <a:off x="1403350" y="190500"/>
            <a:ext cx="7486650" cy="852488"/>
          </a:xfrm>
        </p:spPr>
        <p:txBody>
          <a:bodyPr/>
          <a:lstStyle/>
          <a:p>
            <a:pPr eaLnBrk="1" hangingPunct="1"/>
            <a:r>
              <a:rPr lang="en-US" sz="4000" b="1" smtClean="0">
                <a:cs typeface="Arial" charset="0"/>
              </a:rPr>
              <a:t>Fingerprint Morphometrics</a:t>
            </a:r>
          </a:p>
        </p:txBody>
      </p:sp>
      <p:sp>
        <p:nvSpPr>
          <p:cNvPr id="74757" name="Text Box 7"/>
          <p:cNvSpPr txBox="1">
            <a:spLocks noChangeArrowheads="1"/>
          </p:cNvSpPr>
          <p:nvPr/>
        </p:nvSpPr>
        <p:spPr bwMode="auto">
          <a:xfrm>
            <a:off x="30163" y="4872038"/>
            <a:ext cx="3146425" cy="396875"/>
          </a:xfrm>
          <a:prstGeom prst="rect">
            <a:avLst/>
          </a:prstGeom>
          <a:noFill/>
          <a:ln w="9525">
            <a:noFill/>
            <a:miter lim="800000"/>
            <a:headEnd/>
            <a:tailEnd/>
          </a:ln>
        </p:spPr>
        <p:txBody>
          <a:bodyPr wrap="none">
            <a:spAutoFit/>
          </a:bodyPr>
          <a:lstStyle/>
          <a:p>
            <a:r>
              <a:rPr lang="en-US">
                <a:solidFill>
                  <a:schemeClr val="tx1"/>
                </a:solidFill>
              </a:rPr>
              <a:t>Example Left Slant Loop</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le 1"/>
          <p:cNvSpPr>
            <a:spLocks/>
          </p:cNvSpPr>
          <p:nvPr/>
        </p:nvSpPr>
        <p:spPr bwMode="auto">
          <a:xfrm>
            <a:off x="0" y="80963"/>
            <a:ext cx="10058400" cy="822325"/>
          </a:xfrm>
          <a:prstGeom prst="rect">
            <a:avLst/>
          </a:prstGeom>
          <a:noFill/>
          <a:ln w="9525">
            <a:noFill/>
            <a:miter lim="800000"/>
            <a:headEnd/>
            <a:tailEnd/>
          </a:ln>
        </p:spPr>
        <p:txBody>
          <a:bodyPr anchor="ctr"/>
          <a:lstStyle/>
          <a:p>
            <a:pPr algn="ctr" defTabSz="873125" eaLnBrk="0" hangingPunct="0"/>
            <a:r>
              <a:rPr lang="en-US" sz="3400"/>
              <a:t>Findings: Geometric Morphometrics</a:t>
            </a:r>
          </a:p>
        </p:txBody>
      </p:sp>
      <p:sp>
        <p:nvSpPr>
          <p:cNvPr id="75778" name="Content Placeholder 2"/>
          <p:cNvSpPr>
            <a:spLocks/>
          </p:cNvSpPr>
          <p:nvPr/>
        </p:nvSpPr>
        <p:spPr bwMode="auto">
          <a:xfrm>
            <a:off x="322263" y="1260475"/>
            <a:ext cx="9051925" cy="5168900"/>
          </a:xfrm>
          <a:prstGeom prst="rect">
            <a:avLst/>
          </a:prstGeom>
          <a:noFill/>
          <a:ln w="9525">
            <a:noFill/>
            <a:miter lim="800000"/>
            <a:headEnd/>
            <a:tailEnd/>
          </a:ln>
        </p:spPr>
        <p:txBody>
          <a:bodyPr/>
          <a:lstStyle/>
          <a:p>
            <a:pPr marL="334963" indent="-334963" defTabSz="873125" eaLnBrk="0" hangingPunct="0">
              <a:spcBef>
                <a:spcPct val="20000"/>
              </a:spcBef>
              <a:buClr>
                <a:srgbClr val="FF3300"/>
              </a:buClr>
              <a:buSzPct val="165000"/>
              <a:buFontTx/>
              <a:buChar char="•"/>
            </a:pPr>
            <a:r>
              <a:rPr lang="en-US" sz="2600">
                <a:solidFill>
                  <a:srgbClr val="FFFF00"/>
                </a:solidFill>
              </a:rPr>
              <a:t>Geometric morphometric techniques are applicable to fingerprint patterns</a:t>
            </a:r>
          </a:p>
          <a:p>
            <a:pPr marL="334963" indent="-334963" defTabSz="873125" eaLnBrk="0" hangingPunct="0">
              <a:spcBef>
                <a:spcPct val="20000"/>
              </a:spcBef>
              <a:buClr>
                <a:srgbClr val="FF3300"/>
              </a:buClr>
              <a:buSzPct val="165000"/>
            </a:pPr>
            <a:endParaRPr lang="en-US" sz="1000">
              <a:solidFill>
                <a:srgbClr val="FFFF00"/>
              </a:solidFill>
            </a:endParaRPr>
          </a:p>
          <a:p>
            <a:pPr marL="334963" indent="-334963" defTabSz="873125" eaLnBrk="0" hangingPunct="0">
              <a:spcBef>
                <a:spcPct val="20000"/>
              </a:spcBef>
              <a:buClr>
                <a:srgbClr val="FF3300"/>
              </a:buClr>
              <a:buSzPct val="165000"/>
              <a:buFontTx/>
              <a:buChar char="•"/>
            </a:pPr>
            <a:r>
              <a:rPr lang="en-US" sz="2600">
                <a:solidFill>
                  <a:srgbClr val="FFFF00"/>
                </a:solidFill>
              </a:rPr>
              <a:t>Potential Research Directions:</a:t>
            </a:r>
          </a:p>
          <a:p>
            <a:pPr marL="727075" lvl="1" indent="-277813" defTabSz="873125" eaLnBrk="0" hangingPunct="0">
              <a:spcBef>
                <a:spcPct val="20000"/>
              </a:spcBef>
              <a:buClr>
                <a:srgbClr val="FF3300"/>
              </a:buClr>
              <a:buSzPct val="100000"/>
              <a:buFont typeface="Wingdings" pitchFamily="2" charset="2"/>
              <a:buNone/>
            </a:pPr>
            <a:endParaRPr lang="en-US" sz="1000">
              <a:solidFill>
                <a:srgbClr val="FFFF00"/>
              </a:solidFill>
            </a:endParaRPr>
          </a:p>
          <a:p>
            <a:pPr marL="727075" lvl="1" indent="-277813" defTabSz="873125" eaLnBrk="0" hangingPunct="0">
              <a:spcBef>
                <a:spcPct val="20000"/>
              </a:spcBef>
              <a:buClr>
                <a:srgbClr val="FF3300"/>
              </a:buClr>
              <a:buSzPct val="100000"/>
              <a:buFont typeface="Wingdings" pitchFamily="2" charset="2"/>
              <a:buChar char="Ø"/>
            </a:pPr>
            <a:r>
              <a:rPr lang="en-US" sz="2600">
                <a:solidFill>
                  <a:srgbClr val="FFFF00"/>
                </a:solidFill>
              </a:rPr>
              <a:t>Geometric comparison of fingerprint types between left and right hands</a:t>
            </a:r>
          </a:p>
          <a:p>
            <a:pPr marL="727075" lvl="1" indent="-277813" defTabSz="873125" eaLnBrk="0" hangingPunct="0">
              <a:spcBef>
                <a:spcPct val="20000"/>
              </a:spcBef>
              <a:buClr>
                <a:srgbClr val="FF3300"/>
              </a:buClr>
              <a:buSzPct val="100000"/>
              <a:buFont typeface="Wingdings" pitchFamily="2" charset="2"/>
              <a:buNone/>
            </a:pPr>
            <a:endParaRPr lang="en-US" sz="1000">
              <a:solidFill>
                <a:srgbClr val="FFFF00"/>
              </a:solidFill>
            </a:endParaRPr>
          </a:p>
          <a:p>
            <a:pPr marL="727075" lvl="1" indent="-277813" defTabSz="873125" eaLnBrk="0" hangingPunct="0">
              <a:spcBef>
                <a:spcPct val="20000"/>
              </a:spcBef>
              <a:buClr>
                <a:srgbClr val="FF3300"/>
              </a:buClr>
              <a:buSzPct val="100000"/>
              <a:buFont typeface="Wingdings" pitchFamily="2" charset="2"/>
              <a:buChar char="Ø"/>
            </a:pPr>
            <a:r>
              <a:rPr lang="en-US" sz="2600">
                <a:solidFill>
                  <a:srgbClr val="FFFF00"/>
                </a:solidFill>
              </a:rPr>
              <a:t>Analysis of hyper-variable regions of fingerprints outside landmarks and semilandmarks</a:t>
            </a:r>
          </a:p>
          <a:p>
            <a:pPr marL="727075" lvl="1" indent="-277813" defTabSz="873125" eaLnBrk="0" hangingPunct="0">
              <a:spcBef>
                <a:spcPct val="20000"/>
              </a:spcBef>
              <a:buClr>
                <a:srgbClr val="FF3300"/>
              </a:buClr>
              <a:buSzPct val="100000"/>
              <a:buFont typeface="Wingdings" pitchFamily="2" charset="2"/>
              <a:buNone/>
            </a:pPr>
            <a:endParaRPr lang="en-US" sz="1000">
              <a:solidFill>
                <a:srgbClr val="FFFF00"/>
              </a:solidFill>
            </a:endParaRPr>
          </a:p>
          <a:p>
            <a:pPr marL="727075" lvl="1" indent="-277813" defTabSz="873125" eaLnBrk="0" hangingPunct="0">
              <a:spcBef>
                <a:spcPct val="20000"/>
              </a:spcBef>
              <a:buClr>
                <a:srgbClr val="FF3300"/>
              </a:buClr>
              <a:buSzPct val="100000"/>
              <a:buFont typeface="Wingdings" pitchFamily="2" charset="2"/>
              <a:buChar char="Ø"/>
            </a:pPr>
            <a:r>
              <a:rPr lang="en-US" sz="2600">
                <a:solidFill>
                  <a:srgbClr val="FFFF00"/>
                </a:solidFill>
              </a:rPr>
              <a:t>Analysis of the effects of elastic skin deformation and spatial distortion in fingerprints</a:t>
            </a:r>
          </a:p>
          <a:p>
            <a:pPr marL="334963" indent="-334963" defTabSz="873125" eaLnBrk="0" hangingPunct="0">
              <a:spcBef>
                <a:spcPct val="20000"/>
              </a:spcBef>
              <a:buClr>
                <a:schemeClr val="tx2"/>
              </a:buClr>
              <a:buSzPct val="75000"/>
              <a:buFont typeface="Monotype Sorts"/>
              <a:buChar char="n"/>
            </a:pPr>
            <a:endParaRPr lang="en-US" sz="2600" b="0">
              <a:solidFill>
                <a:srgbClr val="FFFF00"/>
              </a:solidFill>
            </a:endParaRPr>
          </a:p>
        </p:txBody>
      </p:sp>
      <p:sp>
        <p:nvSpPr>
          <p:cNvPr id="75779" name="Line 7"/>
          <p:cNvSpPr>
            <a:spLocks noChangeShapeType="1"/>
          </p:cNvSpPr>
          <p:nvPr/>
        </p:nvSpPr>
        <p:spPr bwMode="auto">
          <a:xfrm>
            <a:off x="195263" y="1041400"/>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75780" name="Line 7"/>
          <p:cNvSpPr>
            <a:spLocks noChangeShapeType="1"/>
          </p:cNvSpPr>
          <p:nvPr/>
        </p:nvSpPr>
        <p:spPr bwMode="auto">
          <a:xfrm>
            <a:off x="176213" y="6169025"/>
            <a:ext cx="9704387" cy="20638"/>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Title 1"/>
          <p:cNvSpPr>
            <a:spLocks/>
          </p:cNvSpPr>
          <p:nvPr/>
        </p:nvSpPr>
        <p:spPr bwMode="auto">
          <a:xfrm>
            <a:off x="303213" y="1770063"/>
            <a:ext cx="9451975" cy="3260725"/>
          </a:xfrm>
          <a:prstGeom prst="rect">
            <a:avLst/>
          </a:prstGeom>
          <a:noFill/>
          <a:ln w="9525">
            <a:noFill/>
            <a:miter lim="800000"/>
            <a:headEnd/>
            <a:tailEnd/>
          </a:ln>
        </p:spPr>
        <p:txBody>
          <a:bodyPr anchor="ctr"/>
          <a:lstStyle/>
          <a:p>
            <a:pPr algn="ctr" defTabSz="873125" eaLnBrk="0" hangingPunct="0"/>
            <a:r>
              <a:rPr lang="en-US" sz="4000"/>
              <a:t>EXAMPLE APPLICATION:</a:t>
            </a:r>
            <a:r>
              <a:rPr lang="en-US" sz="4300"/>
              <a:t/>
            </a:r>
            <a:br>
              <a:rPr lang="en-US" sz="4300"/>
            </a:br>
            <a:r>
              <a:rPr lang="en-US" sz="4300"/>
              <a:t/>
            </a:r>
            <a:br>
              <a:rPr lang="en-US" sz="4300"/>
            </a:br>
            <a:r>
              <a:rPr lang="en-US" sz="3800"/>
              <a:t>Monte Carlo Simulation and Estimating False Match Probabilities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4"/>
          <p:cNvPicPr>
            <a:picLocks noChangeAspect="1" noChangeArrowheads="1"/>
          </p:cNvPicPr>
          <p:nvPr/>
        </p:nvPicPr>
        <p:blipFill>
          <a:blip r:embed="rId2"/>
          <a:srcRect/>
          <a:stretch>
            <a:fillRect/>
          </a:stretch>
        </p:blipFill>
        <p:spPr bwMode="auto">
          <a:xfrm>
            <a:off x="6078538" y="2351088"/>
            <a:ext cx="3854450" cy="4249737"/>
          </a:xfrm>
          <a:prstGeom prst="rect">
            <a:avLst/>
          </a:prstGeom>
          <a:noFill/>
          <a:ln w="9525" algn="ctr">
            <a:noFill/>
            <a:miter lim="800000"/>
            <a:headEnd/>
            <a:tailEnd/>
          </a:ln>
        </p:spPr>
      </p:pic>
      <p:sp>
        <p:nvSpPr>
          <p:cNvPr id="41986" name="Rectangle 2"/>
          <p:cNvSpPr>
            <a:spLocks noGrp="1" noChangeArrowheads="1"/>
          </p:cNvSpPr>
          <p:nvPr>
            <p:ph type="title" idx="4294967295"/>
          </p:nvPr>
        </p:nvSpPr>
        <p:spPr>
          <a:xfrm>
            <a:off x="-101600" y="128588"/>
            <a:ext cx="10294938" cy="703262"/>
          </a:xfrm>
        </p:spPr>
        <p:txBody>
          <a:bodyPr/>
          <a:lstStyle/>
          <a:p>
            <a:pPr eaLnBrk="1" hangingPunct="1"/>
            <a:r>
              <a:rPr lang="en-US" sz="2800" b="1" smtClean="0">
                <a:latin typeface="Arial" charset="0"/>
              </a:rPr>
              <a:t>NOVEL LINKAGES: GIS AND FINGERPRINT MAPPING</a:t>
            </a:r>
            <a:r>
              <a:rPr lang="en-US" sz="3200" b="1" smtClean="0">
                <a:latin typeface="Arial" charset="0"/>
              </a:rPr>
              <a:t> </a:t>
            </a:r>
          </a:p>
        </p:txBody>
      </p:sp>
      <p:sp>
        <p:nvSpPr>
          <p:cNvPr id="41987" name="Rectangle 18"/>
          <p:cNvSpPr>
            <a:spLocks noChangeArrowheads="1"/>
          </p:cNvSpPr>
          <p:nvPr/>
        </p:nvSpPr>
        <p:spPr bwMode="auto">
          <a:xfrm>
            <a:off x="447675" y="836613"/>
            <a:ext cx="303213" cy="269875"/>
          </a:xfrm>
          <a:prstGeom prst="rect">
            <a:avLst/>
          </a:prstGeom>
          <a:solidFill>
            <a:schemeClr val="bg1"/>
          </a:solidFill>
          <a:ln w="12700" algn="ctr">
            <a:solidFill>
              <a:schemeClr val="bg1"/>
            </a:solidFill>
            <a:miter lim="800000"/>
            <a:headEnd/>
            <a:tailEnd/>
          </a:ln>
        </p:spPr>
        <p:txBody>
          <a:bodyPr wrap="none" anchor="ctr"/>
          <a:lstStyle/>
          <a:p>
            <a:pPr algn="ctr"/>
            <a:endParaRPr lang="en-US" sz="3200" b="0">
              <a:solidFill>
                <a:schemeClr val="tx1"/>
              </a:solidFill>
              <a:latin typeface="Calibri" pitchFamily="34" charset="0"/>
              <a:cs typeface="Arial" charset="0"/>
            </a:endParaRPr>
          </a:p>
        </p:txBody>
      </p:sp>
      <p:sp>
        <p:nvSpPr>
          <p:cNvPr id="41988" name="Rectangle 16"/>
          <p:cNvSpPr>
            <a:spLocks noChangeArrowheads="1"/>
          </p:cNvSpPr>
          <p:nvPr/>
        </p:nvSpPr>
        <p:spPr bwMode="auto">
          <a:xfrm>
            <a:off x="3181350" y="1616075"/>
            <a:ext cx="1592263" cy="223838"/>
          </a:xfrm>
          <a:prstGeom prst="rect">
            <a:avLst/>
          </a:prstGeom>
          <a:solidFill>
            <a:schemeClr val="bg1"/>
          </a:solidFill>
          <a:ln w="12700" algn="ctr">
            <a:noFill/>
            <a:miter lim="800000"/>
            <a:headEnd/>
            <a:tailEnd/>
          </a:ln>
        </p:spPr>
        <p:txBody>
          <a:bodyPr wrap="none" anchor="ctr"/>
          <a:lstStyle/>
          <a:p>
            <a:pPr algn="ctr"/>
            <a:endParaRPr lang="en-US" sz="3200" b="0">
              <a:solidFill>
                <a:schemeClr val="tx1"/>
              </a:solidFill>
              <a:latin typeface="Calibri" pitchFamily="34" charset="0"/>
              <a:cs typeface="Arial" charset="0"/>
            </a:endParaRPr>
          </a:p>
        </p:txBody>
      </p:sp>
      <p:sp>
        <p:nvSpPr>
          <p:cNvPr id="41989" name="Text Box 20"/>
          <p:cNvSpPr txBox="1">
            <a:spLocks noChangeArrowheads="1"/>
          </p:cNvSpPr>
          <p:nvPr/>
        </p:nvSpPr>
        <p:spPr bwMode="auto">
          <a:xfrm>
            <a:off x="174625" y="2397125"/>
            <a:ext cx="2239963" cy="1503363"/>
          </a:xfrm>
          <a:prstGeom prst="rect">
            <a:avLst/>
          </a:prstGeom>
          <a:solidFill>
            <a:srgbClr val="92D050">
              <a:alpha val="20000"/>
            </a:srgbClr>
          </a:solidFill>
          <a:ln w="38100" algn="ctr">
            <a:solidFill>
              <a:schemeClr val="tx1"/>
            </a:solidFill>
            <a:miter lim="800000"/>
            <a:headEnd/>
            <a:tailEnd/>
          </a:ln>
        </p:spPr>
        <p:txBody>
          <a:bodyPr>
            <a:spAutoFit/>
          </a:bodyPr>
          <a:lstStyle/>
          <a:p>
            <a:r>
              <a:rPr lang="en-US" sz="1800" b="0">
                <a:solidFill>
                  <a:schemeClr val="tx1"/>
                </a:solidFill>
                <a:cs typeface="Arial" charset="0"/>
              </a:rPr>
              <a:t>Fundamental</a:t>
            </a:r>
          </a:p>
          <a:p>
            <a:r>
              <a:rPr lang="en-US" sz="1800" b="0">
                <a:solidFill>
                  <a:schemeClr val="tx1"/>
                </a:solidFill>
                <a:cs typeface="Arial" charset="0"/>
              </a:rPr>
              <a:t>Map Elements</a:t>
            </a:r>
          </a:p>
          <a:p>
            <a:pPr>
              <a:buFontTx/>
              <a:buChar char="•"/>
            </a:pPr>
            <a:r>
              <a:rPr lang="en-US" sz="1800" b="0">
                <a:solidFill>
                  <a:schemeClr val="tx1"/>
                </a:solidFill>
                <a:cs typeface="Arial" charset="0"/>
              </a:rPr>
              <a:t> Points</a:t>
            </a:r>
          </a:p>
          <a:p>
            <a:pPr>
              <a:buFontTx/>
              <a:buChar char="•"/>
            </a:pPr>
            <a:r>
              <a:rPr lang="en-US" sz="1800" b="0">
                <a:solidFill>
                  <a:schemeClr val="tx1"/>
                </a:solidFill>
                <a:cs typeface="Arial" charset="0"/>
              </a:rPr>
              <a:t> Lines</a:t>
            </a:r>
          </a:p>
          <a:p>
            <a:pPr>
              <a:buFontTx/>
              <a:buChar char="•"/>
            </a:pPr>
            <a:r>
              <a:rPr lang="en-US" sz="1800" b="0">
                <a:solidFill>
                  <a:schemeClr val="tx1"/>
                </a:solidFill>
                <a:cs typeface="Arial" charset="0"/>
              </a:rPr>
              <a:t> Polygons</a:t>
            </a:r>
          </a:p>
        </p:txBody>
      </p:sp>
      <p:sp>
        <p:nvSpPr>
          <p:cNvPr id="41990" name="Text Box 15"/>
          <p:cNvSpPr txBox="1">
            <a:spLocks noChangeArrowheads="1"/>
          </p:cNvSpPr>
          <p:nvPr/>
        </p:nvSpPr>
        <p:spPr bwMode="auto">
          <a:xfrm>
            <a:off x="7215188" y="2479675"/>
            <a:ext cx="1331912" cy="274638"/>
          </a:xfrm>
          <a:prstGeom prst="rect">
            <a:avLst/>
          </a:prstGeom>
          <a:noFill/>
          <a:ln w="38100" algn="ctr">
            <a:noFill/>
            <a:miter lim="800000"/>
            <a:headEnd/>
            <a:tailEnd/>
          </a:ln>
        </p:spPr>
        <p:txBody>
          <a:bodyPr wrap="none">
            <a:spAutoFit/>
          </a:bodyPr>
          <a:lstStyle/>
          <a:p>
            <a:pPr algn="ctr"/>
            <a:r>
              <a:rPr lang="en-US" sz="1200" b="0">
                <a:solidFill>
                  <a:schemeClr val="tx1"/>
                </a:solidFill>
                <a:latin typeface="Calibri" pitchFamily="34" charset="0"/>
                <a:cs typeface="Arial" charset="0"/>
              </a:rPr>
              <a:t>Newberry Volcano</a:t>
            </a:r>
          </a:p>
        </p:txBody>
      </p:sp>
      <p:pic>
        <p:nvPicPr>
          <p:cNvPr id="41991" name="Picture 22" descr="minutiae_on_print.emf"/>
          <p:cNvPicPr>
            <a:picLocks noChangeAspect="1"/>
          </p:cNvPicPr>
          <p:nvPr/>
        </p:nvPicPr>
        <p:blipFill>
          <a:blip r:embed="rId3"/>
          <a:srcRect l="9879" t="9431" r="18021" b="19081"/>
          <a:stretch>
            <a:fillRect/>
          </a:stretch>
        </p:blipFill>
        <p:spPr bwMode="auto">
          <a:xfrm>
            <a:off x="2501900" y="2327275"/>
            <a:ext cx="3695700" cy="4211638"/>
          </a:xfrm>
          <a:prstGeom prst="rect">
            <a:avLst/>
          </a:prstGeom>
          <a:noFill/>
          <a:ln w="9525">
            <a:noFill/>
            <a:miter lim="800000"/>
            <a:headEnd/>
            <a:tailEnd/>
          </a:ln>
        </p:spPr>
      </p:pic>
      <p:sp>
        <p:nvSpPr>
          <p:cNvPr id="41992" name="TextBox 11"/>
          <p:cNvSpPr txBox="1">
            <a:spLocks noChangeArrowheads="1"/>
          </p:cNvSpPr>
          <p:nvPr/>
        </p:nvSpPr>
        <p:spPr bwMode="auto">
          <a:xfrm>
            <a:off x="158750" y="984250"/>
            <a:ext cx="9763125" cy="1135063"/>
          </a:xfrm>
          <a:prstGeom prst="rect">
            <a:avLst/>
          </a:prstGeom>
          <a:solidFill>
            <a:srgbClr val="FFFF00">
              <a:alpha val="23137"/>
            </a:srgbClr>
          </a:solidFill>
          <a:ln w="38100">
            <a:solidFill>
              <a:schemeClr val="tx1"/>
            </a:solidFill>
            <a:miter lim="800000"/>
            <a:headEnd/>
            <a:tailEnd/>
          </a:ln>
        </p:spPr>
        <p:txBody>
          <a:bodyPr>
            <a:spAutoFit/>
          </a:bodyPr>
          <a:lstStyle/>
          <a:p>
            <a:r>
              <a:rPr lang="en-US" sz="2200" b="0">
                <a:solidFill>
                  <a:schemeClr val="tx1"/>
                </a:solidFill>
                <a:cs typeface="Arial" charset="0"/>
              </a:rPr>
              <a:t>So a Geologist, Biologist and Forensic Scientist walk into a bar…the bartender asks: “How are fingerprints like a volcano?”  The Geologist says: “I’m not sure, but I bet we can use GIS to find out”.  The punch line follows…</a:t>
            </a:r>
            <a:endParaRPr lang="en-US">
              <a:solidFill>
                <a:schemeClr val="tx1"/>
              </a:solidFill>
              <a:cs typeface="Arial" charset="0"/>
            </a:endParaRPr>
          </a:p>
        </p:txBody>
      </p:sp>
      <p:graphicFrame>
        <p:nvGraphicFramePr>
          <p:cNvPr id="106506" name="Group 10"/>
          <p:cNvGraphicFramePr>
            <a:graphicFrameLocks noGrp="1"/>
          </p:cNvGraphicFramePr>
          <p:nvPr/>
        </p:nvGraphicFramePr>
        <p:xfrm>
          <a:off x="182563" y="4017963"/>
          <a:ext cx="2243137" cy="2489200"/>
        </p:xfrm>
        <a:graphic>
          <a:graphicData uri="http://schemas.openxmlformats.org/drawingml/2006/table">
            <a:tbl>
              <a:tblPr/>
              <a:tblGrid>
                <a:gridCol w="1096962"/>
                <a:gridCol w="1146175"/>
              </a:tblGrid>
              <a:tr h="639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Fingerprint Spatial Data in a GIS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CE6F2"/>
                    </a:solidFill>
                  </a:tcPr>
                </a:tc>
                <a:tc hMerge="1">
                  <a:txBody>
                    <a:bodyPr/>
                    <a:lstStyle/>
                    <a:p>
                      <a:endParaRPr lang="en-US"/>
                    </a:p>
                  </a:txBody>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Raster Data</a:t>
                      </a:r>
                    </a:p>
                  </a:txBody>
                  <a:tcPr marL="9525" marR="9525" marT="9525" marB="0" anchor="ctr" horzOverflow="overflow">
                    <a:lnL w="38100" cap="flat" cmpd="sng" algn="ctr">
                      <a:solidFill>
                        <a:schemeClr val="tx1"/>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Fingerprint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Images</a:t>
                      </a:r>
                    </a:p>
                  </a:txBody>
                  <a:tcPr marL="9525" marR="9525" marT="9525" marB="0" anchor="ctr" horzOverflow="overflow">
                    <a:lnL>
                      <a:noFill/>
                    </a:lnL>
                    <a:lnR w="381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63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Points</a:t>
                      </a:r>
                    </a:p>
                  </a:txBody>
                  <a:tcPr marL="9525" marR="9525" marT="9525" marB="0"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Fingerprint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Minutiae</a:t>
                      </a:r>
                    </a:p>
                  </a:txBody>
                  <a:tcPr marL="9525" marR="9525" marT="9525" marB="0"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Lines</a:t>
                      </a:r>
                    </a:p>
                  </a:txBody>
                  <a:tcPr marL="9525" marR="9525" marT="9525" marB="0"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Fingerprint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Ridges</a:t>
                      </a:r>
                    </a:p>
                  </a:txBody>
                  <a:tcPr marL="9525" marR="9525" marT="9525" marB="0"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E7E7E7"/>
                    </a:solidFill>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Polygons</a:t>
                      </a:r>
                    </a:p>
                  </a:txBody>
                  <a:tcPr marL="9525" marR="9525" marT="9525" marB="0"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Fingerprint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Convex Hulls</a:t>
                      </a:r>
                    </a:p>
                  </a:txBody>
                  <a:tcPr marL="9525" marR="9525" marT="9525" marB="0"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0058400" cy="2019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cs typeface="Arial" charset="0"/>
            </a:endParaRPr>
          </a:p>
        </p:txBody>
      </p:sp>
      <p:sp>
        <p:nvSpPr>
          <p:cNvPr id="77826" name="Title 3"/>
          <p:cNvSpPr>
            <a:spLocks noGrp="1"/>
          </p:cNvSpPr>
          <p:nvPr>
            <p:ph type="title" idx="4294967295"/>
          </p:nvPr>
        </p:nvSpPr>
        <p:spPr>
          <a:xfrm>
            <a:off x="2257425" y="260350"/>
            <a:ext cx="5345113" cy="1214438"/>
          </a:xfrm>
        </p:spPr>
        <p:txBody>
          <a:bodyPr/>
          <a:lstStyle/>
          <a:p>
            <a:pPr algn="l"/>
            <a:r>
              <a:rPr lang="en-US" sz="3600" b="1" smtClean="0">
                <a:cs typeface="Arial" charset="0"/>
              </a:rPr>
              <a:t>Monte Carlo Simulation</a:t>
            </a:r>
          </a:p>
        </p:txBody>
      </p:sp>
      <p:sp>
        <p:nvSpPr>
          <p:cNvPr id="77827" name="Content Placeholder 5"/>
          <p:cNvSpPr>
            <a:spLocks noGrp="1"/>
          </p:cNvSpPr>
          <p:nvPr>
            <p:ph sz="half" idx="4294967295"/>
          </p:nvPr>
        </p:nvSpPr>
        <p:spPr>
          <a:xfrm>
            <a:off x="80963" y="2452688"/>
            <a:ext cx="10012362" cy="3683000"/>
          </a:xfrm>
        </p:spPr>
        <p:txBody>
          <a:bodyPr/>
          <a:lstStyle/>
          <a:p>
            <a:pPr>
              <a:spcBef>
                <a:spcPct val="0"/>
              </a:spcBef>
              <a:spcAft>
                <a:spcPts val="1200"/>
              </a:spcAft>
            </a:pPr>
            <a:r>
              <a:rPr lang="en-US" sz="2400" smtClean="0">
                <a:cs typeface="Arial" charset="0"/>
              </a:rPr>
              <a:t>Iterative random sampling of select minutiae to obtain probabilities of false matches based on coordinate location and point attributes</a:t>
            </a:r>
          </a:p>
          <a:p>
            <a:pPr>
              <a:spcBef>
                <a:spcPct val="0"/>
              </a:spcBef>
              <a:spcAft>
                <a:spcPts val="1200"/>
              </a:spcAft>
            </a:pPr>
            <a:r>
              <a:rPr lang="en-US" sz="2400" smtClean="0">
                <a:cs typeface="Arial" charset="0"/>
              </a:rPr>
              <a:t>9 grid-filter cells, each overlapping by 50% across entire print space </a:t>
            </a:r>
          </a:p>
          <a:p>
            <a:pPr>
              <a:spcBef>
                <a:spcPct val="0"/>
              </a:spcBef>
              <a:spcAft>
                <a:spcPts val="1200"/>
              </a:spcAft>
            </a:pPr>
            <a:r>
              <a:rPr lang="en-US" sz="2400" smtClean="0">
                <a:cs typeface="Arial" charset="0"/>
              </a:rPr>
              <a:t>3-5-7-9 minutiae systematically sampled in each grid cell</a:t>
            </a:r>
          </a:p>
          <a:p>
            <a:pPr>
              <a:spcBef>
                <a:spcPct val="0"/>
              </a:spcBef>
              <a:spcAft>
                <a:spcPts val="1200"/>
              </a:spcAft>
            </a:pPr>
            <a:r>
              <a:rPr lang="en-US" sz="2400" smtClean="0">
                <a:cs typeface="Arial" charset="0"/>
              </a:rPr>
              <a:t>Simulation iterated 1000 times per print per grid cell</a:t>
            </a:r>
          </a:p>
          <a:p>
            <a:pPr>
              <a:spcBef>
                <a:spcPct val="0"/>
              </a:spcBef>
              <a:spcAft>
                <a:spcPts val="1200"/>
              </a:spcAft>
            </a:pPr>
            <a:r>
              <a:rPr lang="en-US" sz="2400" smtClean="0">
                <a:cs typeface="Arial" charset="0"/>
              </a:rPr>
              <a:t>50 prints selected across four pattern types (LS Loops, RS Loops, Whorls, Double Loop Whorls) yielding a total of 50,000 iterations per grid cell</a:t>
            </a:r>
          </a:p>
        </p:txBody>
      </p:sp>
      <p:pic>
        <p:nvPicPr>
          <p:cNvPr id="77828" name="Picture 6" descr="J:\fingerprint\Presentations\AAFS\AAFS 2012\Talks\lottery_balls.jpg"/>
          <p:cNvPicPr>
            <a:picLocks noChangeAspect="1" noChangeArrowheads="1"/>
          </p:cNvPicPr>
          <p:nvPr/>
        </p:nvPicPr>
        <p:blipFill>
          <a:blip r:embed="rId2"/>
          <a:srcRect/>
          <a:stretch>
            <a:fillRect/>
          </a:stretch>
        </p:blipFill>
        <p:spPr bwMode="auto">
          <a:xfrm>
            <a:off x="7805738" y="0"/>
            <a:ext cx="2252662" cy="2024063"/>
          </a:xfrm>
          <a:prstGeom prst="rect">
            <a:avLst/>
          </a:prstGeom>
          <a:noFill/>
          <a:ln w="9525">
            <a:noFill/>
            <a:miter lim="800000"/>
            <a:headEnd/>
            <a:tailEnd/>
          </a:ln>
        </p:spPr>
      </p:pic>
      <p:pic>
        <p:nvPicPr>
          <p:cNvPr id="77829" name="Picture 2" descr="J:\fingerprint\Presentations\AAFS\AAFS 2012\Talks\ticket.jpg"/>
          <p:cNvPicPr>
            <a:picLocks noChangeAspect="1" noChangeArrowheads="1"/>
          </p:cNvPicPr>
          <p:nvPr/>
        </p:nvPicPr>
        <p:blipFill>
          <a:blip r:embed="rId3"/>
          <a:srcRect/>
          <a:stretch>
            <a:fillRect/>
          </a:stretch>
        </p:blipFill>
        <p:spPr bwMode="auto">
          <a:xfrm>
            <a:off x="0" y="0"/>
            <a:ext cx="1692275" cy="2012950"/>
          </a:xfrm>
          <a:prstGeom prst="rect">
            <a:avLst/>
          </a:prstGeom>
          <a:noFill/>
          <a:ln w="9525">
            <a:noFill/>
            <a:miter lim="800000"/>
            <a:headEnd/>
            <a:tailEnd/>
          </a:ln>
        </p:spPr>
      </p:pic>
      <p:cxnSp>
        <p:nvCxnSpPr>
          <p:cNvPr id="5" name="Straight Connector 4"/>
          <p:cNvCxnSpPr/>
          <p:nvPr/>
        </p:nvCxnSpPr>
        <p:spPr>
          <a:xfrm flipV="1">
            <a:off x="0" y="2030413"/>
            <a:ext cx="10058400" cy="9525"/>
          </a:xfrm>
          <a:prstGeom prst="line">
            <a:avLst/>
          </a:prstGeom>
          <a:ln w="508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rid 6 textbox"/>
          <p:cNvSpPr txBox="1">
            <a:spLocks noChangeArrowheads="1"/>
          </p:cNvSpPr>
          <p:nvPr/>
        </p:nvSpPr>
        <p:spPr bwMode="auto">
          <a:xfrm>
            <a:off x="8348663" y="3484563"/>
            <a:ext cx="1471612" cy="36195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6</a:t>
            </a:r>
          </a:p>
        </p:txBody>
      </p:sp>
      <p:sp>
        <p:nvSpPr>
          <p:cNvPr id="51" name="row 2 textbox"/>
          <p:cNvSpPr txBox="1">
            <a:spLocks noChangeArrowheads="1"/>
          </p:cNvSpPr>
          <p:nvPr/>
        </p:nvSpPr>
        <p:spPr bwMode="auto">
          <a:xfrm>
            <a:off x="8348663" y="3484563"/>
            <a:ext cx="1260475" cy="36195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a:t>
            </a:r>
          </a:p>
        </p:txBody>
      </p:sp>
      <p:sp>
        <p:nvSpPr>
          <p:cNvPr id="78851" name="Title"/>
          <p:cNvSpPr>
            <a:spLocks noGrp="1"/>
          </p:cNvSpPr>
          <p:nvPr>
            <p:ph type="title" idx="4294967295"/>
          </p:nvPr>
        </p:nvSpPr>
        <p:spPr>
          <a:xfrm>
            <a:off x="544513" y="168275"/>
            <a:ext cx="9053512" cy="625475"/>
          </a:xfrm>
        </p:spPr>
        <p:txBody>
          <a:bodyPr/>
          <a:lstStyle/>
          <a:p>
            <a:pPr eaLnBrk="1" hangingPunct="1"/>
            <a:r>
              <a:rPr lang="en-US" sz="3200" b="1" smtClean="0">
                <a:cs typeface="Arial" charset="0"/>
              </a:rPr>
              <a:t>Monte Carlo Simulation: </a:t>
            </a:r>
            <a:br>
              <a:rPr lang="en-US" sz="3200" b="1" smtClean="0">
                <a:cs typeface="Arial" charset="0"/>
              </a:rPr>
            </a:br>
            <a:r>
              <a:rPr lang="en-US" sz="3200" b="1" smtClean="0">
                <a:cs typeface="Arial" charset="0"/>
              </a:rPr>
              <a:t>Looking for False matches</a:t>
            </a:r>
          </a:p>
        </p:txBody>
      </p:sp>
      <p:sp>
        <p:nvSpPr>
          <p:cNvPr id="27" name="grid1 rectangle"/>
          <p:cNvSpPr/>
          <p:nvPr/>
        </p:nvSpPr>
        <p:spPr>
          <a:xfrm>
            <a:off x="2955925" y="3649663"/>
            <a:ext cx="2324100" cy="2055812"/>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4" name="grid 2 rect"/>
          <p:cNvSpPr/>
          <p:nvPr/>
        </p:nvSpPr>
        <p:spPr>
          <a:xfrm>
            <a:off x="4106863" y="3649663"/>
            <a:ext cx="2324100" cy="2055812"/>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5" name="grid 3 rect"/>
          <p:cNvSpPr/>
          <p:nvPr/>
        </p:nvSpPr>
        <p:spPr>
          <a:xfrm>
            <a:off x="5280025" y="3649663"/>
            <a:ext cx="2325688" cy="2055812"/>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6" name="grid 4 rect"/>
          <p:cNvSpPr/>
          <p:nvPr/>
        </p:nvSpPr>
        <p:spPr>
          <a:xfrm>
            <a:off x="2955925" y="2606675"/>
            <a:ext cx="2324100"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7" name="grid 5 rect"/>
          <p:cNvSpPr/>
          <p:nvPr/>
        </p:nvSpPr>
        <p:spPr>
          <a:xfrm>
            <a:off x="4106863" y="2606675"/>
            <a:ext cx="2324100"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8" name="grid 6 rect"/>
          <p:cNvSpPr/>
          <p:nvPr/>
        </p:nvSpPr>
        <p:spPr>
          <a:xfrm>
            <a:off x="5280025" y="2606675"/>
            <a:ext cx="2325688"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39" name="grid 7 rect"/>
          <p:cNvSpPr/>
          <p:nvPr/>
        </p:nvSpPr>
        <p:spPr>
          <a:xfrm>
            <a:off x="2955925" y="1593850"/>
            <a:ext cx="2324100"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40" name="grid 8 rect"/>
          <p:cNvSpPr/>
          <p:nvPr/>
        </p:nvSpPr>
        <p:spPr>
          <a:xfrm>
            <a:off x="4106863" y="1593850"/>
            <a:ext cx="2324100"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41" name="grid 9 rect"/>
          <p:cNvSpPr/>
          <p:nvPr/>
        </p:nvSpPr>
        <p:spPr>
          <a:xfrm>
            <a:off x="5280025" y="1593850"/>
            <a:ext cx="2325688" cy="2055813"/>
          </a:xfrm>
          <a:prstGeom prst="rect">
            <a:avLst/>
          </a:prstGeom>
          <a:solidFill>
            <a:schemeClr val="tx1">
              <a:lumMod val="75000"/>
              <a:lumOff val="2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pic>
        <p:nvPicPr>
          <p:cNvPr id="78861" name="No Grids" descr="nogrids.emf"/>
          <p:cNvPicPr>
            <a:picLocks noChangeAspect="1"/>
          </p:cNvPicPr>
          <p:nvPr/>
        </p:nvPicPr>
        <p:blipFill>
          <a:blip r:embed="rId3"/>
          <a:srcRect l="12206" b="39870"/>
          <a:stretch>
            <a:fillRect/>
          </a:stretch>
        </p:blipFill>
        <p:spPr bwMode="auto">
          <a:xfrm>
            <a:off x="2195513" y="673100"/>
            <a:ext cx="6781800" cy="5340350"/>
          </a:xfrm>
          <a:prstGeom prst="rect">
            <a:avLst/>
          </a:prstGeom>
          <a:noFill/>
          <a:ln w="9525">
            <a:noFill/>
            <a:miter lim="800000"/>
            <a:headEnd/>
            <a:tailEnd/>
          </a:ln>
        </p:spPr>
      </p:pic>
      <p:sp>
        <p:nvSpPr>
          <p:cNvPr id="16" name="grid 1 ttextbox"/>
          <p:cNvSpPr txBox="1">
            <a:spLocks noChangeArrowheads="1"/>
          </p:cNvSpPr>
          <p:nvPr/>
        </p:nvSpPr>
        <p:spPr bwMode="auto">
          <a:xfrm>
            <a:off x="8348663" y="4468813"/>
            <a:ext cx="1471612" cy="360362"/>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1</a:t>
            </a:r>
          </a:p>
        </p:txBody>
      </p:sp>
      <p:sp>
        <p:nvSpPr>
          <p:cNvPr id="17" name="grid 2 textbox"/>
          <p:cNvSpPr txBox="1">
            <a:spLocks noChangeArrowheads="1"/>
          </p:cNvSpPr>
          <p:nvPr/>
        </p:nvSpPr>
        <p:spPr bwMode="auto">
          <a:xfrm>
            <a:off x="8348663" y="4468813"/>
            <a:ext cx="1471612" cy="360362"/>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2</a:t>
            </a:r>
          </a:p>
        </p:txBody>
      </p:sp>
      <p:sp>
        <p:nvSpPr>
          <p:cNvPr id="18" name="grid 3 textbox"/>
          <p:cNvSpPr txBox="1">
            <a:spLocks noChangeArrowheads="1"/>
          </p:cNvSpPr>
          <p:nvPr/>
        </p:nvSpPr>
        <p:spPr bwMode="auto">
          <a:xfrm>
            <a:off x="8348663" y="4468813"/>
            <a:ext cx="1471612" cy="360362"/>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3</a:t>
            </a:r>
          </a:p>
        </p:txBody>
      </p:sp>
      <p:sp>
        <p:nvSpPr>
          <p:cNvPr id="19" name="grid 4 textbox"/>
          <p:cNvSpPr txBox="1">
            <a:spLocks noChangeArrowheads="1"/>
          </p:cNvSpPr>
          <p:nvPr/>
        </p:nvSpPr>
        <p:spPr bwMode="auto">
          <a:xfrm>
            <a:off x="8348663" y="3484563"/>
            <a:ext cx="1471612" cy="36195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4</a:t>
            </a:r>
          </a:p>
        </p:txBody>
      </p:sp>
      <p:sp>
        <p:nvSpPr>
          <p:cNvPr id="20" name="grid 5 textbox"/>
          <p:cNvSpPr txBox="1">
            <a:spLocks noChangeArrowheads="1"/>
          </p:cNvSpPr>
          <p:nvPr/>
        </p:nvSpPr>
        <p:spPr bwMode="auto">
          <a:xfrm>
            <a:off x="8348663" y="3484563"/>
            <a:ext cx="1471612" cy="36195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5</a:t>
            </a:r>
          </a:p>
        </p:txBody>
      </p:sp>
      <p:sp>
        <p:nvSpPr>
          <p:cNvPr id="22" name="grid 7 textbox"/>
          <p:cNvSpPr txBox="1">
            <a:spLocks noChangeArrowheads="1"/>
          </p:cNvSpPr>
          <p:nvPr/>
        </p:nvSpPr>
        <p:spPr bwMode="auto">
          <a:xfrm>
            <a:off x="8348663" y="2413000"/>
            <a:ext cx="1471612" cy="360363"/>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7</a:t>
            </a:r>
          </a:p>
        </p:txBody>
      </p:sp>
      <p:sp>
        <p:nvSpPr>
          <p:cNvPr id="23" name="grid 8 textbox"/>
          <p:cNvSpPr txBox="1">
            <a:spLocks noChangeArrowheads="1"/>
          </p:cNvSpPr>
          <p:nvPr/>
        </p:nvSpPr>
        <p:spPr bwMode="auto">
          <a:xfrm>
            <a:off x="8348663" y="2413000"/>
            <a:ext cx="1471612" cy="360363"/>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8</a:t>
            </a:r>
          </a:p>
        </p:txBody>
      </p:sp>
      <p:sp>
        <p:nvSpPr>
          <p:cNvPr id="24" name="grid 9 textbox"/>
          <p:cNvSpPr txBox="1">
            <a:spLocks noChangeArrowheads="1"/>
          </p:cNvSpPr>
          <p:nvPr/>
        </p:nvSpPr>
        <p:spPr bwMode="auto">
          <a:xfrm>
            <a:off x="8348663" y="2413000"/>
            <a:ext cx="1471612" cy="360363"/>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 9</a:t>
            </a:r>
          </a:p>
        </p:txBody>
      </p:sp>
      <p:sp>
        <p:nvSpPr>
          <p:cNvPr id="78870" name="TextBox 41"/>
          <p:cNvSpPr txBox="1">
            <a:spLocks noChangeArrowheads="1"/>
          </p:cNvSpPr>
          <p:nvPr/>
        </p:nvSpPr>
        <p:spPr bwMode="auto">
          <a:xfrm>
            <a:off x="588963" y="493713"/>
            <a:ext cx="1001712" cy="330200"/>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Legend</a:t>
            </a:r>
          </a:p>
        </p:txBody>
      </p:sp>
      <p:sp>
        <p:nvSpPr>
          <p:cNvPr id="43" name="Rectangle 42"/>
          <p:cNvSpPr/>
          <p:nvPr/>
        </p:nvSpPr>
        <p:spPr>
          <a:xfrm>
            <a:off x="334963" y="1042988"/>
            <a:ext cx="334962" cy="14922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78872" name="TextBox 43"/>
          <p:cNvSpPr txBox="1">
            <a:spLocks noChangeArrowheads="1"/>
          </p:cNvSpPr>
          <p:nvPr/>
        </p:nvSpPr>
        <p:spPr bwMode="auto">
          <a:xfrm>
            <a:off x="587375" y="1023938"/>
            <a:ext cx="2124075" cy="269875"/>
          </a:xfrm>
          <a:prstGeom prst="rect">
            <a:avLst/>
          </a:prstGeom>
          <a:noFill/>
          <a:ln w="9525">
            <a:noFill/>
            <a:miter lim="800000"/>
            <a:headEnd/>
            <a:tailEnd/>
          </a:ln>
        </p:spPr>
        <p:txBody>
          <a:bodyPr wrap="none">
            <a:spAutoFit/>
          </a:bodyPr>
          <a:lstStyle/>
          <a:p>
            <a:pPr algn="ctr"/>
            <a:r>
              <a:rPr lang="en-US" sz="1200" b="0">
                <a:solidFill>
                  <a:schemeClr val="tx1"/>
                </a:solidFill>
                <a:latin typeface="Calibri" pitchFamily="34" charset="0"/>
                <a:cs typeface="Arial" charset="0"/>
              </a:rPr>
              <a:t>Fingerprint Convex Hull</a:t>
            </a:r>
          </a:p>
        </p:txBody>
      </p:sp>
      <p:sp>
        <p:nvSpPr>
          <p:cNvPr id="45" name="Oval 44"/>
          <p:cNvSpPr/>
          <p:nvPr/>
        </p:nvSpPr>
        <p:spPr>
          <a:xfrm>
            <a:off x="419100" y="1265238"/>
            <a:ext cx="168275" cy="1492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78874" name="TextBox 45"/>
          <p:cNvSpPr txBox="1">
            <a:spLocks noChangeArrowheads="1"/>
          </p:cNvSpPr>
          <p:nvPr/>
        </p:nvSpPr>
        <p:spPr bwMode="auto">
          <a:xfrm>
            <a:off x="660400" y="1271588"/>
            <a:ext cx="1296988" cy="962025"/>
          </a:xfrm>
          <a:prstGeom prst="rect">
            <a:avLst/>
          </a:prstGeom>
          <a:noFill/>
          <a:ln w="9525">
            <a:noFill/>
            <a:miter lim="800000"/>
            <a:headEnd/>
            <a:tailEnd/>
          </a:ln>
        </p:spPr>
        <p:txBody>
          <a:bodyPr wrap="none">
            <a:spAutoFit/>
          </a:bodyPr>
          <a:lstStyle/>
          <a:p>
            <a:pPr>
              <a:spcAft>
                <a:spcPts val="400"/>
              </a:spcAft>
            </a:pPr>
            <a:r>
              <a:rPr lang="en-US" sz="1200" b="0">
                <a:solidFill>
                  <a:schemeClr val="tx1"/>
                </a:solidFill>
                <a:latin typeface="Calibri" pitchFamily="34" charset="0"/>
                <a:cs typeface="Arial" charset="0"/>
              </a:rPr>
              <a:t>Ridge Ending</a:t>
            </a:r>
          </a:p>
          <a:p>
            <a:pPr>
              <a:spcAft>
                <a:spcPts val="400"/>
              </a:spcAft>
            </a:pPr>
            <a:r>
              <a:rPr lang="en-US" sz="1200" b="0">
                <a:solidFill>
                  <a:schemeClr val="tx1"/>
                </a:solidFill>
                <a:latin typeface="Calibri" pitchFamily="34" charset="0"/>
                <a:cs typeface="Arial" charset="0"/>
              </a:rPr>
              <a:t>Bifurcation</a:t>
            </a:r>
          </a:p>
          <a:p>
            <a:pPr>
              <a:spcAft>
                <a:spcPts val="400"/>
              </a:spcAft>
            </a:pPr>
            <a:r>
              <a:rPr lang="en-US" sz="1200" b="0">
                <a:solidFill>
                  <a:schemeClr val="tx1"/>
                </a:solidFill>
                <a:latin typeface="Calibri" pitchFamily="34" charset="0"/>
                <a:cs typeface="Arial" charset="0"/>
              </a:rPr>
              <a:t>Core</a:t>
            </a:r>
          </a:p>
          <a:p>
            <a:pPr>
              <a:spcAft>
                <a:spcPts val="400"/>
              </a:spcAft>
            </a:pPr>
            <a:r>
              <a:rPr lang="en-US" sz="1200" b="0">
                <a:solidFill>
                  <a:schemeClr val="tx1"/>
                </a:solidFill>
                <a:latin typeface="Calibri" pitchFamily="34" charset="0"/>
                <a:cs typeface="Arial" charset="0"/>
              </a:rPr>
              <a:t>Delta</a:t>
            </a:r>
          </a:p>
        </p:txBody>
      </p:sp>
      <p:sp>
        <p:nvSpPr>
          <p:cNvPr id="47" name="Oval 46"/>
          <p:cNvSpPr/>
          <p:nvPr/>
        </p:nvSpPr>
        <p:spPr>
          <a:xfrm>
            <a:off x="419100" y="1489075"/>
            <a:ext cx="168275" cy="1492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48" name="Oval 47"/>
          <p:cNvSpPr/>
          <p:nvPr/>
        </p:nvSpPr>
        <p:spPr>
          <a:xfrm>
            <a:off x="419100" y="1763713"/>
            <a:ext cx="168275" cy="1492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49" name="Oval 48"/>
          <p:cNvSpPr/>
          <p:nvPr/>
        </p:nvSpPr>
        <p:spPr>
          <a:xfrm>
            <a:off x="423863" y="1998663"/>
            <a:ext cx="168275" cy="1492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0">
              <a:solidFill>
                <a:srgbClr val="FFFFFF"/>
              </a:solidFill>
              <a:cs typeface="Arial" charset="0"/>
            </a:endParaRPr>
          </a:p>
        </p:txBody>
      </p:sp>
      <p:sp>
        <p:nvSpPr>
          <p:cNvPr id="52" name="row 1 textbox"/>
          <p:cNvSpPr txBox="1">
            <a:spLocks noChangeArrowheads="1"/>
          </p:cNvSpPr>
          <p:nvPr/>
        </p:nvSpPr>
        <p:spPr bwMode="auto">
          <a:xfrm>
            <a:off x="8348663" y="4468813"/>
            <a:ext cx="1260475" cy="360362"/>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a:t>
            </a:r>
          </a:p>
        </p:txBody>
      </p:sp>
      <p:sp>
        <p:nvSpPr>
          <p:cNvPr id="53" name="row 3 textbox"/>
          <p:cNvSpPr txBox="1">
            <a:spLocks noChangeArrowheads="1"/>
          </p:cNvSpPr>
          <p:nvPr/>
        </p:nvSpPr>
        <p:spPr bwMode="auto">
          <a:xfrm>
            <a:off x="8348663" y="2413000"/>
            <a:ext cx="1260475" cy="360363"/>
          </a:xfrm>
          <a:prstGeom prst="rect">
            <a:avLst/>
          </a:prstGeom>
          <a:noFill/>
          <a:ln w="9525">
            <a:noFill/>
            <a:miter lim="800000"/>
            <a:headEnd/>
            <a:tailEnd/>
          </a:ln>
        </p:spPr>
        <p:txBody>
          <a:bodyPr wrap="none">
            <a:spAutoFit/>
          </a:bodyPr>
          <a:lstStyle/>
          <a:p>
            <a:pPr algn="ctr"/>
            <a:r>
              <a:rPr lang="en-US" sz="1800" b="0">
                <a:solidFill>
                  <a:schemeClr val="tx1"/>
                </a:solidFill>
                <a:latin typeface="Calibri" pitchFamily="34" charset="0"/>
                <a:cs typeface="Arial" charset="0"/>
              </a:rPr>
              <a:t>Grid Cell</a:t>
            </a:r>
          </a:p>
        </p:txBody>
      </p:sp>
      <p:sp>
        <p:nvSpPr>
          <p:cNvPr id="78880" name="Text Box 33"/>
          <p:cNvSpPr txBox="1">
            <a:spLocks noChangeArrowheads="1"/>
          </p:cNvSpPr>
          <p:nvPr/>
        </p:nvSpPr>
        <p:spPr bwMode="auto">
          <a:xfrm>
            <a:off x="2498725" y="5945188"/>
            <a:ext cx="374650"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70</a:t>
            </a:r>
          </a:p>
        </p:txBody>
      </p:sp>
      <p:sp>
        <p:nvSpPr>
          <p:cNvPr id="78881" name="Text Box 34"/>
          <p:cNvSpPr txBox="1">
            <a:spLocks noChangeArrowheads="1"/>
          </p:cNvSpPr>
          <p:nvPr/>
        </p:nvSpPr>
        <p:spPr bwMode="auto">
          <a:xfrm>
            <a:off x="4292600" y="6145213"/>
            <a:ext cx="2203450" cy="328612"/>
          </a:xfrm>
          <a:prstGeom prst="rect">
            <a:avLst/>
          </a:prstGeom>
          <a:noFill/>
          <a:ln w="9525">
            <a:noFill/>
            <a:miter lim="800000"/>
            <a:headEnd/>
            <a:tailEnd/>
          </a:ln>
        </p:spPr>
        <p:txBody>
          <a:bodyPr wrap="none">
            <a:spAutoFit/>
          </a:bodyPr>
          <a:lstStyle/>
          <a:p>
            <a:r>
              <a:rPr lang="en-US" sz="1800" b="0">
                <a:solidFill>
                  <a:schemeClr val="tx1"/>
                </a:solidFill>
                <a:latin typeface="Calibri" pitchFamily="34" charset="0"/>
                <a:cs typeface="Arial" charset="0"/>
              </a:rPr>
              <a:t>X Coordinate (mm)</a:t>
            </a:r>
          </a:p>
        </p:txBody>
      </p:sp>
      <p:sp>
        <p:nvSpPr>
          <p:cNvPr id="78882" name="Text Box 35"/>
          <p:cNvSpPr txBox="1">
            <a:spLocks noChangeArrowheads="1"/>
          </p:cNvSpPr>
          <p:nvPr/>
        </p:nvSpPr>
        <p:spPr bwMode="auto">
          <a:xfrm>
            <a:off x="3351213" y="5945188"/>
            <a:ext cx="373062"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80</a:t>
            </a:r>
          </a:p>
        </p:txBody>
      </p:sp>
      <p:sp>
        <p:nvSpPr>
          <p:cNvPr id="78883" name="Text Box 36"/>
          <p:cNvSpPr txBox="1">
            <a:spLocks noChangeArrowheads="1"/>
          </p:cNvSpPr>
          <p:nvPr/>
        </p:nvSpPr>
        <p:spPr bwMode="auto">
          <a:xfrm>
            <a:off x="4206875" y="5945188"/>
            <a:ext cx="373063"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90</a:t>
            </a:r>
          </a:p>
        </p:txBody>
      </p:sp>
      <p:sp>
        <p:nvSpPr>
          <p:cNvPr id="78884" name="Text Box 37"/>
          <p:cNvSpPr txBox="1">
            <a:spLocks noChangeArrowheads="1"/>
          </p:cNvSpPr>
          <p:nvPr/>
        </p:nvSpPr>
        <p:spPr bwMode="auto">
          <a:xfrm>
            <a:off x="5027613" y="5942013"/>
            <a:ext cx="458787"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100</a:t>
            </a:r>
          </a:p>
        </p:txBody>
      </p:sp>
      <p:sp>
        <p:nvSpPr>
          <p:cNvPr id="78885" name="Text Box 38"/>
          <p:cNvSpPr txBox="1">
            <a:spLocks noChangeArrowheads="1"/>
          </p:cNvSpPr>
          <p:nvPr/>
        </p:nvSpPr>
        <p:spPr bwMode="auto">
          <a:xfrm>
            <a:off x="5878513" y="5937250"/>
            <a:ext cx="458787"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110</a:t>
            </a:r>
          </a:p>
        </p:txBody>
      </p:sp>
      <p:sp>
        <p:nvSpPr>
          <p:cNvPr id="78886" name="Text Box 39"/>
          <p:cNvSpPr txBox="1">
            <a:spLocks noChangeArrowheads="1"/>
          </p:cNvSpPr>
          <p:nvPr/>
        </p:nvSpPr>
        <p:spPr bwMode="auto">
          <a:xfrm>
            <a:off x="6751638" y="5945188"/>
            <a:ext cx="458787"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120</a:t>
            </a:r>
          </a:p>
        </p:txBody>
      </p:sp>
      <p:sp>
        <p:nvSpPr>
          <p:cNvPr id="78887" name="Text Box 40"/>
          <p:cNvSpPr txBox="1">
            <a:spLocks noChangeArrowheads="1"/>
          </p:cNvSpPr>
          <p:nvPr/>
        </p:nvSpPr>
        <p:spPr bwMode="auto">
          <a:xfrm>
            <a:off x="7594600" y="5938838"/>
            <a:ext cx="458788" cy="25400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130</a:t>
            </a:r>
          </a:p>
        </p:txBody>
      </p:sp>
      <p:sp>
        <p:nvSpPr>
          <p:cNvPr id="78888" name="Text Box 41"/>
          <p:cNvSpPr txBox="1">
            <a:spLocks noChangeArrowheads="1"/>
          </p:cNvSpPr>
          <p:nvPr/>
        </p:nvSpPr>
        <p:spPr bwMode="auto">
          <a:xfrm rot="-5400000">
            <a:off x="776288" y="3468688"/>
            <a:ext cx="1957387" cy="369887"/>
          </a:xfrm>
          <a:prstGeom prst="rect">
            <a:avLst/>
          </a:prstGeom>
          <a:noFill/>
          <a:ln w="9525">
            <a:noFill/>
            <a:miter lim="800000"/>
            <a:headEnd/>
            <a:tailEnd/>
          </a:ln>
        </p:spPr>
        <p:txBody>
          <a:bodyPr wrap="none">
            <a:spAutoFit/>
          </a:bodyPr>
          <a:lstStyle/>
          <a:p>
            <a:r>
              <a:rPr lang="en-US" sz="1800" b="0">
                <a:solidFill>
                  <a:schemeClr val="tx1"/>
                </a:solidFill>
                <a:latin typeface="Calibri" pitchFamily="34" charset="0"/>
                <a:cs typeface="Arial" charset="0"/>
              </a:rPr>
              <a:t>Y Coordinate (mm)</a:t>
            </a:r>
          </a:p>
        </p:txBody>
      </p:sp>
      <p:sp>
        <p:nvSpPr>
          <p:cNvPr id="78889" name="Text Box 42"/>
          <p:cNvSpPr txBox="1">
            <a:spLocks noChangeArrowheads="1"/>
          </p:cNvSpPr>
          <p:nvPr/>
        </p:nvSpPr>
        <p:spPr bwMode="auto">
          <a:xfrm rot="-5400000">
            <a:off x="1955800" y="5029200"/>
            <a:ext cx="331788" cy="287338"/>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80</a:t>
            </a:r>
          </a:p>
        </p:txBody>
      </p:sp>
      <p:sp>
        <p:nvSpPr>
          <p:cNvPr id="78890" name="Text Box 43"/>
          <p:cNvSpPr txBox="1">
            <a:spLocks noChangeArrowheads="1"/>
          </p:cNvSpPr>
          <p:nvPr/>
        </p:nvSpPr>
        <p:spPr bwMode="auto">
          <a:xfrm rot="-5400000">
            <a:off x="1955800" y="4260850"/>
            <a:ext cx="331788" cy="287338"/>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90</a:t>
            </a:r>
          </a:p>
        </p:txBody>
      </p:sp>
      <p:sp>
        <p:nvSpPr>
          <p:cNvPr id="78891" name="Text Box 44"/>
          <p:cNvSpPr txBox="1">
            <a:spLocks noChangeArrowheads="1"/>
          </p:cNvSpPr>
          <p:nvPr/>
        </p:nvSpPr>
        <p:spPr bwMode="auto">
          <a:xfrm rot="-5400000">
            <a:off x="1924844" y="3507582"/>
            <a:ext cx="407987" cy="285750"/>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100</a:t>
            </a:r>
          </a:p>
        </p:txBody>
      </p:sp>
      <p:sp>
        <p:nvSpPr>
          <p:cNvPr id="78892" name="Text Box 45"/>
          <p:cNvSpPr txBox="1">
            <a:spLocks noChangeArrowheads="1"/>
          </p:cNvSpPr>
          <p:nvPr/>
        </p:nvSpPr>
        <p:spPr bwMode="auto">
          <a:xfrm rot="-5400000">
            <a:off x="1919288" y="2740025"/>
            <a:ext cx="407988" cy="287337"/>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110</a:t>
            </a:r>
          </a:p>
        </p:txBody>
      </p:sp>
      <p:sp>
        <p:nvSpPr>
          <p:cNvPr id="78893" name="Text Box 46"/>
          <p:cNvSpPr txBox="1">
            <a:spLocks noChangeArrowheads="1"/>
          </p:cNvSpPr>
          <p:nvPr/>
        </p:nvSpPr>
        <p:spPr bwMode="auto">
          <a:xfrm rot="-5400000">
            <a:off x="1916113" y="1978025"/>
            <a:ext cx="407988" cy="287337"/>
          </a:xfrm>
          <a:prstGeom prst="rect">
            <a:avLst/>
          </a:prstGeom>
          <a:noFill/>
          <a:ln w="9525">
            <a:noFill/>
            <a:miter lim="800000"/>
            <a:headEnd/>
            <a:tailEnd/>
          </a:ln>
        </p:spPr>
        <p:txBody>
          <a:bodyPr wrap="none">
            <a:spAutoFit/>
          </a:bodyPr>
          <a:lstStyle/>
          <a:p>
            <a:r>
              <a:rPr lang="en-US" sz="1100" b="0">
                <a:solidFill>
                  <a:schemeClr val="tx1"/>
                </a:solidFill>
                <a:latin typeface="Calibri" pitchFamily="34" charset="0"/>
                <a:cs typeface="Arial" charset="0"/>
              </a:rPr>
              <a:t>120</a:t>
            </a:r>
          </a:p>
        </p:txBody>
      </p:sp>
      <p:sp>
        <p:nvSpPr>
          <p:cNvPr id="50" name="Rectangle 49"/>
          <p:cNvSpPr/>
          <p:nvPr/>
        </p:nvSpPr>
        <p:spPr>
          <a:xfrm>
            <a:off x="4095750" y="2595563"/>
            <a:ext cx="2346325" cy="2074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cs typeface="Arial" charset="0"/>
            </a:endParaRPr>
          </a:p>
        </p:txBody>
      </p:sp>
      <p:cxnSp>
        <p:nvCxnSpPr>
          <p:cNvPr id="54" name="Straight Arrow Connector 53"/>
          <p:cNvCxnSpPr>
            <a:stCxn id="55" idx="1"/>
          </p:cNvCxnSpPr>
          <p:nvPr/>
        </p:nvCxnSpPr>
        <p:spPr>
          <a:xfrm rot="10800000" flipV="1">
            <a:off x="5872163" y="3709988"/>
            <a:ext cx="1709737" cy="158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353425" y="3417888"/>
            <a:ext cx="1473200" cy="415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0-#ppt_w/2"/>
                                          </p:val>
                                        </p:tav>
                                        <p:tav tm="100000">
                                          <p:val>
                                            <p:strVal val="#ppt_x"/>
                                          </p:val>
                                        </p:tav>
                                      </p:tavLst>
                                    </p:anim>
                                    <p:anim calcmode="lin" valueType="num">
                                      <p:cBhvr additive="base">
                                        <p:cTn id="8" dur="2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2000"/>
                                        <p:tgtEl>
                                          <p:spTgt spid="52"/>
                                        </p:tgtEl>
                                      </p:cBhvr>
                                    </p:animEffect>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2000" fill="hold"/>
                                        <p:tgtEl>
                                          <p:spTgt spid="34"/>
                                        </p:tgtEl>
                                        <p:attrNameLst>
                                          <p:attrName>ppt_x</p:attrName>
                                        </p:attrNameLst>
                                      </p:cBhvr>
                                      <p:tavLst>
                                        <p:tav tm="0">
                                          <p:val>
                                            <p:strVal val="0-#ppt_w/2"/>
                                          </p:val>
                                        </p:tav>
                                        <p:tav tm="100000">
                                          <p:val>
                                            <p:strVal val="#ppt_x"/>
                                          </p:val>
                                        </p:tav>
                                      </p:tavLst>
                                    </p:anim>
                                    <p:anim calcmode="lin" valueType="num">
                                      <p:cBhvr additive="base">
                                        <p:cTn id="19" dur="2000" fill="hold"/>
                                        <p:tgtEl>
                                          <p:spTgt spid="34"/>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par>
                          <p:cTn id="26" fill="hold">
                            <p:stCondLst>
                              <p:cond delay="4000"/>
                            </p:stCondLst>
                            <p:childTnLst>
                              <p:par>
                                <p:cTn id="27" presetID="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2000" fill="hold"/>
                                        <p:tgtEl>
                                          <p:spTgt spid="35"/>
                                        </p:tgtEl>
                                        <p:attrNameLst>
                                          <p:attrName>ppt_x</p:attrName>
                                        </p:attrNameLst>
                                      </p:cBhvr>
                                      <p:tavLst>
                                        <p:tav tm="0">
                                          <p:val>
                                            <p:strVal val="0-#ppt_w/2"/>
                                          </p:val>
                                        </p:tav>
                                        <p:tav tm="100000">
                                          <p:val>
                                            <p:strVal val="#ppt_x"/>
                                          </p:val>
                                        </p:tav>
                                      </p:tavLst>
                                    </p:anim>
                                    <p:anim calcmode="lin" valueType="num">
                                      <p:cBhvr additive="base">
                                        <p:cTn id="30" dur="2000" fill="hold"/>
                                        <p:tgtEl>
                                          <p:spTgt spid="35"/>
                                        </p:tgtEl>
                                        <p:attrNameLst>
                                          <p:attrName>ppt_y</p:attrName>
                                        </p:attrNameLst>
                                      </p:cBhvr>
                                      <p:tavLst>
                                        <p:tav tm="0">
                                          <p:val>
                                            <p:strVal val="#ppt_y"/>
                                          </p:val>
                                        </p:tav>
                                        <p:tav tm="100000">
                                          <p:val>
                                            <p:strVal val="#ppt_y"/>
                                          </p:val>
                                        </p:tav>
                                      </p:tavLst>
                                    </p:anim>
                                  </p:childTnLst>
                                </p:cTn>
                              </p:par>
                              <p:par>
                                <p:cTn id="31" presetID="10" presetClass="exit" presetSubtype="0" fill="hold" grpId="1" nodeType="withEffect">
                                  <p:stCondLst>
                                    <p:cond delay="0"/>
                                  </p:stCondLst>
                                  <p:childTnLst>
                                    <p:animEffect transition="out" filter="fade">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childTnLst>
                                </p:cTn>
                              </p:par>
                            </p:childTnLst>
                          </p:cTn>
                        </p:par>
                        <p:par>
                          <p:cTn id="37" fill="hold">
                            <p:stCondLst>
                              <p:cond delay="6000"/>
                            </p:stCondLst>
                            <p:childTnLst>
                              <p:par>
                                <p:cTn id="38" presetID="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2000" fill="hold"/>
                                        <p:tgtEl>
                                          <p:spTgt spid="36"/>
                                        </p:tgtEl>
                                        <p:attrNameLst>
                                          <p:attrName>ppt_x</p:attrName>
                                        </p:attrNameLst>
                                      </p:cBhvr>
                                      <p:tavLst>
                                        <p:tav tm="0">
                                          <p:val>
                                            <p:strVal val="0-#ppt_w/2"/>
                                          </p:val>
                                        </p:tav>
                                        <p:tav tm="100000">
                                          <p:val>
                                            <p:strVal val="#ppt_x"/>
                                          </p:val>
                                        </p:tav>
                                      </p:tavLst>
                                    </p:anim>
                                    <p:anim calcmode="lin" valueType="num">
                                      <p:cBhvr additive="base">
                                        <p:cTn id="41" dur="2000" fill="hold"/>
                                        <p:tgtEl>
                                          <p:spTgt spid="36"/>
                                        </p:tgtEl>
                                        <p:attrNameLst>
                                          <p:attrName>ppt_y</p:attrName>
                                        </p:attrNameLst>
                                      </p:cBhvr>
                                      <p:tavLst>
                                        <p:tav tm="0">
                                          <p:val>
                                            <p:strVal val="#ppt_y"/>
                                          </p:val>
                                        </p:tav>
                                        <p:tav tm="100000">
                                          <p:val>
                                            <p:strVal val="#ppt_y"/>
                                          </p:val>
                                        </p:tav>
                                      </p:tavLst>
                                    </p:anim>
                                  </p:childTnLst>
                                </p:cTn>
                              </p:par>
                              <p:par>
                                <p:cTn id="42" presetID="10" presetClass="exit" presetSubtype="0" fill="hold" grpId="1" nodeType="withEffect">
                                  <p:stCondLst>
                                    <p:cond delay="0"/>
                                  </p:stCondLst>
                                  <p:childTnLst>
                                    <p:animEffect transition="out" filter="fade">
                                      <p:cBhvr>
                                        <p:cTn id="43" dur="2000"/>
                                        <p:tgtEl>
                                          <p:spTgt spid="18"/>
                                        </p:tgtEl>
                                      </p:cBhvr>
                                    </p:animEffect>
                                    <p:set>
                                      <p:cBhvr>
                                        <p:cTn id="44" dur="1" fill="hold">
                                          <p:stCondLst>
                                            <p:cond delay="1999"/>
                                          </p:stCondLst>
                                        </p:cTn>
                                        <p:tgtEl>
                                          <p:spTgt spid="1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52"/>
                                        </p:tgtEl>
                                      </p:cBhvr>
                                    </p:animEffect>
                                    <p:set>
                                      <p:cBhvr>
                                        <p:cTn id="47" dur="1" fill="hold">
                                          <p:stCondLst>
                                            <p:cond delay="1999"/>
                                          </p:stCondLst>
                                        </p:cTn>
                                        <p:tgtEl>
                                          <p:spTgt spid="52"/>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2000"/>
                                        <p:tgtEl>
                                          <p:spTgt spid="5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0"/>
                                        <p:tgtEl>
                                          <p:spTgt spid="19"/>
                                        </p:tgtEl>
                                      </p:cBhvr>
                                    </p:animEffect>
                                  </p:childTnLst>
                                </p:cTn>
                              </p:par>
                            </p:childTnLst>
                          </p:cTn>
                        </p:par>
                        <p:par>
                          <p:cTn id="54" fill="hold">
                            <p:stCondLst>
                              <p:cond delay="8000"/>
                            </p:stCondLst>
                            <p:childTnLst>
                              <p:par>
                                <p:cTn id="55" presetID="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2000" fill="hold"/>
                                        <p:tgtEl>
                                          <p:spTgt spid="37"/>
                                        </p:tgtEl>
                                        <p:attrNameLst>
                                          <p:attrName>ppt_x</p:attrName>
                                        </p:attrNameLst>
                                      </p:cBhvr>
                                      <p:tavLst>
                                        <p:tav tm="0">
                                          <p:val>
                                            <p:strVal val="0-#ppt_w/2"/>
                                          </p:val>
                                        </p:tav>
                                        <p:tav tm="100000">
                                          <p:val>
                                            <p:strVal val="#ppt_x"/>
                                          </p:val>
                                        </p:tav>
                                      </p:tavLst>
                                    </p:anim>
                                    <p:anim calcmode="lin" valueType="num">
                                      <p:cBhvr additive="base">
                                        <p:cTn id="58" dur="2000" fill="hold"/>
                                        <p:tgtEl>
                                          <p:spTgt spid="37"/>
                                        </p:tgtEl>
                                        <p:attrNameLst>
                                          <p:attrName>ppt_y</p:attrName>
                                        </p:attrNameLst>
                                      </p:cBhvr>
                                      <p:tavLst>
                                        <p:tav tm="0">
                                          <p:val>
                                            <p:strVal val="#ppt_y"/>
                                          </p:val>
                                        </p:tav>
                                        <p:tav tm="100000">
                                          <p:val>
                                            <p:strVal val="#ppt_y"/>
                                          </p:val>
                                        </p:tav>
                                      </p:tavLst>
                                    </p:anim>
                                  </p:childTnLst>
                                </p:cTn>
                              </p:par>
                              <p:par>
                                <p:cTn id="59" presetID="10" presetClass="exit" presetSubtype="0" fill="hold" grpId="1" nodeType="withEffect">
                                  <p:stCondLst>
                                    <p:cond delay="0"/>
                                  </p:stCondLst>
                                  <p:childTnLst>
                                    <p:animEffect transition="out" filter="fade">
                                      <p:cBhvr>
                                        <p:cTn id="60" dur="2000"/>
                                        <p:tgtEl>
                                          <p:spTgt spid="19"/>
                                        </p:tgtEl>
                                      </p:cBhvr>
                                    </p:animEffect>
                                    <p:set>
                                      <p:cBhvr>
                                        <p:cTn id="61" dur="1" fill="hold">
                                          <p:stCondLst>
                                            <p:cond delay="1999"/>
                                          </p:stCondLst>
                                        </p:cTn>
                                        <p:tgtEl>
                                          <p:spTgt spid="19"/>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childTnLst>
                                </p:cTn>
                              </p:par>
                            </p:childTnLst>
                          </p:cTn>
                        </p:par>
                        <p:par>
                          <p:cTn id="65" fill="hold">
                            <p:stCondLst>
                              <p:cond delay="10000"/>
                            </p:stCondLst>
                            <p:childTnLst>
                              <p:par>
                                <p:cTn id="66" presetID="2" presetClass="entr" presetSubtype="8"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2000" fill="hold"/>
                                        <p:tgtEl>
                                          <p:spTgt spid="38"/>
                                        </p:tgtEl>
                                        <p:attrNameLst>
                                          <p:attrName>ppt_x</p:attrName>
                                        </p:attrNameLst>
                                      </p:cBhvr>
                                      <p:tavLst>
                                        <p:tav tm="0">
                                          <p:val>
                                            <p:strVal val="0-#ppt_w/2"/>
                                          </p:val>
                                        </p:tav>
                                        <p:tav tm="100000">
                                          <p:val>
                                            <p:strVal val="#ppt_x"/>
                                          </p:val>
                                        </p:tav>
                                      </p:tavLst>
                                    </p:anim>
                                    <p:anim calcmode="lin" valueType="num">
                                      <p:cBhvr additive="base">
                                        <p:cTn id="69" dur="2000" fill="hold"/>
                                        <p:tgtEl>
                                          <p:spTgt spid="38"/>
                                        </p:tgtEl>
                                        <p:attrNameLst>
                                          <p:attrName>ppt_y</p:attrName>
                                        </p:attrNameLst>
                                      </p:cBhvr>
                                      <p:tavLst>
                                        <p:tav tm="0">
                                          <p:val>
                                            <p:strVal val="#ppt_y"/>
                                          </p:val>
                                        </p:tav>
                                        <p:tav tm="100000">
                                          <p:val>
                                            <p:strVal val="#ppt_y"/>
                                          </p:val>
                                        </p:tav>
                                      </p:tavLst>
                                    </p:anim>
                                  </p:childTnLst>
                                </p:cTn>
                              </p:par>
                              <p:par>
                                <p:cTn id="70" presetID="10" presetClass="exit" presetSubtype="0" fill="hold" grpId="1" nodeType="withEffect">
                                  <p:stCondLst>
                                    <p:cond delay="0"/>
                                  </p:stCondLst>
                                  <p:childTnLst>
                                    <p:animEffect transition="out" filter="fade">
                                      <p:cBhvr>
                                        <p:cTn id="71" dur="2000"/>
                                        <p:tgtEl>
                                          <p:spTgt spid="20"/>
                                        </p:tgtEl>
                                      </p:cBhvr>
                                    </p:animEffect>
                                    <p:set>
                                      <p:cBhvr>
                                        <p:cTn id="72" dur="1" fill="hold">
                                          <p:stCondLst>
                                            <p:cond delay="1999"/>
                                          </p:stCondLst>
                                        </p:cTn>
                                        <p:tgtEl>
                                          <p:spTgt spid="20"/>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fade">
                                      <p:cBhvr>
                                        <p:cTn id="75" dur="2000"/>
                                        <p:tgtEl>
                                          <p:spTgt spid="21">
                                            <p:txEl>
                                              <p:pRg st="0" end="0"/>
                                            </p:txEl>
                                          </p:spTgt>
                                        </p:tgtEl>
                                      </p:cBhvr>
                                    </p:animEffect>
                                  </p:childTnLst>
                                </p:cTn>
                              </p:par>
                            </p:childTnLst>
                          </p:cTn>
                        </p:par>
                        <p:par>
                          <p:cTn id="76" fill="hold">
                            <p:stCondLst>
                              <p:cond delay="12000"/>
                            </p:stCondLst>
                            <p:childTnLst>
                              <p:par>
                                <p:cTn id="77" presetID="2" presetClass="entr" presetSubtype="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2000" fill="hold"/>
                                        <p:tgtEl>
                                          <p:spTgt spid="39"/>
                                        </p:tgtEl>
                                        <p:attrNameLst>
                                          <p:attrName>ppt_x</p:attrName>
                                        </p:attrNameLst>
                                      </p:cBhvr>
                                      <p:tavLst>
                                        <p:tav tm="0">
                                          <p:val>
                                            <p:strVal val="0-#ppt_w/2"/>
                                          </p:val>
                                        </p:tav>
                                        <p:tav tm="100000">
                                          <p:val>
                                            <p:strVal val="#ppt_x"/>
                                          </p:val>
                                        </p:tav>
                                      </p:tavLst>
                                    </p:anim>
                                    <p:anim calcmode="lin" valueType="num">
                                      <p:cBhvr additive="base">
                                        <p:cTn id="80" dur="2000" fill="hold"/>
                                        <p:tgtEl>
                                          <p:spTgt spid="39"/>
                                        </p:tgtEl>
                                        <p:attrNameLst>
                                          <p:attrName>ppt_y</p:attrName>
                                        </p:attrNameLst>
                                      </p:cBhvr>
                                      <p:tavLst>
                                        <p:tav tm="0">
                                          <p:val>
                                            <p:strVal val="#ppt_y"/>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1">
                                            <p:txEl>
                                              <p:pRg st="0" end="0"/>
                                            </p:txEl>
                                          </p:spTgt>
                                        </p:tgtEl>
                                      </p:cBhvr>
                                    </p:animEffect>
                                    <p:set>
                                      <p:cBhvr>
                                        <p:cTn id="83" dur="1" fill="hold">
                                          <p:stCondLst>
                                            <p:cond delay="1999"/>
                                          </p:stCondLst>
                                        </p:cTn>
                                        <p:tgtEl>
                                          <p:spTgt spid="21">
                                            <p:txEl>
                                              <p:pRg st="0" end="0"/>
                                            </p:txEl>
                                          </p:spTgt>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51"/>
                                        </p:tgtEl>
                                      </p:cBhvr>
                                    </p:animEffect>
                                    <p:set>
                                      <p:cBhvr>
                                        <p:cTn id="86" dur="1" fill="hold">
                                          <p:stCondLst>
                                            <p:cond delay="1999"/>
                                          </p:stCondLst>
                                        </p:cTn>
                                        <p:tgtEl>
                                          <p:spTgt spid="51"/>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2000"/>
                                        <p:tgtEl>
                                          <p:spTgt spid="5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000"/>
                                        <p:tgtEl>
                                          <p:spTgt spid="22"/>
                                        </p:tgtEl>
                                      </p:cBhvr>
                                    </p:animEffect>
                                  </p:childTnLst>
                                </p:cTn>
                              </p:par>
                            </p:childTnLst>
                          </p:cTn>
                        </p:par>
                        <p:par>
                          <p:cTn id="93" fill="hold">
                            <p:stCondLst>
                              <p:cond delay="14000"/>
                            </p:stCondLst>
                            <p:childTnLst>
                              <p:par>
                                <p:cTn id="94" presetID="2" presetClass="entr" presetSubtype="8"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2000" fill="hold"/>
                                        <p:tgtEl>
                                          <p:spTgt spid="40"/>
                                        </p:tgtEl>
                                        <p:attrNameLst>
                                          <p:attrName>ppt_x</p:attrName>
                                        </p:attrNameLst>
                                      </p:cBhvr>
                                      <p:tavLst>
                                        <p:tav tm="0">
                                          <p:val>
                                            <p:strVal val="0-#ppt_w/2"/>
                                          </p:val>
                                        </p:tav>
                                        <p:tav tm="100000">
                                          <p:val>
                                            <p:strVal val="#ppt_x"/>
                                          </p:val>
                                        </p:tav>
                                      </p:tavLst>
                                    </p:anim>
                                    <p:anim calcmode="lin" valueType="num">
                                      <p:cBhvr additive="base">
                                        <p:cTn id="97" dur="2000" fill="hold"/>
                                        <p:tgtEl>
                                          <p:spTgt spid="40"/>
                                        </p:tgtEl>
                                        <p:attrNameLst>
                                          <p:attrName>ppt_y</p:attrName>
                                        </p:attrNameLst>
                                      </p:cBhvr>
                                      <p:tavLst>
                                        <p:tav tm="0">
                                          <p:val>
                                            <p:strVal val="#ppt_y"/>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par>
                                <p:cTn id="101" presetID="10"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2000"/>
                                        <p:tgtEl>
                                          <p:spTgt spid="23"/>
                                        </p:tgtEl>
                                      </p:cBhvr>
                                    </p:animEffect>
                                  </p:childTnLst>
                                </p:cTn>
                              </p:par>
                            </p:childTnLst>
                          </p:cTn>
                        </p:par>
                        <p:par>
                          <p:cTn id="104" fill="hold">
                            <p:stCondLst>
                              <p:cond delay="160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2000" fill="hold"/>
                                        <p:tgtEl>
                                          <p:spTgt spid="41"/>
                                        </p:tgtEl>
                                        <p:attrNameLst>
                                          <p:attrName>ppt_x</p:attrName>
                                        </p:attrNameLst>
                                      </p:cBhvr>
                                      <p:tavLst>
                                        <p:tav tm="0">
                                          <p:val>
                                            <p:strVal val="0-#ppt_w/2"/>
                                          </p:val>
                                        </p:tav>
                                        <p:tav tm="100000">
                                          <p:val>
                                            <p:strVal val="#ppt_x"/>
                                          </p:val>
                                        </p:tav>
                                      </p:tavLst>
                                    </p:anim>
                                    <p:anim calcmode="lin" valueType="num">
                                      <p:cBhvr additive="base">
                                        <p:cTn id="108" dur="2000" fill="hold"/>
                                        <p:tgtEl>
                                          <p:spTgt spid="41"/>
                                        </p:tgtEl>
                                        <p:attrNameLst>
                                          <p:attrName>ppt_y</p:attrName>
                                        </p:attrNameLst>
                                      </p:cBhvr>
                                      <p:tavLst>
                                        <p:tav tm="0">
                                          <p:val>
                                            <p:strVal val="#ppt_y"/>
                                          </p:val>
                                        </p:tav>
                                        <p:tav tm="100000">
                                          <p:val>
                                            <p:strVal val="#ppt_y"/>
                                          </p:val>
                                        </p:tav>
                                      </p:tavLst>
                                    </p:anim>
                                  </p:childTnLst>
                                </p:cTn>
                              </p:par>
                              <p:par>
                                <p:cTn id="109" presetID="10"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2000"/>
                                        <p:tgtEl>
                                          <p:spTgt spid="24"/>
                                        </p:tgtEl>
                                      </p:cBhvr>
                                    </p:animEffect>
                                  </p:childTnLst>
                                </p:cTn>
                              </p:par>
                              <p:par>
                                <p:cTn id="112" presetID="10" presetClass="exit" presetSubtype="0" fill="hold" grpId="1" nodeType="withEffect">
                                  <p:stCondLst>
                                    <p:cond delay="0"/>
                                  </p:stCondLst>
                                  <p:childTnLst>
                                    <p:animEffect transition="out" filter="fade">
                                      <p:cBhvr>
                                        <p:cTn id="113" dur="2000"/>
                                        <p:tgtEl>
                                          <p:spTgt spid="23"/>
                                        </p:tgtEl>
                                      </p:cBhvr>
                                    </p:animEffect>
                                    <p:set>
                                      <p:cBhvr>
                                        <p:cTn id="114" dur="1" fill="hold">
                                          <p:stCondLst>
                                            <p:cond delay="1999"/>
                                          </p:stCondLst>
                                        </p:cTn>
                                        <p:tgtEl>
                                          <p:spTgt spid="2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24"/>
                                        </p:tgtEl>
                                      </p:cBhvr>
                                    </p:animEffect>
                                    <p:set>
                                      <p:cBhvr>
                                        <p:cTn id="117" dur="1" fill="hold">
                                          <p:stCondLst>
                                            <p:cond delay="1999"/>
                                          </p:stCondLst>
                                        </p:cTn>
                                        <p:tgtEl>
                                          <p:spTgt spid="2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53"/>
                                        </p:tgtEl>
                                      </p:cBhvr>
                                    </p:animEffect>
                                    <p:set>
                                      <p:cBhvr>
                                        <p:cTn id="120" dur="1" fill="hold">
                                          <p:stCondLst>
                                            <p:cond delay="1999"/>
                                          </p:stCondLst>
                                        </p:cTn>
                                        <p:tgtEl>
                                          <p:spTgt spid="53"/>
                                        </p:tgtEl>
                                        <p:attrNameLst>
                                          <p:attrName>style.visibility</p:attrName>
                                        </p:attrNameLst>
                                      </p:cBhvr>
                                      <p:to>
                                        <p:strVal val="hidden"/>
                                      </p:to>
                                    </p:set>
                                  </p:childTnLst>
                                </p:cTn>
                              </p:par>
                            </p:childTnLst>
                          </p:cTn>
                        </p:par>
                        <p:par>
                          <p:cTn id="121" fill="hold">
                            <p:stCondLst>
                              <p:cond delay="18000"/>
                            </p:stCondLst>
                            <p:childTnLst>
                              <p:par>
                                <p:cTn id="122" presetID="1" presetClass="entr" presetSubtype="0" fill="hold" grpId="0" nodeType="afterEffect">
                                  <p:stCondLst>
                                    <p:cond delay="1500"/>
                                  </p:stCondLst>
                                  <p:childTnLst>
                                    <p:set>
                                      <p:cBhvr>
                                        <p:cTn id="123" dur="1" fill="hold">
                                          <p:stCondLst>
                                            <p:cond delay="0"/>
                                          </p:stCondLst>
                                        </p:cTn>
                                        <p:tgtEl>
                                          <p:spTgt spid="50"/>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5"/>
                                        </p:tgtEl>
                                        <p:attrNameLst>
                                          <p:attrName>style.visibility</p:attrName>
                                        </p:attrNameLst>
                                      </p:cBhvr>
                                      <p:to>
                                        <p:strVal val="visible"/>
                                      </p:to>
                                    </p:set>
                                  </p:childTnLst>
                                </p:cTn>
                              </p:par>
                              <p:par>
                                <p:cTn id="128" presetID="1" presetClass="entr" presetSubtype="0" fill="hold" grpId="2" nodeType="withEffect">
                                  <p:stCondLst>
                                    <p:cond delay="0"/>
                                  </p:stCondLst>
                                  <p:childTnLst>
                                    <p:set>
                                      <p:cBhvr>
                                        <p:cTn id="1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1" grpId="1" build="allAtOnce"/>
      <p:bldP spid="51" grpId="0"/>
      <p:bldP spid="51" grpId="1"/>
      <p:bldP spid="27" grpId="0" animBg="1"/>
      <p:bldP spid="34" grpId="0" animBg="1"/>
      <p:bldP spid="35" grpId="0" animBg="1"/>
      <p:bldP spid="36" grpId="0" animBg="1"/>
      <p:bldP spid="37" grpId="0" animBg="1"/>
      <p:bldP spid="38" grpId="0" animBg="1"/>
      <p:bldP spid="39" grpId="0" animBg="1"/>
      <p:bldP spid="40" grpId="0" animBg="1"/>
      <p:bldP spid="41" grpId="0" animBg="1"/>
      <p:bldP spid="16" grpId="0"/>
      <p:bldP spid="16" grpId="1"/>
      <p:bldP spid="17" grpId="0"/>
      <p:bldP spid="17" grpId="1"/>
      <p:bldP spid="18" grpId="0"/>
      <p:bldP spid="18" grpId="1"/>
      <p:bldP spid="19" grpId="0"/>
      <p:bldP spid="19" grpId="1"/>
      <p:bldP spid="20" grpId="0"/>
      <p:bldP spid="20" grpId="1"/>
      <p:bldP spid="20" grpId="2"/>
      <p:bldP spid="22" grpId="0"/>
      <p:bldP spid="22" grpId="1"/>
      <p:bldP spid="23" grpId="0"/>
      <p:bldP spid="23" grpId="1"/>
      <p:bldP spid="24" grpId="0"/>
      <p:bldP spid="24" grpId="1"/>
      <p:bldP spid="52" grpId="0"/>
      <p:bldP spid="52" grpId="1"/>
      <p:bldP spid="53" grpId="0"/>
      <p:bldP spid="53" grpId="1"/>
      <p:bldP spid="50" grpId="0" animBg="1"/>
      <p:bldP spid="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6"/>
          <p:cNvPicPr>
            <a:picLocks noChangeAspect="1" noChangeArrowheads="1"/>
          </p:cNvPicPr>
          <p:nvPr/>
        </p:nvPicPr>
        <p:blipFill>
          <a:blip r:embed="rId2"/>
          <a:srcRect/>
          <a:stretch>
            <a:fillRect/>
          </a:stretch>
        </p:blipFill>
        <p:spPr bwMode="auto">
          <a:xfrm>
            <a:off x="563563" y="1662113"/>
            <a:ext cx="9244012" cy="4575175"/>
          </a:xfrm>
          <a:prstGeom prst="rect">
            <a:avLst/>
          </a:prstGeom>
          <a:noFill/>
          <a:ln w="9525">
            <a:noFill/>
            <a:miter lim="800000"/>
            <a:headEnd/>
            <a:tailEnd/>
          </a:ln>
        </p:spPr>
      </p:pic>
      <p:sp>
        <p:nvSpPr>
          <p:cNvPr id="80898" name="TextBox 8"/>
          <p:cNvSpPr txBox="1">
            <a:spLocks noChangeArrowheads="1"/>
          </p:cNvSpPr>
          <p:nvPr/>
        </p:nvSpPr>
        <p:spPr bwMode="auto">
          <a:xfrm>
            <a:off x="6746875" y="6232525"/>
            <a:ext cx="1719263" cy="269875"/>
          </a:xfrm>
          <a:prstGeom prst="rect">
            <a:avLst/>
          </a:prstGeom>
          <a:noFill/>
          <a:ln w="9525">
            <a:noFill/>
            <a:miter lim="800000"/>
            <a:headEnd/>
            <a:tailEnd/>
          </a:ln>
        </p:spPr>
        <p:txBody>
          <a:bodyPr wrap="none">
            <a:spAutoFit/>
          </a:bodyPr>
          <a:lstStyle/>
          <a:p>
            <a:r>
              <a:rPr lang="en-US" sz="1200">
                <a:solidFill>
                  <a:schemeClr val="tx1"/>
                </a:solidFill>
                <a:cs typeface="Arial" charset="0"/>
              </a:rPr>
              <a:t>X Coordinate (mm)</a:t>
            </a:r>
          </a:p>
        </p:txBody>
      </p:sp>
      <p:sp>
        <p:nvSpPr>
          <p:cNvPr id="80899" name="TextBox 9"/>
          <p:cNvSpPr txBox="1">
            <a:spLocks noChangeArrowheads="1"/>
          </p:cNvSpPr>
          <p:nvPr/>
        </p:nvSpPr>
        <p:spPr bwMode="auto">
          <a:xfrm>
            <a:off x="1801813" y="6232525"/>
            <a:ext cx="1719262" cy="269875"/>
          </a:xfrm>
          <a:prstGeom prst="rect">
            <a:avLst/>
          </a:prstGeom>
          <a:noFill/>
          <a:ln w="9525">
            <a:noFill/>
            <a:miter lim="800000"/>
            <a:headEnd/>
            <a:tailEnd/>
          </a:ln>
        </p:spPr>
        <p:txBody>
          <a:bodyPr wrap="none">
            <a:spAutoFit/>
          </a:bodyPr>
          <a:lstStyle/>
          <a:p>
            <a:r>
              <a:rPr lang="en-US" sz="1200">
                <a:solidFill>
                  <a:schemeClr val="tx1"/>
                </a:solidFill>
                <a:cs typeface="Arial" charset="0"/>
              </a:rPr>
              <a:t>X Coordinate (mm)</a:t>
            </a:r>
          </a:p>
        </p:txBody>
      </p:sp>
      <p:sp>
        <p:nvSpPr>
          <p:cNvPr id="80900" name="TextBox 10"/>
          <p:cNvSpPr txBox="1">
            <a:spLocks noChangeArrowheads="1"/>
          </p:cNvSpPr>
          <p:nvPr/>
        </p:nvSpPr>
        <p:spPr bwMode="auto">
          <a:xfrm>
            <a:off x="-58738" y="215900"/>
            <a:ext cx="10140951" cy="541338"/>
          </a:xfrm>
          <a:prstGeom prst="rect">
            <a:avLst/>
          </a:prstGeom>
          <a:noFill/>
          <a:ln w="9525">
            <a:noFill/>
            <a:miter lim="800000"/>
            <a:headEnd/>
            <a:tailEnd/>
          </a:ln>
        </p:spPr>
        <p:txBody>
          <a:bodyPr>
            <a:spAutoFit/>
          </a:bodyPr>
          <a:lstStyle/>
          <a:p>
            <a:pPr algn="ctr"/>
            <a:r>
              <a:rPr lang="en-US" sz="3000">
                <a:solidFill>
                  <a:schemeClr val="tx1"/>
                </a:solidFill>
                <a:cs typeface="Arial" charset="0"/>
              </a:rPr>
              <a:t>Example False Match – 7 Minutiae, Grid Cell 5</a:t>
            </a:r>
          </a:p>
        </p:txBody>
      </p:sp>
      <p:sp>
        <p:nvSpPr>
          <p:cNvPr id="80901" name="TextBox 12"/>
          <p:cNvSpPr txBox="1">
            <a:spLocks noChangeArrowheads="1"/>
          </p:cNvSpPr>
          <p:nvPr/>
        </p:nvSpPr>
        <p:spPr bwMode="auto">
          <a:xfrm rot="-5400000">
            <a:off x="-442912" y="3651250"/>
            <a:ext cx="1525587" cy="303213"/>
          </a:xfrm>
          <a:prstGeom prst="rect">
            <a:avLst/>
          </a:prstGeom>
          <a:noFill/>
          <a:ln w="9525">
            <a:noFill/>
            <a:miter lim="800000"/>
            <a:headEnd/>
            <a:tailEnd/>
          </a:ln>
        </p:spPr>
        <p:txBody>
          <a:bodyPr wrap="none">
            <a:spAutoFit/>
          </a:bodyPr>
          <a:lstStyle/>
          <a:p>
            <a:r>
              <a:rPr lang="en-US" sz="1200">
                <a:solidFill>
                  <a:schemeClr val="tx1"/>
                </a:solidFill>
                <a:cs typeface="Arial" charset="0"/>
              </a:rPr>
              <a:t>Y Coordinate (mm)</a:t>
            </a:r>
          </a:p>
        </p:txBody>
      </p:sp>
      <p:sp>
        <p:nvSpPr>
          <p:cNvPr id="80902" name="TextBox 13"/>
          <p:cNvSpPr txBox="1">
            <a:spLocks noChangeArrowheads="1"/>
          </p:cNvSpPr>
          <p:nvPr/>
        </p:nvSpPr>
        <p:spPr bwMode="auto">
          <a:xfrm rot="-5400000">
            <a:off x="4533106" y="3613945"/>
            <a:ext cx="1527175" cy="303212"/>
          </a:xfrm>
          <a:prstGeom prst="rect">
            <a:avLst/>
          </a:prstGeom>
          <a:noFill/>
          <a:ln w="9525">
            <a:noFill/>
            <a:miter lim="800000"/>
            <a:headEnd/>
            <a:tailEnd/>
          </a:ln>
        </p:spPr>
        <p:txBody>
          <a:bodyPr wrap="none">
            <a:spAutoFit/>
          </a:bodyPr>
          <a:lstStyle/>
          <a:p>
            <a:r>
              <a:rPr lang="en-US" sz="1200">
                <a:solidFill>
                  <a:schemeClr val="tx1"/>
                </a:solidFill>
                <a:cs typeface="Arial" charset="0"/>
              </a:rPr>
              <a:t>Y Coordinate (mm)</a:t>
            </a:r>
          </a:p>
        </p:txBody>
      </p:sp>
      <p:grpSp>
        <p:nvGrpSpPr>
          <p:cNvPr id="80903" name="Group 14"/>
          <p:cNvGrpSpPr>
            <a:grpSpLocks/>
          </p:cNvGrpSpPr>
          <p:nvPr/>
        </p:nvGrpSpPr>
        <p:grpSpPr bwMode="auto">
          <a:xfrm>
            <a:off x="4151313" y="6313488"/>
            <a:ext cx="2051050" cy="300037"/>
            <a:chOff x="3773488" y="1216025"/>
            <a:chExt cx="1865312" cy="307975"/>
          </a:xfrm>
        </p:grpSpPr>
        <p:pic>
          <p:nvPicPr>
            <p:cNvPr id="80907" name="Picture 7"/>
            <p:cNvPicPr>
              <a:picLocks noChangeAspect="1" noChangeArrowheads="1"/>
            </p:cNvPicPr>
            <p:nvPr/>
          </p:nvPicPr>
          <p:blipFill>
            <a:blip r:embed="rId3"/>
            <a:srcRect/>
            <a:stretch>
              <a:fillRect/>
            </a:stretch>
          </p:blipFill>
          <p:spPr bwMode="auto">
            <a:xfrm>
              <a:off x="3773488" y="1295400"/>
              <a:ext cx="371475" cy="180975"/>
            </a:xfrm>
            <a:prstGeom prst="rect">
              <a:avLst/>
            </a:prstGeom>
            <a:noFill/>
            <a:ln w="9525">
              <a:noFill/>
              <a:miter lim="800000"/>
              <a:headEnd/>
              <a:tailEnd/>
            </a:ln>
          </p:spPr>
        </p:pic>
        <p:sp>
          <p:nvSpPr>
            <p:cNvPr id="80908" name="TextBox 16"/>
            <p:cNvSpPr txBox="1">
              <a:spLocks noChangeArrowheads="1"/>
            </p:cNvSpPr>
            <p:nvPr/>
          </p:nvSpPr>
          <p:spPr bwMode="auto">
            <a:xfrm>
              <a:off x="4002088" y="1216025"/>
              <a:ext cx="1636712" cy="307975"/>
            </a:xfrm>
            <a:prstGeom prst="rect">
              <a:avLst/>
            </a:prstGeom>
            <a:noFill/>
            <a:ln w="9525">
              <a:noFill/>
              <a:miter lim="800000"/>
              <a:headEnd/>
              <a:tailEnd/>
            </a:ln>
          </p:spPr>
          <p:txBody>
            <a:bodyPr wrap="none">
              <a:spAutoFit/>
            </a:bodyPr>
            <a:lstStyle/>
            <a:p>
              <a:r>
                <a:rPr lang="en-US" sz="1400" b="0">
                  <a:solidFill>
                    <a:schemeClr val="tx1"/>
                  </a:solidFill>
                  <a:cs typeface="Arial" charset="0"/>
                </a:rPr>
                <a:t>Matching Minutiae</a:t>
              </a:r>
            </a:p>
          </p:txBody>
        </p:sp>
      </p:grpSp>
      <p:sp>
        <p:nvSpPr>
          <p:cNvPr id="80904" name="TextBox 11"/>
          <p:cNvSpPr txBox="1">
            <a:spLocks noChangeArrowheads="1"/>
          </p:cNvSpPr>
          <p:nvPr/>
        </p:nvSpPr>
        <p:spPr bwMode="auto">
          <a:xfrm>
            <a:off x="5599113" y="1052513"/>
            <a:ext cx="3376612" cy="812800"/>
          </a:xfrm>
          <a:prstGeom prst="rect">
            <a:avLst/>
          </a:prstGeom>
          <a:noFill/>
          <a:ln w="9525">
            <a:noFill/>
            <a:miter lim="800000"/>
            <a:headEnd/>
            <a:tailEnd/>
          </a:ln>
        </p:spPr>
        <p:txBody>
          <a:bodyPr wrap="none">
            <a:spAutoFit/>
          </a:bodyPr>
          <a:lstStyle/>
          <a:p>
            <a:r>
              <a:rPr lang="en-US" sz="2400">
                <a:solidFill>
                  <a:schemeClr val="tx1"/>
                </a:solidFill>
                <a:cs typeface="Arial" charset="0"/>
              </a:rPr>
              <a:t>False Match:</a:t>
            </a:r>
          </a:p>
          <a:p>
            <a:r>
              <a:rPr lang="en-US" sz="2400">
                <a:solidFill>
                  <a:schemeClr val="tx1"/>
                </a:solidFill>
                <a:cs typeface="Arial" charset="0"/>
              </a:rPr>
              <a:t>Whorl – Left Thumb</a:t>
            </a:r>
          </a:p>
        </p:txBody>
      </p:sp>
      <p:sp>
        <p:nvSpPr>
          <p:cNvPr id="80905" name="TextBox 12"/>
          <p:cNvSpPr txBox="1">
            <a:spLocks noChangeArrowheads="1"/>
          </p:cNvSpPr>
          <p:nvPr/>
        </p:nvSpPr>
        <p:spPr bwMode="auto">
          <a:xfrm>
            <a:off x="660400" y="1041400"/>
            <a:ext cx="3527425" cy="812800"/>
          </a:xfrm>
          <a:prstGeom prst="rect">
            <a:avLst/>
          </a:prstGeom>
          <a:noFill/>
          <a:ln w="9525">
            <a:noFill/>
            <a:miter lim="800000"/>
            <a:headEnd/>
            <a:tailEnd/>
          </a:ln>
        </p:spPr>
        <p:txBody>
          <a:bodyPr wrap="none">
            <a:spAutoFit/>
          </a:bodyPr>
          <a:lstStyle/>
          <a:p>
            <a:r>
              <a:rPr lang="en-US" sz="2400">
                <a:solidFill>
                  <a:schemeClr val="tx1"/>
                </a:solidFill>
                <a:cs typeface="Arial" charset="0"/>
              </a:rPr>
              <a:t>Selected Print:</a:t>
            </a:r>
          </a:p>
          <a:p>
            <a:r>
              <a:rPr lang="en-US" sz="2400">
                <a:solidFill>
                  <a:schemeClr val="tx1"/>
                </a:solidFill>
                <a:cs typeface="Arial" charset="0"/>
              </a:rPr>
              <a:t>LS Loop – Left Index</a:t>
            </a:r>
          </a:p>
        </p:txBody>
      </p:sp>
      <p:cxnSp>
        <p:nvCxnSpPr>
          <p:cNvPr id="17" name="Straight Connector 16"/>
          <p:cNvCxnSpPr/>
          <p:nvPr/>
        </p:nvCxnSpPr>
        <p:spPr>
          <a:xfrm flipV="1">
            <a:off x="109538" y="933450"/>
            <a:ext cx="8901112" cy="3175"/>
          </a:xfrm>
          <a:prstGeom prst="line">
            <a:avLst/>
          </a:prstGeom>
          <a:ln w="508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Line 7"/>
          <p:cNvSpPr>
            <a:spLocks noChangeShapeType="1"/>
          </p:cNvSpPr>
          <p:nvPr/>
        </p:nvSpPr>
        <p:spPr bwMode="auto">
          <a:xfrm>
            <a:off x="195263" y="108902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81922" name="Line 7"/>
          <p:cNvSpPr>
            <a:spLocks noChangeShapeType="1"/>
          </p:cNvSpPr>
          <p:nvPr/>
        </p:nvSpPr>
        <p:spPr bwMode="auto">
          <a:xfrm>
            <a:off x="176213" y="5721350"/>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81923" name="Title 1"/>
          <p:cNvSpPr>
            <a:spLocks/>
          </p:cNvSpPr>
          <p:nvPr/>
        </p:nvSpPr>
        <p:spPr bwMode="auto">
          <a:xfrm>
            <a:off x="503238" y="0"/>
            <a:ext cx="9051925" cy="1117600"/>
          </a:xfrm>
          <a:prstGeom prst="rect">
            <a:avLst/>
          </a:prstGeom>
          <a:noFill/>
          <a:ln w="9525">
            <a:noFill/>
            <a:miter lim="800000"/>
            <a:headEnd/>
            <a:tailEnd/>
          </a:ln>
        </p:spPr>
        <p:txBody>
          <a:bodyPr anchor="ctr"/>
          <a:lstStyle/>
          <a:p>
            <a:pPr algn="ctr" defTabSz="873125"/>
            <a:r>
              <a:rPr lang="en-US" sz="3400"/>
              <a:t>Findings: Monte Carlo Simulations</a:t>
            </a:r>
          </a:p>
        </p:txBody>
      </p:sp>
      <p:sp>
        <p:nvSpPr>
          <p:cNvPr id="81924" name="Content Placeholder 3"/>
          <p:cNvSpPr>
            <a:spLocks/>
          </p:cNvSpPr>
          <p:nvPr/>
        </p:nvSpPr>
        <p:spPr bwMode="auto">
          <a:xfrm>
            <a:off x="492125" y="1398588"/>
            <a:ext cx="9051925" cy="4211637"/>
          </a:xfrm>
          <a:prstGeom prst="rect">
            <a:avLst/>
          </a:prstGeom>
          <a:noFill/>
          <a:ln w="9525">
            <a:noFill/>
            <a:miter lim="800000"/>
            <a:headEnd/>
            <a:tailEnd/>
          </a:ln>
        </p:spPr>
        <p:txBody>
          <a:bodyPr/>
          <a:lstStyle/>
          <a:p>
            <a:pPr marL="334963" indent="-334963" defTabSz="873125">
              <a:spcBef>
                <a:spcPct val="20000"/>
              </a:spcBef>
              <a:buClr>
                <a:srgbClr val="FF3300"/>
              </a:buClr>
              <a:buSzPct val="165000"/>
              <a:buFontTx/>
              <a:buChar char="•"/>
            </a:pPr>
            <a:r>
              <a:rPr lang="en-US" sz="2700">
                <a:solidFill>
                  <a:srgbClr val="FFFF00"/>
                </a:solidFill>
              </a:rPr>
              <a:t>The probability of a false match decreased as the number of selection attributes increased in the MC model.</a:t>
            </a:r>
          </a:p>
          <a:p>
            <a:pPr marL="334963" indent="-334963" defTabSz="873125">
              <a:spcBef>
                <a:spcPct val="20000"/>
              </a:spcBef>
              <a:buClr>
                <a:schemeClr val="tx2"/>
              </a:buClr>
              <a:buSzPct val="75000"/>
              <a:buFont typeface="Monotype Sorts"/>
              <a:buNone/>
            </a:pPr>
            <a:endParaRPr lang="en-US" sz="1000">
              <a:solidFill>
                <a:srgbClr val="FFFF00"/>
              </a:solidFill>
            </a:endParaRPr>
          </a:p>
          <a:p>
            <a:pPr marL="334963" indent="-334963" defTabSz="873125">
              <a:spcBef>
                <a:spcPct val="20000"/>
              </a:spcBef>
              <a:buClr>
                <a:srgbClr val="FF3300"/>
              </a:buClr>
              <a:buSzPct val="165000"/>
              <a:buFontTx/>
              <a:buChar char="•"/>
            </a:pPr>
            <a:r>
              <a:rPr lang="en-US" sz="2700">
                <a:solidFill>
                  <a:srgbClr val="FFFF00"/>
                </a:solidFill>
              </a:rPr>
              <a:t>The probability of a false match decreased as the number of selected minutiae increased.</a:t>
            </a:r>
          </a:p>
          <a:p>
            <a:pPr marL="334963" indent="-334963" defTabSz="873125">
              <a:spcBef>
                <a:spcPct val="20000"/>
              </a:spcBef>
              <a:buClr>
                <a:schemeClr val="tx2"/>
              </a:buClr>
              <a:buSzPct val="75000"/>
              <a:buFont typeface="Monotype Sorts"/>
              <a:buNone/>
            </a:pPr>
            <a:endParaRPr lang="en-US" sz="1000">
              <a:solidFill>
                <a:srgbClr val="FFFF00"/>
              </a:solidFill>
            </a:endParaRPr>
          </a:p>
          <a:p>
            <a:pPr marL="334963" indent="-334963" defTabSz="873125">
              <a:spcBef>
                <a:spcPct val="20000"/>
              </a:spcBef>
              <a:buClr>
                <a:srgbClr val="FF3300"/>
              </a:buClr>
              <a:buSzPct val="165000"/>
              <a:buFontTx/>
              <a:buChar char="•"/>
            </a:pPr>
            <a:r>
              <a:rPr lang="en-US" sz="2700">
                <a:solidFill>
                  <a:srgbClr val="FFFF00"/>
                </a:solidFill>
              </a:rPr>
              <a:t>The probabilities obtained in this study are aligned with other published results that utilize alternative methods and sample sources.</a:t>
            </a:r>
          </a:p>
          <a:p>
            <a:pPr marL="334963" indent="-334963" defTabSz="873125">
              <a:spcBef>
                <a:spcPct val="20000"/>
              </a:spcBef>
              <a:buClr>
                <a:schemeClr val="tx2"/>
              </a:buClr>
              <a:buSzPct val="75000"/>
              <a:buFont typeface="Monotype Sorts"/>
              <a:buNone/>
            </a:pPr>
            <a:endParaRPr lang="en-US" sz="2700">
              <a:solidFill>
                <a:srgbClr val="FFFF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Title 1"/>
          <p:cNvSpPr>
            <a:spLocks/>
          </p:cNvSpPr>
          <p:nvPr/>
        </p:nvSpPr>
        <p:spPr bwMode="auto">
          <a:xfrm>
            <a:off x="303213" y="1770063"/>
            <a:ext cx="9451975" cy="3260725"/>
          </a:xfrm>
          <a:prstGeom prst="rect">
            <a:avLst/>
          </a:prstGeom>
          <a:noFill/>
          <a:ln w="9525">
            <a:noFill/>
            <a:miter lim="800000"/>
            <a:headEnd/>
            <a:tailEnd/>
          </a:ln>
        </p:spPr>
        <p:txBody>
          <a:bodyPr anchor="ctr"/>
          <a:lstStyle/>
          <a:p>
            <a:pPr algn="ctr" defTabSz="873125" eaLnBrk="0" hangingPunct="0"/>
            <a:r>
              <a:rPr lang="en-US" sz="4300"/>
              <a:t>Summary and Conclusion</a:t>
            </a:r>
            <a:endParaRPr lang="en-US" sz="38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3"/>
          <p:cNvSpPr>
            <a:spLocks noRot="1" noChangeArrowheads="1"/>
          </p:cNvSpPr>
          <p:nvPr/>
        </p:nvSpPr>
        <p:spPr bwMode="auto">
          <a:xfrm>
            <a:off x="95250" y="563563"/>
            <a:ext cx="9839325" cy="5540375"/>
          </a:xfrm>
          <a:prstGeom prst="rect">
            <a:avLst/>
          </a:prstGeom>
          <a:noFill/>
          <a:ln w="9525">
            <a:noFill/>
            <a:miter lim="800000"/>
            <a:headEnd/>
            <a:tailEnd/>
          </a:ln>
        </p:spPr>
        <p:txBody>
          <a:bodyPr/>
          <a:lstStyle/>
          <a:p>
            <a:pPr marL="334963" indent="-334963" defTabSz="873125">
              <a:lnSpc>
                <a:spcPct val="90000"/>
              </a:lnSpc>
              <a:spcBef>
                <a:spcPts val="1200"/>
              </a:spcBef>
              <a:buClr>
                <a:srgbClr val="FF3300"/>
              </a:buClr>
              <a:buSzPct val="165000"/>
              <a:buFontTx/>
              <a:buChar char="•"/>
            </a:pPr>
            <a:r>
              <a:rPr lang="en-US" sz="2200">
                <a:solidFill>
                  <a:srgbClr val="FFFF00"/>
                </a:solidFill>
              </a:rPr>
              <a:t>Techniques in Geographic Information Systems were successfully applied to spatially analyze fingerprint patterns</a:t>
            </a:r>
          </a:p>
          <a:p>
            <a:pPr marL="334963" indent="-334963" defTabSz="873125">
              <a:spcBef>
                <a:spcPts val="1200"/>
              </a:spcBef>
              <a:buClr>
                <a:srgbClr val="FF3300"/>
              </a:buClr>
              <a:buSzPct val="165000"/>
              <a:buFontTx/>
              <a:buChar char="•"/>
            </a:pPr>
            <a:endParaRPr lang="en-US" sz="600">
              <a:solidFill>
                <a:srgbClr val="FFFF00"/>
              </a:solidFill>
            </a:endParaRPr>
          </a:p>
          <a:p>
            <a:pPr marL="334963" indent="-334963" defTabSz="873125">
              <a:lnSpc>
                <a:spcPct val="90000"/>
              </a:lnSpc>
              <a:spcBef>
                <a:spcPts val="1200"/>
              </a:spcBef>
              <a:buClr>
                <a:srgbClr val="FF3300"/>
              </a:buClr>
              <a:buSzPct val="165000"/>
              <a:buFontTx/>
              <a:buChar char="•"/>
            </a:pPr>
            <a:r>
              <a:rPr lang="en-US" sz="2200">
                <a:solidFill>
                  <a:srgbClr val="FFFF00"/>
                </a:solidFill>
              </a:rPr>
              <a:t>The georeference protocol developed for this study provides a standardized coordinate system that allows complex analysis of minutiae and ridgeline distributions across fingerprint space</a:t>
            </a:r>
          </a:p>
          <a:p>
            <a:pPr marL="334963" indent="-334963" defTabSz="873125">
              <a:spcBef>
                <a:spcPts val="1200"/>
              </a:spcBef>
              <a:buClr>
                <a:srgbClr val="FF3300"/>
              </a:buClr>
              <a:buSzPct val="165000"/>
              <a:buFontTx/>
              <a:buChar char="•"/>
            </a:pPr>
            <a:endParaRPr lang="en-US" sz="600">
              <a:solidFill>
                <a:srgbClr val="FFFF00"/>
              </a:solidFill>
            </a:endParaRPr>
          </a:p>
          <a:p>
            <a:pPr marL="334963" indent="-334963" defTabSz="873125">
              <a:lnSpc>
                <a:spcPct val="90000"/>
              </a:lnSpc>
              <a:spcBef>
                <a:spcPts val="1200"/>
              </a:spcBef>
              <a:buClr>
                <a:srgbClr val="FF3300"/>
              </a:buClr>
              <a:buSzPct val="165000"/>
              <a:buFontTx/>
              <a:buChar char="•"/>
            </a:pPr>
            <a:r>
              <a:rPr lang="en-US" sz="2200">
                <a:solidFill>
                  <a:srgbClr val="FFFF00"/>
                </a:solidFill>
              </a:rPr>
              <a:t>A wide variety of spatial analysis tools were developed in the GIS software environment to characterize fingerprint features and statistically characterize distributions between print types</a:t>
            </a:r>
          </a:p>
          <a:p>
            <a:pPr marL="334963" indent="-334963" defTabSz="873125">
              <a:spcBef>
                <a:spcPts val="1200"/>
              </a:spcBef>
              <a:buClr>
                <a:srgbClr val="FF3300"/>
              </a:buClr>
              <a:buSzPct val="165000"/>
              <a:buFontTx/>
              <a:buChar char="•"/>
            </a:pPr>
            <a:endParaRPr lang="en-US" sz="600">
              <a:solidFill>
                <a:srgbClr val="FFFF00"/>
              </a:solidFill>
            </a:endParaRPr>
          </a:p>
          <a:p>
            <a:pPr marL="334963" indent="-334963" defTabSz="873125">
              <a:lnSpc>
                <a:spcPct val="90000"/>
              </a:lnSpc>
              <a:spcBef>
                <a:spcPts val="1200"/>
              </a:spcBef>
              <a:buClr>
                <a:srgbClr val="FF3300"/>
              </a:buClr>
              <a:buSzPct val="165000"/>
              <a:buFontTx/>
              <a:buChar char="•"/>
            </a:pPr>
            <a:r>
              <a:rPr lang="en-US" sz="2200">
                <a:solidFill>
                  <a:srgbClr val="FFFF00"/>
                </a:solidFill>
              </a:rPr>
              <a:t>GIS application to fingerprint analysis, identification and pattern characterization represents an untapped resource</a:t>
            </a:r>
          </a:p>
          <a:p>
            <a:pPr marL="334963" indent="-334963" defTabSz="873125">
              <a:spcBef>
                <a:spcPts val="1200"/>
              </a:spcBef>
              <a:buClr>
                <a:srgbClr val="FF3300"/>
              </a:buClr>
              <a:buSzPct val="165000"/>
              <a:buFontTx/>
              <a:buChar char="•"/>
            </a:pPr>
            <a:endParaRPr lang="en-US" sz="600">
              <a:solidFill>
                <a:srgbClr val="FFFF00"/>
              </a:solidFill>
            </a:endParaRPr>
          </a:p>
          <a:p>
            <a:pPr marL="334963" indent="-334963" defTabSz="873125">
              <a:lnSpc>
                <a:spcPct val="90000"/>
              </a:lnSpc>
              <a:spcBef>
                <a:spcPts val="1200"/>
              </a:spcBef>
              <a:buClr>
                <a:srgbClr val="FF3300"/>
              </a:buClr>
              <a:buSzPct val="165000"/>
              <a:buFontTx/>
              <a:buChar char="•"/>
            </a:pPr>
            <a:r>
              <a:rPr lang="en-US" sz="2200">
                <a:solidFill>
                  <a:srgbClr val="FFFF00"/>
                </a:solidFill>
              </a:rPr>
              <a:t>The project-related GIS tools and preliminary results offer promising contributions to the advancement of fingerprint analysis and forensic science in the near future.</a:t>
            </a:r>
          </a:p>
        </p:txBody>
      </p:sp>
      <p:sp>
        <p:nvSpPr>
          <p:cNvPr id="83970" name="Line 7"/>
          <p:cNvSpPr>
            <a:spLocks noChangeShapeType="1"/>
          </p:cNvSpPr>
          <p:nvPr/>
        </p:nvSpPr>
        <p:spPr bwMode="auto">
          <a:xfrm>
            <a:off x="223838" y="6430963"/>
            <a:ext cx="9605962" cy="9525"/>
          </a:xfrm>
          <a:prstGeom prst="line">
            <a:avLst/>
          </a:prstGeom>
          <a:noFill/>
          <a:ln w="50800">
            <a:solidFill>
              <a:srgbClr val="FF0000"/>
            </a:solidFill>
            <a:round/>
            <a:headEnd type="none" w="sm" len="sm"/>
            <a:tailEnd type="none" w="sm" len="sm"/>
          </a:ln>
        </p:spPr>
        <p:txBody>
          <a:bodyPr/>
          <a:lstStyle/>
          <a:p>
            <a:endParaRPr lang="en-US"/>
          </a:p>
        </p:txBody>
      </p:sp>
      <p:sp>
        <p:nvSpPr>
          <p:cNvPr id="83971" name="Line 7"/>
          <p:cNvSpPr>
            <a:spLocks noChangeShapeType="1"/>
          </p:cNvSpPr>
          <p:nvPr/>
        </p:nvSpPr>
        <p:spPr bwMode="auto">
          <a:xfrm>
            <a:off x="214313" y="401638"/>
            <a:ext cx="9605962"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Title 1"/>
          <p:cNvSpPr>
            <a:spLocks/>
          </p:cNvSpPr>
          <p:nvPr/>
        </p:nvSpPr>
        <p:spPr bwMode="auto">
          <a:xfrm>
            <a:off x="419100" y="195263"/>
            <a:ext cx="9051925" cy="625475"/>
          </a:xfrm>
          <a:prstGeom prst="rect">
            <a:avLst/>
          </a:prstGeom>
          <a:noFill/>
          <a:ln w="9525">
            <a:noFill/>
            <a:miter lim="800000"/>
            <a:headEnd/>
            <a:tailEnd/>
          </a:ln>
        </p:spPr>
        <p:txBody>
          <a:bodyPr anchor="ctr"/>
          <a:lstStyle/>
          <a:p>
            <a:pPr algn="ctr" defTabSz="873125"/>
            <a:r>
              <a:rPr lang="en-US" sz="4000"/>
              <a:t>FUTURE WORK</a:t>
            </a:r>
          </a:p>
        </p:txBody>
      </p:sp>
      <p:sp>
        <p:nvSpPr>
          <p:cNvPr id="84994" name="Content Placeholder 2"/>
          <p:cNvSpPr>
            <a:spLocks/>
          </p:cNvSpPr>
          <p:nvPr/>
        </p:nvSpPr>
        <p:spPr bwMode="auto">
          <a:xfrm>
            <a:off x="388938" y="1185863"/>
            <a:ext cx="9275762" cy="5403850"/>
          </a:xfrm>
          <a:prstGeom prst="rect">
            <a:avLst/>
          </a:prstGeom>
          <a:noFill/>
          <a:ln w="9525">
            <a:noFill/>
            <a:miter lim="800000"/>
            <a:headEnd/>
            <a:tailEnd/>
          </a:ln>
        </p:spPr>
        <p:txBody>
          <a:bodyPr/>
          <a:lstStyle/>
          <a:p>
            <a:pPr marL="334963" indent="-334963" defTabSz="873125">
              <a:lnSpc>
                <a:spcPct val="80000"/>
              </a:lnSpc>
              <a:spcBef>
                <a:spcPct val="20000"/>
              </a:spcBef>
              <a:buClr>
                <a:schemeClr val="tx2"/>
              </a:buClr>
              <a:buSzPct val="75000"/>
              <a:buFont typeface="Monotype Sorts"/>
              <a:buNone/>
            </a:pPr>
            <a:endParaRPr lang="en-US" sz="800" b="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Apply rubber sheeting and ortho-rectification techniques to elastic skin deformation associated with traditional analog print collection techniques</a:t>
            </a:r>
          </a:p>
          <a:p>
            <a:pPr marL="334963" indent="-334963" defTabSz="873125">
              <a:lnSpc>
                <a:spcPct val="80000"/>
              </a:lnSpc>
              <a:spcBef>
                <a:spcPct val="20000"/>
              </a:spcBef>
              <a:buClr>
                <a:schemeClr val="tx2"/>
              </a:buClr>
              <a:buSzPct val="75000"/>
              <a:buFont typeface="Monotype Sorts"/>
              <a:buChar char="n"/>
            </a:pPr>
            <a:endParaRPr lang="en-US" sz="100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Conduct Nearest Neighbor false-match simulations using randomly chosen clusters of minutiae</a:t>
            </a:r>
          </a:p>
          <a:p>
            <a:pPr marL="334963" indent="-334963" defTabSz="873125">
              <a:lnSpc>
                <a:spcPct val="80000"/>
              </a:lnSpc>
              <a:spcBef>
                <a:spcPct val="20000"/>
              </a:spcBef>
              <a:buClr>
                <a:schemeClr val="tx2"/>
              </a:buClr>
              <a:buSzPct val="75000"/>
              <a:buFont typeface="Monotype Sorts"/>
              <a:buChar char="n"/>
            </a:pPr>
            <a:endParaRPr lang="en-US" sz="100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Refine Monte Carlo simulations to capture false-match probabilities at higher minutiae counts</a:t>
            </a:r>
          </a:p>
          <a:p>
            <a:pPr marL="334963" indent="-334963" defTabSz="873125">
              <a:lnSpc>
                <a:spcPct val="80000"/>
              </a:lnSpc>
              <a:spcBef>
                <a:spcPct val="20000"/>
              </a:spcBef>
              <a:buClr>
                <a:schemeClr val="tx2"/>
              </a:buClr>
              <a:buSzPct val="75000"/>
              <a:buFont typeface="Monotype Sorts"/>
              <a:buNone/>
            </a:pPr>
            <a:endParaRPr lang="en-US" sz="100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Expand the project database to include fingerprint samples beyond the existing Oregon data set</a:t>
            </a:r>
          </a:p>
          <a:p>
            <a:pPr marL="334963" indent="-334963" defTabSz="873125">
              <a:lnSpc>
                <a:spcPct val="80000"/>
              </a:lnSpc>
              <a:spcBef>
                <a:spcPct val="20000"/>
              </a:spcBef>
              <a:buClr>
                <a:srgbClr val="FF3300"/>
              </a:buClr>
              <a:buSzPct val="160000"/>
              <a:buFontTx/>
              <a:buChar char="•"/>
            </a:pPr>
            <a:endParaRPr lang="en-US" sz="1000">
              <a:solidFill>
                <a:srgbClr val="FFFF00"/>
              </a:solidFill>
            </a:endParaRPr>
          </a:p>
          <a:p>
            <a:pPr marL="334963" indent="-334963" defTabSz="873125">
              <a:lnSpc>
                <a:spcPct val="80000"/>
              </a:lnSpc>
              <a:spcBef>
                <a:spcPct val="20000"/>
              </a:spcBef>
              <a:buClr>
                <a:srgbClr val="FF3300"/>
              </a:buClr>
              <a:buSzPct val="160000"/>
              <a:buFontTx/>
              <a:buChar char="•"/>
            </a:pPr>
            <a:r>
              <a:rPr lang="en-US" sz="2800">
                <a:solidFill>
                  <a:srgbClr val="FFFF00"/>
                </a:solidFill>
              </a:rPr>
              <a:t>Standardize the GIS tools and data framework</a:t>
            </a:r>
          </a:p>
        </p:txBody>
      </p:sp>
      <p:sp>
        <p:nvSpPr>
          <p:cNvPr id="84995" name="Line 7"/>
          <p:cNvSpPr>
            <a:spLocks noChangeShapeType="1"/>
          </p:cNvSpPr>
          <p:nvPr/>
        </p:nvSpPr>
        <p:spPr bwMode="auto">
          <a:xfrm>
            <a:off x="214313" y="1042988"/>
            <a:ext cx="9605962" cy="9525"/>
          </a:xfrm>
          <a:prstGeom prst="line">
            <a:avLst/>
          </a:prstGeom>
          <a:noFill/>
          <a:ln w="50800">
            <a:solidFill>
              <a:srgbClr val="FF0000"/>
            </a:solidFill>
            <a:round/>
            <a:headEnd type="none" w="sm" len="sm"/>
            <a:tailEnd type="none" w="sm" len="sm"/>
          </a:ln>
        </p:spPr>
        <p:txBody>
          <a:bodyPr/>
          <a:lstStyle/>
          <a:p>
            <a:endParaRPr lang="en-US"/>
          </a:p>
        </p:txBody>
      </p:sp>
      <p:sp>
        <p:nvSpPr>
          <p:cNvPr id="84996" name="Line 7"/>
          <p:cNvSpPr>
            <a:spLocks noChangeShapeType="1"/>
          </p:cNvSpPr>
          <p:nvPr/>
        </p:nvSpPr>
        <p:spPr bwMode="auto">
          <a:xfrm>
            <a:off x="223838" y="6240463"/>
            <a:ext cx="9605962"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Rectangle 2"/>
          <p:cNvSpPr>
            <a:spLocks noRot="1" noChangeArrowheads="1"/>
          </p:cNvSpPr>
          <p:nvPr/>
        </p:nvSpPr>
        <p:spPr bwMode="auto">
          <a:xfrm>
            <a:off x="471488" y="211138"/>
            <a:ext cx="9051925" cy="777875"/>
          </a:xfrm>
          <a:prstGeom prst="rect">
            <a:avLst/>
          </a:prstGeom>
          <a:noFill/>
          <a:ln w="9525">
            <a:noFill/>
            <a:miter lim="800000"/>
            <a:headEnd/>
            <a:tailEnd/>
          </a:ln>
        </p:spPr>
        <p:txBody>
          <a:bodyPr anchor="ctr"/>
          <a:lstStyle/>
          <a:p>
            <a:pPr algn="ctr" defTabSz="873125"/>
            <a:r>
              <a:rPr lang="en-US" sz="4300"/>
              <a:t>Acknowledgements</a:t>
            </a:r>
          </a:p>
        </p:txBody>
      </p:sp>
      <p:sp>
        <p:nvSpPr>
          <p:cNvPr id="86018" name="Rectangle 3"/>
          <p:cNvSpPr>
            <a:spLocks noRot="1" noChangeArrowheads="1"/>
          </p:cNvSpPr>
          <p:nvPr/>
        </p:nvSpPr>
        <p:spPr bwMode="auto">
          <a:xfrm>
            <a:off x="319088" y="1514475"/>
            <a:ext cx="9483725" cy="5241925"/>
          </a:xfrm>
          <a:prstGeom prst="rect">
            <a:avLst/>
          </a:prstGeom>
          <a:noFill/>
          <a:ln w="9525">
            <a:noFill/>
            <a:miter lim="800000"/>
            <a:headEnd/>
            <a:tailEnd/>
          </a:ln>
        </p:spPr>
        <p:txBody>
          <a:bodyPr/>
          <a:lstStyle/>
          <a:p>
            <a:pPr marL="334963" indent="-334963" defTabSz="873125">
              <a:spcBef>
                <a:spcPct val="20000"/>
              </a:spcBef>
              <a:spcAft>
                <a:spcPct val="20000"/>
              </a:spcAft>
              <a:buClr>
                <a:srgbClr val="FF3300"/>
              </a:buClr>
              <a:buSzPct val="165000"/>
              <a:buFontTx/>
              <a:buChar char="•"/>
            </a:pPr>
            <a:r>
              <a:rPr lang="en-US" sz="3000">
                <a:solidFill>
                  <a:srgbClr val="FFFF00"/>
                </a:solidFill>
              </a:rPr>
              <a:t>National Institute of Justice 				</a:t>
            </a:r>
            <a:r>
              <a:rPr lang="en-US" sz="2600">
                <a:solidFill>
                  <a:srgbClr val="FFFF00"/>
                </a:solidFill>
              </a:rPr>
              <a:t>(Grant Award # 2009-DN-BX-K228)</a:t>
            </a:r>
          </a:p>
          <a:p>
            <a:pPr marL="334963" indent="-334963" defTabSz="873125">
              <a:spcBef>
                <a:spcPct val="20000"/>
              </a:spcBef>
              <a:spcAft>
                <a:spcPct val="20000"/>
              </a:spcAft>
              <a:buClr>
                <a:srgbClr val="FF3300"/>
              </a:buClr>
              <a:buSzPct val="165000"/>
              <a:buFontTx/>
              <a:buChar char="•"/>
            </a:pPr>
            <a:r>
              <a:rPr lang="en-US" sz="3000">
                <a:solidFill>
                  <a:srgbClr val="FFFF00"/>
                </a:solidFill>
              </a:rPr>
              <a:t>Western Oregon University</a:t>
            </a:r>
          </a:p>
          <a:p>
            <a:pPr marL="334963" indent="-334963" defTabSz="873125">
              <a:spcBef>
                <a:spcPct val="20000"/>
              </a:spcBef>
              <a:spcAft>
                <a:spcPct val="20000"/>
              </a:spcAft>
              <a:buClr>
                <a:srgbClr val="FF3300"/>
              </a:buClr>
              <a:buSzPct val="165000"/>
              <a:buFontTx/>
              <a:buChar char="•"/>
            </a:pPr>
            <a:r>
              <a:rPr lang="en-US" sz="3000">
                <a:solidFill>
                  <a:srgbClr val="FFFF00"/>
                </a:solidFill>
              </a:rPr>
              <a:t>Oregon State Police, Forensic Services Division and ID Services Division</a:t>
            </a:r>
          </a:p>
          <a:p>
            <a:pPr marL="334963" indent="-334963" defTabSz="873125">
              <a:spcBef>
                <a:spcPct val="20000"/>
              </a:spcBef>
              <a:spcAft>
                <a:spcPct val="20000"/>
              </a:spcAft>
              <a:buClr>
                <a:srgbClr val="FF3300"/>
              </a:buClr>
              <a:buSzPct val="165000"/>
              <a:buFontTx/>
              <a:buChar char="•"/>
            </a:pPr>
            <a:r>
              <a:rPr lang="en-US" sz="3000">
                <a:solidFill>
                  <a:srgbClr val="FFFF00"/>
                </a:solidFill>
              </a:rPr>
              <a:t>Undergraduate and Graduate Student Assistants</a:t>
            </a:r>
          </a:p>
          <a:p>
            <a:pPr marL="334963" indent="-334963" defTabSz="873125">
              <a:spcBef>
                <a:spcPct val="20000"/>
              </a:spcBef>
              <a:spcAft>
                <a:spcPct val="20000"/>
              </a:spcAft>
              <a:buClr>
                <a:schemeClr val="tx2"/>
              </a:buClr>
              <a:buSzPct val="75000"/>
              <a:buFont typeface="Monotype Sorts"/>
              <a:buNone/>
            </a:pPr>
            <a:r>
              <a:rPr lang="en-US" sz="1300" b="0">
                <a:solidFill>
                  <a:srgbClr val="FFFF00"/>
                </a:solidFill>
              </a:rPr>
              <a:t>	</a:t>
            </a:r>
          </a:p>
          <a:p>
            <a:pPr marL="334963" indent="-334963" defTabSz="873125">
              <a:spcBef>
                <a:spcPct val="20000"/>
              </a:spcBef>
              <a:spcAft>
                <a:spcPct val="20000"/>
              </a:spcAft>
              <a:buClr>
                <a:schemeClr val="tx2"/>
              </a:buClr>
              <a:buSzPct val="75000"/>
              <a:buFont typeface="Monotype Sorts"/>
              <a:buNone/>
            </a:pPr>
            <a:endParaRPr lang="en-US" sz="800" b="0">
              <a:solidFill>
                <a:srgbClr val="FFFF00"/>
              </a:solidFill>
            </a:endParaRPr>
          </a:p>
          <a:p>
            <a:pPr marL="334963" indent="-334963" defTabSz="873125">
              <a:spcBef>
                <a:spcPct val="20000"/>
              </a:spcBef>
              <a:spcAft>
                <a:spcPct val="20000"/>
              </a:spcAft>
              <a:buClr>
                <a:schemeClr val="tx2"/>
              </a:buClr>
              <a:buSzPct val="75000"/>
              <a:buFont typeface="Monotype Sorts"/>
              <a:buNone/>
            </a:pPr>
            <a:r>
              <a:rPr lang="en-US" sz="1300" b="0">
                <a:solidFill>
                  <a:srgbClr val="FFFF00"/>
                </a:solidFill>
              </a:rPr>
              <a:t>	</a:t>
            </a:r>
            <a:r>
              <a:rPr lang="en-US" sz="1600" b="0">
                <a:solidFill>
                  <a:srgbClr val="FFFF00"/>
                </a:solidFill>
              </a:rPr>
              <a:t>This project was supported by Award No. 2009-DN-BX-K228 awarded by the National Institute of Justice, Office of Justice  programs, U.S. Department of Justice. The opinions, findings, and conclusions or recommendations expressed in this publication/program/exhibition are those of the author(s) and do not necessarily reflect those of the Department of Justice.</a:t>
            </a:r>
          </a:p>
        </p:txBody>
      </p:sp>
      <p:sp>
        <p:nvSpPr>
          <p:cNvPr id="86019" name="Line 7"/>
          <p:cNvSpPr>
            <a:spLocks noChangeShapeType="1"/>
          </p:cNvSpPr>
          <p:nvPr/>
        </p:nvSpPr>
        <p:spPr bwMode="auto">
          <a:xfrm>
            <a:off x="195263" y="116522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86020" name="Line 7"/>
          <p:cNvSpPr>
            <a:spLocks noChangeShapeType="1"/>
          </p:cNvSpPr>
          <p:nvPr/>
        </p:nvSpPr>
        <p:spPr bwMode="auto">
          <a:xfrm>
            <a:off x="231775" y="5118100"/>
            <a:ext cx="9605963" cy="9525"/>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6"/>
          <p:cNvGrpSpPr>
            <a:grpSpLocks/>
          </p:cNvGrpSpPr>
          <p:nvPr/>
        </p:nvGrpSpPr>
        <p:grpSpPr bwMode="auto">
          <a:xfrm>
            <a:off x="0" y="223838"/>
            <a:ext cx="10240963" cy="6262687"/>
            <a:chOff x="0" y="141"/>
            <a:chExt cx="6451" cy="3945"/>
          </a:xfrm>
        </p:grpSpPr>
        <p:sp>
          <p:nvSpPr>
            <p:cNvPr id="43010" name="Title 1"/>
            <p:cNvSpPr>
              <a:spLocks/>
            </p:cNvSpPr>
            <p:nvPr/>
          </p:nvSpPr>
          <p:spPr bwMode="auto">
            <a:xfrm>
              <a:off x="0" y="141"/>
              <a:ext cx="6336" cy="732"/>
            </a:xfrm>
            <a:prstGeom prst="rect">
              <a:avLst/>
            </a:prstGeom>
            <a:noFill/>
            <a:ln w="9525">
              <a:noFill/>
              <a:miter lim="800000"/>
              <a:headEnd/>
              <a:tailEnd/>
            </a:ln>
          </p:spPr>
          <p:txBody>
            <a:bodyPr anchor="ctr"/>
            <a:lstStyle/>
            <a:p>
              <a:pPr algn="ctr" defTabSz="873125"/>
              <a:r>
                <a:rPr lang="en-US" sz="3300">
                  <a:cs typeface="Arial" charset="0"/>
                </a:rPr>
                <a:t>Western Oregon University</a:t>
              </a:r>
              <a:br>
                <a:rPr lang="en-US" sz="3300">
                  <a:cs typeface="Arial" charset="0"/>
                </a:rPr>
              </a:br>
              <a:r>
                <a:rPr lang="en-US" sz="3300">
                  <a:solidFill>
                    <a:srgbClr val="FF3300"/>
                  </a:solidFill>
                  <a:cs typeface="Arial" charset="0"/>
                </a:rPr>
                <a:t>F</a:t>
              </a:r>
              <a:r>
                <a:rPr lang="en-US" sz="3300">
                  <a:cs typeface="Arial" charset="0"/>
                </a:rPr>
                <a:t>ingerprint </a:t>
              </a:r>
              <a:r>
                <a:rPr lang="en-US" sz="3300">
                  <a:solidFill>
                    <a:srgbClr val="FF3300"/>
                  </a:solidFill>
                  <a:cs typeface="Arial" charset="0"/>
                </a:rPr>
                <a:t>A</a:t>
              </a:r>
              <a:r>
                <a:rPr lang="en-US" sz="3300">
                  <a:cs typeface="Arial" charset="0"/>
                </a:rPr>
                <a:t>nalysis and </a:t>
              </a:r>
              <a:r>
                <a:rPr lang="en-US" sz="3300">
                  <a:solidFill>
                    <a:srgbClr val="FF3300"/>
                  </a:solidFill>
                  <a:cs typeface="Arial" charset="0"/>
                </a:rPr>
                <a:t>C</a:t>
              </a:r>
              <a:r>
                <a:rPr lang="en-US" sz="3300">
                  <a:cs typeface="Arial" charset="0"/>
                </a:rPr>
                <a:t>haracterization </a:t>
              </a:r>
              <a:r>
                <a:rPr lang="en-US" sz="3300">
                  <a:solidFill>
                    <a:srgbClr val="FF3300"/>
                  </a:solidFill>
                  <a:cs typeface="Arial" charset="0"/>
                </a:rPr>
                <a:t>T</a:t>
              </a:r>
              <a:r>
                <a:rPr lang="en-US" sz="3300">
                  <a:cs typeface="Arial" charset="0"/>
                </a:rPr>
                <a:t>eam</a:t>
              </a:r>
            </a:p>
          </p:txBody>
        </p:sp>
        <p:sp>
          <p:nvSpPr>
            <p:cNvPr id="43011" name="Title 1"/>
            <p:cNvSpPr>
              <a:spLocks/>
            </p:cNvSpPr>
            <p:nvPr/>
          </p:nvSpPr>
          <p:spPr bwMode="auto">
            <a:xfrm>
              <a:off x="286" y="1065"/>
              <a:ext cx="6006" cy="877"/>
            </a:xfrm>
            <a:prstGeom prst="rect">
              <a:avLst/>
            </a:prstGeom>
            <a:noFill/>
            <a:ln w="9525">
              <a:noFill/>
              <a:miter lim="800000"/>
              <a:headEnd/>
              <a:tailEnd/>
            </a:ln>
          </p:spPr>
          <p:txBody>
            <a:bodyPr anchor="ctr"/>
            <a:lstStyle/>
            <a:p>
              <a:pPr defTabSz="873125">
                <a:buSzPct val="140000"/>
              </a:pPr>
              <a:r>
                <a:rPr lang="en-US" sz="2800">
                  <a:solidFill>
                    <a:srgbClr val="FF3300"/>
                  </a:solidFill>
                  <a:cs typeface="Arial" charset="0"/>
                </a:rPr>
                <a:t> “FACT”</a:t>
              </a:r>
              <a:r>
                <a:rPr lang="en-US" sz="2800">
                  <a:cs typeface="Arial" charset="0"/>
                </a:rPr>
                <a:t> Interdisciplinary Collaboration:</a:t>
              </a:r>
              <a:br>
                <a:rPr lang="en-US" sz="2800">
                  <a:cs typeface="Arial" charset="0"/>
                </a:rPr>
              </a:br>
              <a:r>
                <a:rPr lang="en-US" sz="2800">
                  <a:cs typeface="Arial" charset="0"/>
                </a:rPr>
                <a:t>  Earth Science, Biology and Forensic Science</a:t>
              </a:r>
            </a:p>
          </p:txBody>
        </p:sp>
        <p:sp>
          <p:nvSpPr>
            <p:cNvPr id="43012" name="Title 1"/>
            <p:cNvSpPr>
              <a:spLocks/>
            </p:cNvSpPr>
            <p:nvPr/>
          </p:nvSpPr>
          <p:spPr bwMode="auto">
            <a:xfrm>
              <a:off x="276" y="1650"/>
              <a:ext cx="6175" cy="2436"/>
            </a:xfrm>
            <a:prstGeom prst="rect">
              <a:avLst/>
            </a:prstGeom>
            <a:noFill/>
            <a:ln w="9525">
              <a:noFill/>
              <a:miter lim="800000"/>
              <a:headEnd/>
              <a:tailEnd/>
            </a:ln>
          </p:spPr>
          <p:txBody>
            <a:bodyPr anchor="ctr"/>
            <a:lstStyle/>
            <a:p>
              <a:pPr defTabSz="873125">
                <a:buClr>
                  <a:srgbClr val="FF3300"/>
                </a:buClr>
                <a:buSzPct val="155000"/>
              </a:pPr>
              <a:r>
                <a:rPr lang="en-US" sz="2800">
                  <a:solidFill>
                    <a:srgbClr val="FFFF00"/>
                  </a:solidFill>
                  <a:cs typeface="Arial" charset="0"/>
                </a:rPr>
                <a:t>  Three-year National Institute of Justice grant</a:t>
              </a:r>
              <a:br>
                <a:rPr lang="en-US" sz="2800">
                  <a:solidFill>
                    <a:srgbClr val="FFFF00"/>
                  </a:solidFill>
                  <a:cs typeface="Arial" charset="0"/>
                </a:rPr>
              </a:br>
              <a:r>
                <a:rPr lang="en-US" sz="1200">
                  <a:solidFill>
                    <a:srgbClr val="FFFF00"/>
                  </a:solidFill>
                  <a:cs typeface="Arial" charset="0"/>
                </a:rPr>
                <a:t/>
              </a:r>
              <a:br>
                <a:rPr lang="en-US" sz="1200">
                  <a:solidFill>
                    <a:srgbClr val="FFFF00"/>
                  </a:solidFill>
                  <a:cs typeface="Arial" charset="0"/>
                </a:rPr>
              </a:br>
              <a:r>
                <a:rPr lang="en-US" sz="2800">
                  <a:solidFill>
                    <a:srgbClr val="FFFF00"/>
                  </a:solidFill>
                  <a:cs typeface="Arial" charset="0"/>
                </a:rPr>
                <a:t>  Project Title: “Application Of Spatial Statistics To </a:t>
              </a:r>
              <a:br>
                <a:rPr lang="en-US" sz="2800">
                  <a:solidFill>
                    <a:srgbClr val="FFFF00"/>
                  </a:solidFill>
                  <a:cs typeface="Arial" charset="0"/>
                </a:rPr>
              </a:br>
              <a:r>
                <a:rPr lang="en-US" sz="2800">
                  <a:solidFill>
                    <a:srgbClr val="FFFF00"/>
                  </a:solidFill>
                  <a:cs typeface="Arial" charset="0"/>
                </a:rPr>
                <a:t>  Latent -Print Identifications: Towards Improved </a:t>
              </a:r>
              <a:br>
                <a:rPr lang="en-US" sz="2800">
                  <a:solidFill>
                    <a:srgbClr val="FFFF00"/>
                  </a:solidFill>
                  <a:cs typeface="Arial" charset="0"/>
                </a:rPr>
              </a:br>
              <a:r>
                <a:rPr lang="en-US" sz="2800">
                  <a:solidFill>
                    <a:srgbClr val="FFFF00"/>
                  </a:solidFill>
                  <a:cs typeface="Arial" charset="0"/>
                </a:rPr>
                <a:t>  Forensic Science Methodologies”</a:t>
              </a:r>
              <a:br>
                <a:rPr lang="en-US" sz="2800">
                  <a:solidFill>
                    <a:srgbClr val="FFFF00"/>
                  </a:solidFill>
                  <a:cs typeface="Arial" charset="0"/>
                </a:rPr>
              </a:br>
              <a:r>
                <a:rPr lang="en-US" sz="1200">
                  <a:solidFill>
                    <a:srgbClr val="FFFF00"/>
                  </a:solidFill>
                  <a:cs typeface="Arial" charset="0"/>
                </a:rPr>
                <a:t/>
              </a:r>
              <a:br>
                <a:rPr lang="en-US" sz="1200">
                  <a:solidFill>
                    <a:srgbClr val="FFFF00"/>
                  </a:solidFill>
                  <a:cs typeface="Arial" charset="0"/>
                </a:rPr>
              </a:br>
              <a:r>
                <a:rPr lang="en-US" sz="2800">
                  <a:solidFill>
                    <a:srgbClr val="FFFF00"/>
                  </a:solidFill>
                  <a:cs typeface="Arial" charset="0"/>
                </a:rPr>
                <a:t>  Project Goal: To apply principles of GIS and spatial</a:t>
              </a:r>
              <a:br>
                <a:rPr lang="en-US" sz="2800">
                  <a:solidFill>
                    <a:srgbClr val="FFFF00"/>
                  </a:solidFill>
                  <a:cs typeface="Arial" charset="0"/>
                </a:rPr>
              </a:br>
              <a:r>
                <a:rPr lang="en-US" sz="2800">
                  <a:solidFill>
                    <a:srgbClr val="FFFF00"/>
                  </a:solidFill>
                  <a:cs typeface="Arial" charset="0"/>
                </a:rPr>
                <a:t>  analysis to fingerprint characterization</a:t>
              </a:r>
            </a:p>
          </p:txBody>
        </p:sp>
        <p:sp>
          <p:nvSpPr>
            <p:cNvPr id="43013" name="Line 7"/>
            <p:cNvSpPr>
              <a:spLocks noChangeShapeType="1"/>
            </p:cNvSpPr>
            <p:nvPr/>
          </p:nvSpPr>
          <p:spPr bwMode="auto">
            <a:xfrm>
              <a:off x="108" y="1034"/>
              <a:ext cx="6113" cy="13"/>
            </a:xfrm>
            <a:prstGeom prst="line">
              <a:avLst/>
            </a:prstGeom>
            <a:noFill/>
            <a:ln w="50800">
              <a:solidFill>
                <a:srgbClr val="FF0000"/>
              </a:solidFill>
              <a:round/>
              <a:headEnd type="none" w="sm" len="sm"/>
              <a:tailEnd type="none" w="sm" len="sm"/>
            </a:ln>
          </p:spPr>
          <p:txBody>
            <a:bodyPr/>
            <a:lstStyle/>
            <a:p>
              <a:endParaRPr lang="en-US"/>
            </a:p>
          </p:txBody>
        </p:sp>
        <p:sp>
          <p:nvSpPr>
            <p:cNvPr id="43014" name="Line 7"/>
            <p:cNvSpPr>
              <a:spLocks noChangeShapeType="1"/>
            </p:cNvSpPr>
            <p:nvPr/>
          </p:nvSpPr>
          <p:spPr bwMode="auto">
            <a:xfrm>
              <a:off x="103" y="3998"/>
              <a:ext cx="6113" cy="13"/>
            </a:xfrm>
            <a:prstGeom prst="line">
              <a:avLst/>
            </a:prstGeom>
            <a:noFill/>
            <a:ln w="50800">
              <a:solidFill>
                <a:srgbClr val="FF0000"/>
              </a:solidFill>
              <a:round/>
              <a:headEnd type="none" w="sm" len="sm"/>
              <a:tailEnd type="none" w="sm" len="sm"/>
            </a:ln>
          </p:spPr>
          <p:txBody>
            <a:bodyPr/>
            <a:lstStyle/>
            <a:p>
              <a:endParaRPr lang="en-US"/>
            </a:p>
          </p:txBody>
        </p:sp>
        <p:sp>
          <p:nvSpPr>
            <p:cNvPr id="43015" name="Oval 10"/>
            <p:cNvSpPr>
              <a:spLocks noChangeAspect="1" noChangeArrowheads="1"/>
            </p:cNvSpPr>
            <p:nvPr/>
          </p:nvSpPr>
          <p:spPr bwMode="auto">
            <a:xfrm>
              <a:off x="269" y="1312"/>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sp>
          <p:nvSpPr>
            <p:cNvPr id="43016" name="Oval 12"/>
            <p:cNvSpPr>
              <a:spLocks noChangeAspect="1" noChangeArrowheads="1"/>
            </p:cNvSpPr>
            <p:nvPr/>
          </p:nvSpPr>
          <p:spPr bwMode="auto">
            <a:xfrm>
              <a:off x="276" y="2041"/>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sp>
          <p:nvSpPr>
            <p:cNvPr id="43017" name="Oval 13"/>
            <p:cNvSpPr>
              <a:spLocks noChangeAspect="1" noChangeArrowheads="1"/>
            </p:cNvSpPr>
            <p:nvPr/>
          </p:nvSpPr>
          <p:spPr bwMode="auto">
            <a:xfrm>
              <a:off x="275" y="2414"/>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sp>
          <p:nvSpPr>
            <p:cNvPr id="43018" name="Oval 14"/>
            <p:cNvSpPr>
              <a:spLocks noChangeAspect="1" noChangeArrowheads="1"/>
            </p:cNvSpPr>
            <p:nvPr/>
          </p:nvSpPr>
          <p:spPr bwMode="auto">
            <a:xfrm>
              <a:off x="275" y="3341"/>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033" name="Group 12"/>
          <p:cNvGrpSpPr>
            <a:grpSpLocks/>
          </p:cNvGrpSpPr>
          <p:nvPr/>
        </p:nvGrpSpPr>
        <p:grpSpPr bwMode="auto">
          <a:xfrm>
            <a:off x="0" y="223838"/>
            <a:ext cx="10058400" cy="6121400"/>
            <a:chOff x="0" y="141"/>
            <a:chExt cx="6336" cy="3856"/>
          </a:xfrm>
        </p:grpSpPr>
        <p:sp>
          <p:nvSpPr>
            <p:cNvPr id="44034" name="Title 1"/>
            <p:cNvSpPr>
              <a:spLocks/>
            </p:cNvSpPr>
            <p:nvPr/>
          </p:nvSpPr>
          <p:spPr bwMode="auto">
            <a:xfrm>
              <a:off x="0" y="141"/>
              <a:ext cx="6336" cy="732"/>
            </a:xfrm>
            <a:prstGeom prst="rect">
              <a:avLst/>
            </a:prstGeom>
            <a:noFill/>
            <a:ln w="9525">
              <a:noFill/>
              <a:miter lim="800000"/>
              <a:headEnd/>
              <a:tailEnd/>
            </a:ln>
          </p:spPr>
          <p:txBody>
            <a:bodyPr anchor="ctr"/>
            <a:lstStyle/>
            <a:p>
              <a:pPr algn="ctr" defTabSz="873125"/>
              <a:r>
                <a:rPr lang="en-US" sz="3600">
                  <a:cs typeface="Arial" charset="0"/>
                </a:rPr>
                <a:t>PROJECT IMPETUS</a:t>
              </a:r>
            </a:p>
          </p:txBody>
        </p:sp>
        <p:sp>
          <p:nvSpPr>
            <p:cNvPr id="44035" name="Content Placeholder 2"/>
            <p:cNvSpPr>
              <a:spLocks/>
            </p:cNvSpPr>
            <p:nvPr/>
          </p:nvSpPr>
          <p:spPr bwMode="auto">
            <a:xfrm>
              <a:off x="272" y="1136"/>
              <a:ext cx="5914" cy="2762"/>
            </a:xfrm>
            <a:prstGeom prst="rect">
              <a:avLst/>
            </a:prstGeom>
            <a:noFill/>
            <a:ln w="9525">
              <a:noFill/>
              <a:miter lim="800000"/>
              <a:headEnd/>
              <a:tailEnd/>
            </a:ln>
          </p:spPr>
          <p:txBody>
            <a:bodyPr/>
            <a:lstStyle/>
            <a:p>
              <a:pPr marL="334963" indent="-334963" defTabSz="873125">
                <a:spcBef>
                  <a:spcPct val="20000"/>
                </a:spcBef>
                <a:spcAft>
                  <a:spcPts val="1200"/>
                </a:spcAft>
                <a:buClr>
                  <a:schemeClr val="tx2"/>
                </a:buClr>
                <a:buSzPct val="75000"/>
                <a:buFont typeface="Monotype Sorts"/>
                <a:buNone/>
              </a:pPr>
              <a:r>
                <a:rPr lang="en-US" sz="3200">
                  <a:solidFill>
                    <a:srgbClr val="FFFF00"/>
                  </a:solidFill>
                  <a:cs typeface="Arial" charset="0"/>
                </a:rPr>
                <a:t>Feb 2009 National Academy of Science report: “Strengthening Forensic Science in the United States: A Path Forward”</a:t>
              </a:r>
            </a:p>
            <a:p>
              <a:pPr marL="334963" indent="-334963" defTabSz="873125">
                <a:spcBef>
                  <a:spcPct val="20000"/>
                </a:spcBef>
                <a:spcAft>
                  <a:spcPts val="1200"/>
                </a:spcAft>
                <a:buClr>
                  <a:schemeClr val="tx2"/>
                </a:buClr>
                <a:buSzPct val="75000"/>
                <a:buFont typeface="Monotype Sorts"/>
                <a:buNone/>
              </a:pPr>
              <a:r>
                <a:rPr lang="en-US" sz="3200">
                  <a:solidFill>
                    <a:srgbClr val="FFFF00"/>
                  </a:solidFill>
                  <a:cs typeface="Arial" charset="0"/>
                </a:rPr>
                <a:t>Recommendation 3: Indicated need to improve the scientific accuracy and reliability of forensic science evidence, specifically impression-based evidence, including fingerprints</a:t>
              </a:r>
            </a:p>
          </p:txBody>
        </p:sp>
        <p:sp>
          <p:nvSpPr>
            <p:cNvPr id="44036" name="Line 7"/>
            <p:cNvSpPr>
              <a:spLocks noChangeShapeType="1"/>
            </p:cNvSpPr>
            <p:nvPr/>
          </p:nvSpPr>
          <p:spPr bwMode="auto">
            <a:xfrm>
              <a:off x="123" y="906"/>
              <a:ext cx="6113" cy="13"/>
            </a:xfrm>
            <a:prstGeom prst="line">
              <a:avLst/>
            </a:prstGeom>
            <a:noFill/>
            <a:ln w="50800">
              <a:solidFill>
                <a:srgbClr val="FF0000"/>
              </a:solidFill>
              <a:round/>
              <a:headEnd type="none" w="sm" len="sm"/>
              <a:tailEnd type="none" w="sm" len="sm"/>
            </a:ln>
          </p:spPr>
          <p:txBody>
            <a:bodyPr/>
            <a:lstStyle/>
            <a:p>
              <a:endParaRPr lang="en-US"/>
            </a:p>
          </p:txBody>
        </p:sp>
        <p:sp>
          <p:nvSpPr>
            <p:cNvPr id="44037" name="Line 7"/>
            <p:cNvSpPr>
              <a:spLocks noChangeShapeType="1"/>
            </p:cNvSpPr>
            <p:nvPr/>
          </p:nvSpPr>
          <p:spPr bwMode="auto">
            <a:xfrm>
              <a:off x="119" y="3984"/>
              <a:ext cx="6113" cy="13"/>
            </a:xfrm>
            <a:prstGeom prst="line">
              <a:avLst/>
            </a:prstGeom>
            <a:noFill/>
            <a:ln w="50800">
              <a:solidFill>
                <a:srgbClr val="FF0000"/>
              </a:solidFill>
              <a:round/>
              <a:headEnd type="none" w="sm" len="sm"/>
              <a:tailEnd type="none" w="sm" len="sm"/>
            </a:ln>
          </p:spPr>
          <p:txBody>
            <a:bodyPr/>
            <a:lstStyle/>
            <a:p>
              <a:endParaRPr lang="en-US"/>
            </a:p>
          </p:txBody>
        </p:sp>
        <p:sp>
          <p:nvSpPr>
            <p:cNvPr id="44038" name="Oval 10"/>
            <p:cNvSpPr>
              <a:spLocks noChangeAspect="1" noChangeArrowheads="1"/>
            </p:cNvSpPr>
            <p:nvPr/>
          </p:nvSpPr>
          <p:spPr bwMode="auto">
            <a:xfrm>
              <a:off x="185" y="1258"/>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sp>
          <p:nvSpPr>
            <p:cNvPr id="44039" name="Oval 11"/>
            <p:cNvSpPr>
              <a:spLocks noChangeAspect="1" noChangeArrowheads="1"/>
            </p:cNvSpPr>
            <p:nvPr/>
          </p:nvSpPr>
          <p:spPr bwMode="auto">
            <a:xfrm>
              <a:off x="186" y="2340"/>
              <a:ext cx="104" cy="104"/>
            </a:xfrm>
            <a:prstGeom prst="ellipse">
              <a:avLst/>
            </a:prstGeom>
            <a:solidFill>
              <a:schemeClr val="accent1"/>
            </a:solidFill>
            <a:ln w="12700">
              <a:noFill/>
              <a:round/>
              <a:headEnd type="none" w="sm" len="sm"/>
              <a:tailEnd type="none" w="sm" len="sm"/>
            </a:ln>
          </p:spPr>
          <p:txBody>
            <a:bodyPr wrap="none" anchor="ctr"/>
            <a:lstStyle/>
            <a:p>
              <a:pPr eaLnBrk="0" hangingPunct="0"/>
              <a:endParaRPr 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3"/>
          <p:cNvSpPr>
            <a:spLocks noRot="1" noChangeArrowheads="1"/>
          </p:cNvSpPr>
          <p:nvPr/>
        </p:nvSpPr>
        <p:spPr bwMode="auto">
          <a:xfrm>
            <a:off x="101600" y="1263650"/>
            <a:ext cx="9705975" cy="5218113"/>
          </a:xfrm>
          <a:prstGeom prst="rect">
            <a:avLst/>
          </a:prstGeom>
          <a:noFill/>
          <a:ln w="9525">
            <a:noFill/>
            <a:miter lim="800000"/>
            <a:headEnd/>
            <a:tailEnd/>
          </a:ln>
        </p:spPr>
        <p:txBody>
          <a:bodyPr/>
          <a:lstStyle/>
          <a:p>
            <a:pPr marL="342900" indent="-342900">
              <a:lnSpc>
                <a:spcPct val="80000"/>
              </a:lnSpc>
              <a:spcBef>
                <a:spcPct val="20000"/>
              </a:spcBef>
              <a:spcAft>
                <a:spcPts val="1200"/>
              </a:spcAft>
              <a:buClr>
                <a:schemeClr val="tx2"/>
              </a:buClr>
              <a:buSzPct val="75000"/>
              <a:buFont typeface="Monotype Sorts"/>
              <a:buNone/>
            </a:pPr>
            <a:r>
              <a:rPr lang="en-US" sz="3100" b="0">
                <a:solidFill>
                  <a:srgbClr val="FFFF00"/>
                </a:solidFill>
                <a:cs typeface="Arial" charset="0"/>
              </a:rPr>
              <a:t>	</a:t>
            </a:r>
            <a:r>
              <a:rPr lang="en-US" sz="3100">
                <a:solidFill>
                  <a:srgbClr val="FFFF00"/>
                </a:solidFill>
                <a:cs typeface="Arial" charset="0"/>
              </a:rPr>
              <a:t>Use Geographic Information Systems spatial analyses techniques  to:</a:t>
            </a:r>
          </a:p>
          <a:p>
            <a:pPr marL="342900" indent="-342900">
              <a:lnSpc>
                <a:spcPct val="80000"/>
              </a:lnSpc>
              <a:spcBef>
                <a:spcPct val="20000"/>
              </a:spcBef>
              <a:spcAft>
                <a:spcPts val="1200"/>
              </a:spcAft>
              <a:buClr>
                <a:srgbClr val="FF3300"/>
              </a:buClr>
              <a:buSzPct val="160000"/>
              <a:buFontTx/>
              <a:buChar char="•"/>
            </a:pPr>
            <a:r>
              <a:rPr lang="en-US" sz="3100">
                <a:solidFill>
                  <a:srgbClr val="FFFF00"/>
                </a:solidFill>
                <a:cs typeface="Arial" charset="0"/>
              </a:rPr>
              <a:t>Evaluate fingerprint characteristics or attributes</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Minutiae type (bifurcations and ridge endings)</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Minutiae distribution (per finger / pattern type)</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Ridge line distribution</a:t>
            </a:r>
          </a:p>
          <a:p>
            <a:pPr marL="342900" indent="-342900">
              <a:lnSpc>
                <a:spcPct val="80000"/>
              </a:lnSpc>
              <a:spcBef>
                <a:spcPct val="20000"/>
              </a:spcBef>
              <a:spcAft>
                <a:spcPts val="1200"/>
              </a:spcAft>
              <a:buClr>
                <a:srgbClr val="FF3300"/>
              </a:buClr>
              <a:buSzPct val="160000"/>
              <a:buFontTx/>
              <a:buChar char="•"/>
            </a:pPr>
            <a:r>
              <a:rPr lang="en-US" sz="3100">
                <a:solidFill>
                  <a:srgbClr val="FFFF00"/>
                </a:solidFill>
                <a:cs typeface="Arial" charset="0"/>
              </a:rPr>
              <a:t>Establish robust probabilistic models to</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Quantify fingerprint uniqueness and</a:t>
            </a:r>
          </a:p>
          <a:p>
            <a:pPr marL="1314450" lvl="2" indent="-514350">
              <a:lnSpc>
                <a:spcPct val="80000"/>
              </a:lnSpc>
              <a:spcBef>
                <a:spcPct val="20000"/>
              </a:spcBef>
              <a:spcAft>
                <a:spcPts val="1200"/>
              </a:spcAft>
              <a:buClr>
                <a:schemeClr val="tx2"/>
              </a:buClr>
              <a:buSzPct val="100000"/>
              <a:buFont typeface="Calibri" pitchFamily="34" charset="0"/>
              <a:buAutoNum type="arabicPeriod"/>
            </a:pPr>
            <a:r>
              <a:rPr lang="en-US" sz="2400">
                <a:solidFill>
                  <a:srgbClr val="FFFF00"/>
                </a:solidFill>
                <a:cs typeface="Arial" charset="0"/>
              </a:rPr>
              <a:t>Establish certainty levels for latent print comparisons</a:t>
            </a:r>
          </a:p>
        </p:txBody>
      </p:sp>
      <p:sp>
        <p:nvSpPr>
          <p:cNvPr id="45058" name="Rectangle 2"/>
          <p:cNvSpPr>
            <a:spLocks noRot="1" noChangeArrowheads="1"/>
          </p:cNvSpPr>
          <p:nvPr/>
        </p:nvSpPr>
        <p:spPr bwMode="auto">
          <a:xfrm>
            <a:off x="423863" y="0"/>
            <a:ext cx="9224962" cy="901700"/>
          </a:xfrm>
          <a:prstGeom prst="rect">
            <a:avLst/>
          </a:prstGeom>
          <a:noFill/>
          <a:ln w="9525">
            <a:noFill/>
            <a:miter lim="800000"/>
            <a:headEnd/>
            <a:tailEnd/>
          </a:ln>
        </p:spPr>
        <p:txBody>
          <a:bodyPr anchor="ctr"/>
          <a:lstStyle/>
          <a:p>
            <a:pPr algn="ctr" defTabSz="873125"/>
            <a:r>
              <a:rPr lang="en-US" sz="4300"/>
              <a:t>Objectives</a:t>
            </a:r>
          </a:p>
        </p:txBody>
      </p:sp>
      <p:sp>
        <p:nvSpPr>
          <p:cNvPr id="45059" name="Line 7"/>
          <p:cNvSpPr>
            <a:spLocks noChangeShapeType="1"/>
          </p:cNvSpPr>
          <p:nvPr/>
        </p:nvSpPr>
        <p:spPr bwMode="auto">
          <a:xfrm>
            <a:off x="195263" y="1031875"/>
            <a:ext cx="9704387" cy="20638"/>
          </a:xfrm>
          <a:prstGeom prst="line">
            <a:avLst/>
          </a:prstGeom>
          <a:noFill/>
          <a:ln w="50800">
            <a:solidFill>
              <a:srgbClr val="FF0000"/>
            </a:solidFill>
            <a:round/>
            <a:headEnd type="none" w="sm" len="sm"/>
            <a:tailEnd type="none" w="sm" len="sm"/>
          </a:ln>
        </p:spPr>
        <p:txBody>
          <a:bodyPr/>
          <a:lstStyle/>
          <a:p>
            <a:endParaRPr lang="en-US"/>
          </a:p>
        </p:txBody>
      </p:sp>
      <p:sp>
        <p:nvSpPr>
          <p:cNvPr id="45060" name="Line 7"/>
          <p:cNvSpPr>
            <a:spLocks noChangeShapeType="1"/>
          </p:cNvSpPr>
          <p:nvPr/>
        </p:nvSpPr>
        <p:spPr bwMode="auto">
          <a:xfrm>
            <a:off x="176213" y="6197600"/>
            <a:ext cx="9704387" cy="20638"/>
          </a:xfrm>
          <a:prstGeom prst="line">
            <a:avLst/>
          </a:prstGeom>
          <a:noFill/>
          <a:ln w="508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Title 1"/>
          <p:cNvSpPr>
            <a:spLocks/>
          </p:cNvSpPr>
          <p:nvPr/>
        </p:nvSpPr>
        <p:spPr bwMode="auto">
          <a:xfrm>
            <a:off x="754063" y="2382838"/>
            <a:ext cx="8550275" cy="1436687"/>
          </a:xfrm>
          <a:prstGeom prst="rect">
            <a:avLst/>
          </a:prstGeom>
          <a:noFill/>
          <a:ln w="9525">
            <a:noFill/>
            <a:miter lim="800000"/>
            <a:headEnd/>
            <a:tailEnd/>
          </a:ln>
        </p:spPr>
        <p:txBody>
          <a:bodyPr anchor="ctr"/>
          <a:lstStyle/>
          <a:p>
            <a:pPr algn="ctr" defTabSz="873125" eaLnBrk="0" hangingPunct="0"/>
            <a:r>
              <a:rPr lang="en-US" sz="4300"/>
              <a:t>METHODOLOGY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master1_1li"/>
          <p:cNvPicPr>
            <a:picLocks noChangeAspect="1" noChangeArrowheads="1"/>
          </p:cNvPicPr>
          <p:nvPr/>
        </p:nvPicPr>
        <p:blipFill>
          <a:blip r:embed="rId2"/>
          <a:srcRect l="3842" t="12624" r="3842"/>
          <a:stretch>
            <a:fillRect/>
          </a:stretch>
        </p:blipFill>
        <p:spPr bwMode="auto">
          <a:xfrm>
            <a:off x="1341438" y="222250"/>
            <a:ext cx="6461125" cy="7024688"/>
          </a:xfrm>
          <a:prstGeom prst="rect">
            <a:avLst/>
          </a:prstGeom>
          <a:noFill/>
          <a:ln w="9525">
            <a:noFill/>
            <a:miter lim="800000"/>
            <a:headEnd/>
            <a:tailEnd/>
          </a:ln>
        </p:spPr>
      </p:pic>
      <p:sp>
        <p:nvSpPr>
          <p:cNvPr id="47106" name="Text Box 6"/>
          <p:cNvSpPr txBox="1">
            <a:spLocks noChangeArrowheads="1"/>
          </p:cNvSpPr>
          <p:nvPr/>
        </p:nvSpPr>
        <p:spPr bwMode="auto">
          <a:xfrm>
            <a:off x="87313" y="-33338"/>
            <a:ext cx="5905500" cy="396876"/>
          </a:xfrm>
          <a:prstGeom prst="rect">
            <a:avLst/>
          </a:prstGeom>
          <a:noFill/>
          <a:ln w="9525">
            <a:noFill/>
            <a:miter lim="800000"/>
            <a:headEnd/>
            <a:tailEnd/>
          </a:ln>
        </p:spPr>
        <p:txBody>
          <a:bodyPr wrap="none">
            <a:spAutoFit/>
          </a:bodyPr>
          <a:lstStyle/>
          <a:p>
            <a:r>
              <a:rPr lang="en-US">
                <a:solidFill>
                  <a:schemeClr val="tx1"/>
                </a:solidFill>
              </a:rPr>
              <a:t>FINGERPRINT MORPHOLOGY AND FEATURES</a:t>
            </a:r>
          </a:p>
        </p:txBody>
      </p:sp>
      <p:sp>
        <p:nvSpPr>
          <p:cNvPr id="47107" name="Text Box 7"/>
          <p:cNvSpPr txBox="1">
            <a:spLocks noChangeArrowheads="1"/>
          </p:cNvSpPr>
          <p:nvPr/>
        </p:nvSpPr>
        <p:spPr bwMode="auto">
          <a:xfrm>
            <a:off x="6294438" y="6329363"/>
            <a:ext cx="1349375" cy="336550"/>
          </a:xfrm>
          <a:prstGeom prst="rect">
            <a:avLst/>
          </a:prstGeom>
          <a:noFill/>
          <a:ln w="9525">
            <a:noFill/>
            <a:miter lim="800000"/>
            <a:headEnd/>
            <a:tailEnd/>
          </a:ln>
        </p:spPr>
        <p:txBody>
          <a:bodyPr wrap="none">
            <a:spAutoFit/>
          </a:bodyPr>
          <a:lstStyle/>
          <a:p>
            <a:r>
              <a:rPr lang="en-US" sz="1600">
                <a:solidFill>
                  <a:schemeClr val="tx1"/>
                </a:solidFill>
              </a:rPr>
              <a:t>Master 1_1li</a:t>
            </a:r>
          </a:p>
        </p:txBody>
      </p:sp>
      <p:sp>
        <p:nvSpPr>
          <p:cNvPr id="47108" name="Text Box 8"/>
          <p:cNvSpPr txBox="1">
            <a:spLocks noChangeArrowheads="1"/>
          </p:cNvSpPr>
          <p:nvPr/>
        </p:nvSpPr>
        <p:spPr bwMode="auto">
          <a:xfrm>
            <a:off x="8113713" y="4095750"/>
            <a:ext cx="1411287" cy="304800"/>
          </a:xfrm>
          <a:prstGeom prst="rect">
            <a:avLst/>
          </a:prstGeom>
          <a:noFill/>
          <a:ln w="9525">
            <a:noFill/>
            <a:miter lim="800000"/>
            <a:headEnd/>
            <a:tailEnd/>
          </a:ln>
        </p:spPr>
        <p:txBody>
          <a:bodyPr wrap="none">
            <a:spAutoFit/>
          </a:bodyPr>
          <a:lstStyle/>
          <a:p>
            <a:r>
              <a:rPr lang="en-US" sz="1400" b="0">
                <a:solidFill>
                  <a:schemeClr val="tx1"/>
                </a:solidFill>
              </a:rPr>
              <a:t>Print Type = LS</a:t>
            </a:r>
          </a:p>
        </p:txBody>
      </p:sp>
      <p:pic>
        <p:nvPicPr>
          <p:cNvPr id="47109" name="Picture 9"/>
          <p:cNvPicPr>
            <a:picLocks noChangeAspect="1" noChangeArrowheads="1"/>
          </p:cNvPicPr>
          <p:nvPr/>
        </p:nvPicPr>
        <p:blipFill>
          <a:blip r:embed="rId3"/>
          <a:srcRect/>
          <a:stretch>
            <a:fillRect/>
          </a:stretch>
        </p:blipFill>
        <p:spPr bwMode="auto">
          <a:xfrm>
            <a:off x="7862888" y="747713"/>
            <a:ext cx="2081212" cy="1784350"/>
          </a:xfrm>
          <a:prstGeom prst="rect">
            <a:avLst/>
          </a:prstGeom>
          <a:noFill/>
          <a:ln w="9525">
            <a:noFill/>
            <a:miter lim="800000"/>
            <a:headEnd/>
            <a:tailEnd/>
          </a:ln>
        </p:spPr>
      </p:pic>
      <p:sp>
        <p:nvSpPr>
          <p:cNvPr id="47110" name="Oval 8"/>
          <p:cNvSpPr>
            <a:spLocks noChangeAspect="1" noChangeArrowheads="1"/>
          </p:cNvSpPr>
          <p:nvPr/>
        </p:nvSpPr>
        <p:spPr bwMode="auto">
          <a:xfrm>
            <a:off x="4479925" y="2462213"/>
            <a:ext cx="192088" cy="238125"/>
          </a:xfrm>
          <a:prstGeom prst="ellipse">
            <a:avLst/>
          </a:prstGeom>
          <a:noFill/>
          <a:ln w="31750">
            <a:solidFill>
              <a:srgbClr val="FF3300"/>
            </a:solidFill>
            <a:round/>
            <a:headEnd type="none" w="sm" len="sm"/>
            <a:tailEnd type="none" w="sm" len="sm"/>
          </a:ln>
        </p:spPr>
        <p:txBody>
          <a:bodyPr wrap="none" anchor="ctr"/>
          <a:lstStyle/>
          <a:p>
            <a:pPr eaLnBrk="0" hangingPunct="0"/>
            <a:endParaRPr lang="en-US"/>
          </a:p>
        </p:txBody>
      </p:sp>
      <p:sp>
        <p:nvSpPr>
          <p:cNvPr id="47111" name="AutoShape 9"/>
          <p:cNvSpPr>
            <a:spLocks noChangeAspect="1" noChangeArrowheads="1"/>
          </p:cNvSpPr>
          <p:nvPr/>
        </p:nvSpPr>
        <p:spPr bwMode="auto">
          <a:xfrm rot="-1311231">
            <a:off x="6137275" y="3663950"/>
            <a:ext cx="858838" cy="744538"/>
          </a:xfrm>
          <a:prstGeom prst="triangle">
            <a:avLst>
              <a:gd name="adj" fmla="val 50000"/>
            </a:avLst>
          </a:prstGeom>
          <a:noFill/>
          <a:ln w="31750">
            <a:solidFill>
              <a:srgbClr val="FF00FF"/>
            </a:solidFill>
            <a:miter lim="800000"/>
            <a:headEnd type="none" w="sm" len="sm"/>
            <a:tailEnd type="none" w="sm" len="sm"/>
          </a:ln>
        </p:spPr>
        <p:txBody>
          <a:bodyPr wrap="none" anchor="ctr"/>
          <a:lstStyle/>
          <a:p>
            <a:pPr eaLnBrk="0" hangingPunct="0"/>
            <a:endParaRPr lang="en-US"/>
          </a:p>
        </p:txBody>
      </p:sp>
      <p:sp>
        <p:nvSpPr>
          <p:cNvPr id="47112" name="Text Box 12"/>
          <p:cNvSpPr txBox="1">
            <a:spLocks noChangeArrowheads="1"/>
          </p:cNvSpPr>
          <p:nvPr/>
        </p:nvSpPr>
        <p:spPr bwMode="auto">
          <a:xfrm>
            <a:off x="7912100" y="3579813"/>
            <a:ext cx="2058988"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Minutiae Points</a:t>
            </a:r>
          </a:p>
        </p:txBody>
      </p:sp>
      <p:sp>
        <p:nvSpPr>
          <p:cNvPr id="47113" name="Text Box 13"/>
          <p:cNvSpPr txBox="1">
            <a:spLocks noChangeArrowheads="1"/>
          </p:cNvSpPr>
          <p:nvPr/>
        </p:nvSpPr>
        <p:spPr bwMode="auto">
          <a:xfrm>
            <a:off x="7923213" y="4838700"/>
            <a:ext cx="1890712" cy="7016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Friction Ridge</a:t>
            </a:r>
          </a:p>
          <a:p>
            <a:pPr eaLnBrk="0" hangingPunct="0"/>
            <a:r>
              <a:rPr lang="en-US">
                <a:solidFill>
                  <a:schemeClr val="tx1"/>
                </a:solidFill>
              </a:rPr>
              <a:t>Lines</a:t>
            </a:r>
          </a:p>
        </p:txBody>
      </p:sp>
      <p:sp>
        <p:nvSpPr>
          <p:cNvPr id="47114" name="Line 14"/>
          <p:cNvSpPr>
            <a:spLocks noChangeShapeType="1"/>
          </p:cNvSpPr>
          <p:nvPr/>
        </p:nvSpPr>
        <p:spPr bwMode="auto">
          <a:xfrm flipH="1" flipV="1">
            <a:off x="7483475" y="3708400"/>
            <a:ext cx="477838" cy="71438"/>
          </a:xfrm>
          <a:prstGeom prst="line">
            <a:avLst/>
          </a:prstGeom>
          <a:noFill/>
          <a:ln w="25400">
            <a:solidFill>
              <a:srgbClr val="FF0000"/>
            </a:solidFill>
            <a:round/>
            <a:headEnd type="none" w="sm" len="sm"/>
            <a:tailEnd type="triangle" w="lg" len="lg"/>
          </a:ln>
        </p:spPr>
        <p:txBody>
          <a:bodyPr/>
          <a:lstStyle/>
          <a:p>
            <a:endParaRPr lang="en-US"/>
          </a:p>
        </p:txBody>
      </p:sp>
      <p:sp>
        <p:nvSpPr>
          <p:cNvPr id="47115" name="Line 16"/>
          <p:cNvSpPr>
            <a:spLocks noChangeShapeType="1"/>
          </p:cNvSpPr>
          <p:nvPr/>
        </p:nvSpPr>
        <p:spPr bwMode="auto">
          <a:xfrm flipH="1">
            <a:off x="7423150" y="3860800"/>
            <a:ext cx="527050" cy="223838"/>
          </a:xfrm>
          <a:prstGeom prst="line">
            <a:avLst/>
          </a:prstGeom>
          <a:noFill/>
          <a:ln w="25400">
            <a:solidFill>
              <a:srgbClr val="FF0000"/>
            </a:solidFill>
            <a:round/>
            <a:headEnd type="none" w="sm" len="sm"/>
            <a:tailEnd type="triangle" w="lg" len="lg"/>
          </a:ln>
        </p:spPr>
        <p:txBody>
          <a:bodyPr/>
          <a:lstStyle/>
          <a:p>
            <a:endParaRPr lang="en-US"/>
          </a:p>
        </p:txBody>
      </p:sp>
      <p:sp>
        <p:nvSpPr>
          <p:cNvPr id="47116" name="Line 17"/>
          <p:cNvSpPr>
            <a:spLocks noChangeShapeType="1"/>
          </p:cNvSpPr>
          <p:nvPr/>
        </p:nvSpPr>
        <p:spPr bwMode="auto">
          <a:xfrm flipH="1">
            <a:off x="7666038" y="5080000"/>
            <a:ext cx="334962" cy="71438"/>
          </a:xfrm>
          <a:prstGeom prst="line">
            <a:avLst/>
          </a:prstGeom>
          <a:noFill/>
          <a:ln w="25400">
            <a:solidFill>
              <a:srgbClr val="FF0000"/>
            </a:solidFill>
            <a:round/>
            <a:headEnd type="none" w="sm" len="sm"/>
            <a:tailEnd type="triangle" w="lg" len="lg"/>
          </a:ln>
        </p:spPr>
        <p:txBody>
          <a:bodyPr/>
          <a:lstStyle/>
          <a:p>
            <a:endParaRPr lang="en-US"/>
          </a:p>
        </p:txBody>
      </p:sp>
      <p:sp>
        <p:nvSpPr>
          <p:cNvPr id="47117" name="Text Box 18"/>
          <p:cNvSpPr txBox="1">
            <a:spLocks noChangeArrowheads="1"/>
          </p:cNvSpPr>
          <p:nvPr/>
        </p:nvSpPr>
        <p:spPr bwMode="auto">
          <a:xfrm>
            <a:off x="-6350" y="1446213"/>
            <a:ext cx="1579563" cy="2647950"/>
          </a:xfrm>
          <a:prstGeom prst="rect">
            <a:avLst/>
          </a:prstGeom>
          <a:noFill/>
          <a:ln w="12700">
            <a:noFill/>
            <a:miter lim="800000"/>
            <a:headEnd type="none" w="sm" len="sm"/>
            <a:tailEnd type="none" w="sm" len="sm"/>
          </a:ln>
        </p:spPr>
        <p:txBody>
          <a:bodyPr>
            <a:spAutoFit/>
          </a:bodyPr>
          <a:lstStyle/>
          <a:p>
            <a:pPr eaLnBrk="0" hangingPunct="0"/>
            <a:r>
              <a:rPr lang="en-US" sz="1200">
                <a:solidFill>
                  <a:srgbClr val="000000"/>
                </a:solidFill>
              </a:rPr>
              <a:t>IDENTIFICATION:</a:t>
            </a:r>
          </a:p>
          <a:p>
            <a:pPr eaLnBrk="0" hangingPunct="0"/>
            <a:endParaRPr lang="en-US" sz="1200">
              <a:solidFill>
                <a:srgbClr val="000000"/>
              </a:solidFill>
            </a:endParaRPr>
          </a:p>
          <a:p>
            <a:pPr eaLnBrk="0" hangingPunct="0"/>
            <a:r>
              <a:rPr lang="en-US" sz="1200">
                <a:solidFill>
                  <a:srgbClr val="000000"/>
                </a:solidFill>
              </a:rPr>
              <a:t>-Minutiae Position</a:t>
            </a:r>
          </a:p>
          <a:p>
            <a:pPr eaLnBrk="0" hangingPunct="0"/>
            <a:r>
              <a:rPr lang="en-US" sz="1200">
                <a:solidFill>
                  <a:srgbClr val="000000"/>
                </a:solidFill>
              </a:rPr>
              <a:t>-Minutiae Type</a:t>
            </a:r>
          </a:p>
          <a:p>
            <a:pPr eaLnBrk="0" hangingPunct="0"/>
            <a:r>
              <a:rPr lang="en-US" sz="1200">
                <a:solidFill>
                  <a:srgbClr val="000000"/>
                </a:solidFill>
              </a:rPr>
              <a:t>-Minutiae Direction</a:t>
            </a:r>
          </a:p>
          <a:p>
            <a:pPr eaLnBrk="0" hangingPunct="0"/>
            <a:r>
              <a:rPr lang="en-US" sz="1200">
                <a:solidFill>
                  <a:srgbClr val="000000"/>
                </a:solidFill>
              </a:rPr>
              <a:t>-Ridge Counts</a:t>
            </a:r>
          </a:p>
          <a:p>
            <a:pPr eaLnBrk="0" hangingPunct="0"/>
            <a:r>
              <a:rPr lang="en-US" sz="1200">
                <a:solidFill>
                  <a:srgbClr val="000000"/>
                </a:solidFill>
              </a:rPr>
              <a:t>-Ridge “Flow”</a:t>
            </a:r>
          </a:p>
          <a:p>
            <a:pPr eaLnBrk="0" hangingPunct="0"/>
            <a:r>
              <a:rPr lang="en-US" sz="1200">
                <a:solidFill>
                  <a:srgbClr val="000000"/>
                </a:solidFill>
              </a:rPr>
              <a:t>-Print Type</a:t>
            </a:r>
          </a:p>
          <a:p>
            <a:pPr eaLnBrk="0" hangingPunct="0"/>
            <a:endParaRPr lang="en-US" sz="1200">
              <a:solidFill>
                <a:srgbClr val="000000"/>
              </a:solidFill>
            </a:endParaRPr>
          </a:p>
          <a:p>
            <a:pPr eaLnBrk="0" hangingPunct="0"/>
            <a:r>
              <a:rPr lang="en-US" sz="1200">
                <a:solidFill>
                  <a:srgbClr val="000000"/>
                </a:solidFill>
              </a:rPr>
              <a:t>ASSUMPTION:</a:t>
            </a:r>
          </a:p>
          <a:p>
            <a:pPr eaLnBrk="0" hangingPunct="0"/>
            <a:endParaRPr lang="en-US" sz="1200">
              <a:solidFill>
                <a:srgbClr val="000000"/>
              </a:solidFill>
            </a:endParaRPr>
          </a:p>
          <a:p>
            <a:pPr eaLnBrk="0" hangingPunct="0"/>
            <a:r>
              <a:rPr lang="en-US" sz="1200">
                <a:solidFill>
                  <a:srgbClr val="000000"/>
                </a:solidFill>
              </a:rPr>
              <a:t>Fingerprints are Biologically Unique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8"/>
          <p:cNvGrpSpPr>
            <a:grpSpLocks/>
          </p:cNvGrpSpPr>
          <p:nvPr/>
        </p:nvGrpSpPr>
        <p:grpSpPr bwMode="auto">
          <a:xfrm>
            <a:off x="1190625" y="3502025"/>
            <a:ext cx="3052763" cy="3200400"/>
            <a:chOff x="257" y="203"/>
            <a:chExt cx="1923" cy="2016"/>
          </a:xfrm>
        </p:grpSpPr>
        <p:pic>
          <p:nvPicPr>
            <p:cNvPr id="48140" name="Picture 8" descr="arch_print"/>
            <p:cNvPicPr>
              <a:picLocks noChangeAspect="1" noChangeArrowheads="1"/>
            </p:cNvPicPr>
            <p:nvPr/>
          </p:nvPicPr>
          <p:blipFill>
            <a:blip r:embed="rId2"/>
            <a:srcRect t="15164" b="14728"/>
            <a:stretch>
              <a:fillRect/>
            </a:stretch>
          </p:blipFill>
          <p:spPr bwMode="auto">
            <a:xfrm>
              <a:off x="257" y="203"/>
              <a:ext cx="1923" cy="1853"/>
            </a:xfrm>
            <a:prstGeom prst="rect">
              <a:avLst/>
            </a:prstGeom>
            <a:noFill/>
            <a:ln w="9525">
              <a:noFill/>
              <a:miter lim="800000"/>
              <a:headEnd/>
              <a:tailEnd/>
            </a:ln>
          </p:spPr>
        </p:pic>
        <p:sp>
          <p:nvSpPr>
            <p:cNvPr id="48141" name="Text Box 9"/>
            <p:cNvSpPr txBox="1">
              <a:spLocks noChangeArrowheads="1"/>
            </p:cNvSpPr>
            <p:nvPr/>
          </p:nvSpPr>
          <p:spPr bwMode="auto">
            <a:xfrm>
              <a:off x="347" y="1969"/>
              <a:ext cx="481" cy="2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Arch</a:t>
              </a:r>
            </a:p>
          </p:txBody>
        </p:sp>
      </p:grpSp>
      <p:grpSp>
        <p:nvGrpSpPr>
          <p:cNvPr id="48130" name="Group 17"/>
          <p:cNvGrpSpPr>
            <a:grpSpLocks/>
          </p:cNvGrpSpPr>
          <p:nvPr/>
        </p:nvGrpSpPr>
        <p:grpSpPr bwMode="auto">
          <a:xfrm>
            <a:off x="5356225" y="3255963"/>
            <a:ext cx="3354388" cy="3446462"/>
            <a:chOff x="3522" y="2237"/>
            <a:chExt cx="2113" cy="2171"/>
          </a:xfrm>
        </p:grpSpPr>
        <p:pic>
          <p:nvPicPr>
            <p:cNvPr id="48138" name="Picture 14" descr="whorl_print"/>
            <p:cNvPicPr>
              <a:picLocks noChangeAspect="1" noChangeArrowheads="1"/>
            </p:cNvPicPr>
            <p:nvPr/>
          </p:nvPicPr>
          <p:blipFill>
            <a:blip r:embed="rId3"/>
            <a:srcRect t="16255" b="15382"/>
            <a:stretch>
              <a:fillRect/>
            </a:stretch>
          </p:blipFill>
          <p:spPr bwMode="auto">
            <a:xfrm>
              <a:off x="3522" y="2237"/>
              <a:ext cx="2113" cy="1985"/>
            </a:xfrm>
            <a:prstGeom prst="rect">
              <a:avLst/>
            </a:prstGeom>
            <a:noFill/>
            <a:ln w="9525">
              <a:noFill/>
              <a:miter lim="800000"/>
              <a:headEnd/>
              <a:tailEnd/>
            </a:ln>
          </p:spPr>
        </p:pic>
        <p:sp>
          <p:nvSpPr>
            <p:cNvPr id="48139" name="Text Box 15"/>
            <p:cNvSpPr txBox="1">
              <a:spLocks noChangeArrowheads="1"/>
            </p:cNvSpPr>
            <p:nvPr/>
          </p:nvSpPr>
          <p:spPr bwMode="auto">
            <a:xfrm>
              <a:off x="3711" y="4158"/>
              <a:ext cx="569" cy="2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Whorl</a:t>
              </a:r>
            </a:p>
          </p:txBody>
        </p:sp>
      </p:grpSp>
      <p:grpSp>
        <p:nvGrpSpPr>
          <p:cNvPr id="48131" name="Group 16"/>
          <p:cNvGrpSpPr>
            <a:grpSpLocks/>
          </p:cNvGrpSpPr>
          <p:nvPr/>
        </p:nvGrpSpPr>
        <p:grpSpPr bwMode="auto">
          <a:xfrm>
            <a:off x="5607050" y="469900"/>
            <a:ext cx="3354388" cy="2903538"/>
            <a:chOff x="3538" y="323"/>
            <a:chExt cx="2113" cy="1829"/>
          </a:xfrm>
        </p:grpSpPr>
        <p:pic>
          <p:nvPicPr>
            <p:cNvPr id="48136" name="Picture 10" descr="LS_print"/>
            <p:cNvPicPr>
              <a:picLocks noChangeAspect="1" noChangeArrowheads="1"/>
            </p:cNvPicPr>
            <p:nvPr/>
          </p:nvPicPr>
          <p:blipFill>
            <a:blip r:embed="rId4"/>
            <a:srcRect t="22691" b="22800"/>
            <a:stretch>
              <a:fillRect/>
            </a:stretch>
          </p:blipFill>
          <p:spPr bwMode="auto">
            <a:xfrm>
              <a:off x="3538" y="323"/>
              <a:ext cx="2113" cy="1583"/>
            </a:xfrm>
            <a:prstGeom prst="rect">
              <a:avLst/>
            </a:prstGeom>
            <a:noFill/>
            <a:ln w="9525">
              <a:noFill/>
              <a:miter lim="800000"/>
              <a:headEnd/>
              <a:tailEnd/>
            </a:ln>
          </p:spPr>
        </p:pic>
        <p:sp>
          <p:nvSpPr>
            <p:cNvPr id="48137" name="Text Box 11"/>
            <p:cNvSpPr txBox="1">
              <a:spLocks noChangeArrowheads="1"/>
            </p:cNvSpPr>
            <p:nvPr/>
          </p:nvSpPr>
          <p:spPr bwMode="auto">
            <a:xfrm>
              <a:off x="3583" y="1902"/>
              <a:ext cx="1280" cy="2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Left Slant Loop</a:t>
              </a:r>
            </a:p>
          </p:txBody>
        </p:sp>
      </p:grpSp>
      <p:grpSp>
        <p:nvGrpSpPr>
          <p:cNvPr id="48132" name="Group 19"/>
          <p:cNvGrpSpPr>
            <a:grpSpLocks/>
          </p:cNvGrpSpPr>
          <p:nvPr/>
        </p:nvGrpSpPr>
        <p:grpSpPr bwMode="auto">
          <a:xfrm>
            <a:off x="1214438" y="336550"/>
            <a:ext cx="2906712" cy="3065463"/>
            <a:chOff x="328" y="2291"/>
            <a:chExt cx="1831" cy="1931"/>
          </a:xfrm>
        </p:grpSpPr>
        <p:pic>
          <p:nvPicPr>
            <p:cNvPr id="48134" name="Picture 12" descr="RS_print"/>
            <p:cNvPicPr>
              <a:picLocks noChangeAspect="1" noChangeArrowheads="1"/>
            </p:cNvPicPr>
            <p:nvPr/>
          </p:nvPicPr>
          <p:blipFill>
            <a:blip r:embed="rId5"/>
            <a:srcRect l="16000" t="25455" r="16000" b="22818"/>
            <a:stretch>
              <a:fillRect/>
            </a:stretch>
          </p:blipFill>
          <p:spPr bwMode="auto">
            <a:xfrm>
              <a:off x="328" y="2291"/>
              <a:ext cx="1831" cy="1803"/>
            </a:xfrm>
            <a:prstGeom prst="rect">
              <a:avLst/>
            </a:prstGeom>
            <a:noFill/>
            <a:ln w="9525">
              <a:noFill/>
              <a:miter lim="800000"/>
              <a:headEnd/>
              <a:tailEnd/>
            </a:ln>
          </p:spPr>
        </p:pic>
        <p:sp>
          <p:nvSpPr>
            <p:cNvPr id="48135" name="Text Box 13"/>
            <p:cNvSpPr txBox="1">
              <a:spLocks noChangeArrowheads="1"/>
            </p:cNvSpPr>
            <p:nvPr/>
          </p:nvSpPr>
          <p:spPr bwMode="auto">
            <a:xfrm>
              <a:off x="403" y="3972"/>
              <a:ext cx="1396" cy="2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Right Slant Loop</a:t>
              </a:r>
            </a:p>
          </p:txBody>
        </p:sp>
      </p:grpSp>
      <p:sp>
        <p:nvSpPr>
          <p:cNvPr id="48133" name="Text Box 20"/>
          <p:cNvSpPr txBox="1">
            <a:spLocks noChangeArrowheads="1"/>
          </p:cNvSpPr>
          <p:nvPr/>
        </p:nvSpPr>
        <p:spPr bwMode="auto">
          <a:xfrm>
            <a:off x="-7938" y="-14288"/>
            <a:ext cx="5213351" cy="488951"/>
          </a:xfrm>
          <a:prstGeom prst="rect">
            <a:avLst/>
          </a:prstGeom>
          <a:noFill/>
          <a:ln w="12700">
            <a:noFill/>
            <a:miter lim="800000"/>
            <a:headEnd type="none" w="sm" len="sm"/>
            <a:tailEnd type="none" w="sm" len="sm"/>
          </a:ln>
        </p:spPr>
        <p:txBody>
          <a:bodyPr wrap="none">
            <a:spAutoFit/>
          </a:bodyPr>
          <a:lstStyle/>
          <a:p>
            <a:pPr eaLnBrk="0" hangingPunct="0"/>
            <a:r>
              <a:rPr lang="en-US" sz="2600">
                <a:solidFill>
                  <a:schemeClr val="tx1"/>
                </a:solidFill>
              </a:rPr>
              <a:t>PRIMARY FINGERPRINT TYPES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279F"/>
      </a:dk1>
      <a:lt1>
        <a:srgbClr val="C1CEFF"/>
      </a:lt1>
      <a:dk2>
        <a:srgbClr val="063DE8"/>
      </a:dk2>
      <a:lt2>
        <a:srgbClr val="FAFD00"/>
      </a:lt2>
      <a:accent1>
        <a:srgbClr val="FF5008"/>
      </a:accent1>
      <a:accent2>
        <a:srgbClr val="FE9B03"/>
      </a:accent2>
      <a:accent3>
        <a:srgbClr val="AAAFF2"/>
      </a:accent3>
      <a:accent4>
        <a:srgbClr val="A4B0DA"/>
      </a:accent4>
      <a:accent5>
        <a:srgbClr val="FFB3AA"/>
      </a:accent5>
      <a:accent6>
        <a:srgbClr val="E68C02"/>
      </a:accent6>
      <a:hlink>
        <a:srgbClr val="DC0081"/>
      </a:hlink>
      <a:folHlink>
        <a:srgbClr val="618FFD"/>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TotalTime>
  <Pages>23</Pages>
  <Words>2501</Words>
  <Application>Microsoft Office PowerPoint</Application>
  <PresentationFormat>Custom</PresentationFormat>
  <Paragraphs>456</Paragraphs>
  <Slides>37</Slides>
  <Notes>9</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37</vt:i4>
      </vt:variant>
    </vt:vector>
  </HeadingPairs>
  <TitlesOfParts>
    <vt:vector size="46" baseType="lpstr">
      <vt:lpstr>Arial</vt:lpstr>
      <vt:lpstr>Monotype Sorts</vt:lpstr>
      <vt:lpstr>Calibri</vt:lpstr>
      <vt:lpstr>Times New Roman</vt:lpstr>
      <vt:lpstr>Wingdings</vt:lpstr>
      <vt:lpstr>PMingLiU</vt:lpstr>
      <vt:lpstr>Blank Presentation</vt:lpstr>
      <vt:lpstr>Office Theme</vt:lpstr>
      <vt:lpstr>1_Office Theme</vt:lpstr>
      <vt:lpstr>Slide 1</vt:lpstr>
      <vt:lpstr>Slide 2</vt:lpstr>
      <vt:lpstr>NOVEL LINKAGES: GIS AND FINGERPRINT MAPPING </vt:lpstr>
      <vt:lpstr>Slide 4</vt:lpstr>
      <vt:lpstr>Slide 5</vt:lpstr>
      <vt:lpstr>Slide 6</vt:lpstr>
      <vt:lpstr>Slide 7</vt:lpstr>
      <vt:lpstr>Slide 8</vt:lpstr>
      <vt:lpstr>Slide 9</vt:lpstr>
      <vt:lpstr>Research Design:  Application of GIS</vt:lpstr>
      <vt:lpstr>Slide 11</vt:lpstr>
      <vt:lpstr>Scan, Segregate &amp; Image Enhancement</vt:lpstr>
      <vt:lpstr>Geo-referencing: Standardized Coordinate System</vt:lpstr>
      <vt:lpstr>Slide 14</vt:lpstr>
      <vt:lpstr>Slide 15</vt:lpstr>
      <vt:lpstr>FACT Fingerprint Database</vt:lpstr>
      <vt:lpstr>Slide 17</vt:lpstr>
      <vt:lpstr>Slide 18</vt:lpstr>
      <vt:lpstr>Slide 19</vt:lpstr>
      <vt:lpstr>Slide 20</vt:lpstr>
      <vt:lpstr>Slide 21</vt:lpstr>
      <vt:lpstr>Slide 22</vt:lpstr>
      <vt:lpstr>Minutiae / Ridge Frequency Ratio</vt:lpstr>
      <vt:lpstr>Slide 24</vt:lpstr>
      <vt:lpstr>Slide 25</vt:lpstr>
      <vt:lpstr>Geometric Morphometrics</vt:lpstr>
      <vt:lpstr>Fingerprint Morphometrics</vt:lpstr>
      <vt:lpstr>Slide 28</vt:lpstr>
      <vt:lpstr>Slide 29</vt:lpstr>
      <vt:lpstr>Monte Carlo Simulation</vt:lpstr>
      <vt:lpstr>Monte Carlo Simulation:  Looking for False matches</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proposal</dc:title>
  <dc:creator>Authorized Gateway Customer</dc:creator>
  <cp:lastModifiedBy>Steve Taylor</cp:lastModifiedBy>
  <cp:revision>378</cp:revision>
  <cp:lastPrinted>1999-01-13T14:32:34Z</cp:lastPrinted>
  <dcterms:created xsi:type="dcterms:W3CDTF">1996-04-19T20:41:26Z</dcterms:created>
  <dcterms:modified xsi:type="dcterms:W3CDTF">2012-10-03T17:01:31Z</dcterms:modified>
</cp:coreProperties>
</file>