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3891200" cy="32918400"/>
  <p:notesSz cx="31902400" cy="424688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2" d="100"/>
          <a:sy n="22" d="100"/>
        </p:scale>
        <p:origin x="-1212" y="-144"/>
      </p:cViewPr>
      <p:guideLst>
        <p:guide orient="horz" pos="10368"/>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0E2D68-C322-4867-9AB3-47CA8CF14DB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E2D68-C322-4867-9AB3-47CA8CF14DB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E2D68-C322-4867-9AB3-47CA8CF14DB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E2D68-C322-4867-9AB3-47CA8CF14DB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0E2D68-C322-4867-9AB3-47CA8CF14DB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0E2D68-C322-4867-9AB3-47CA8CF14DB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0E2D68-C322-4867-9AB3-47CA8CF14DBD}" type="datetimeFigureOut">
              <a:rPr lang="en-US" smtClean="0"/>
              <a:pPr/>
              <a:t>5/15/2012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0E2D68-C322-4867-9AB3-47CA8CF14DBD}" type="datetimeFigureOut">
              <a:rPr lang="en-US" smtClean="0"/>
              <a:pPr/>
              <a:t>5/15/2012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E2D68-C322-4867-9AB3-47CA8CF14DBD}" type="datetimeFigureOut">
              <a:rPr lang="en-US" smtClean="0"/>
              <a:pPr/>
              <a:t>5/15/2012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E2D68-C322-4867-9AB3-47CA8CF14DB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0E2D68-C322-4867-9AB3-47CA8CF14DB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04D42-E17C-413A-B2D3-AAD3FC3B3EA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8A0E2D68-C322-4867-9AB3-47CA8CF14DBD}" type="datetimeFigureOut">
              <a:rPr lang="en-US" smtClean="0"/>
              <a:pPr/>
              <a:t>5/15/2012</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9F204D42-E17C-413A-B2D3-AAD3FC3B3E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gif"/><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homev.wou.edu\vreelandw\vreelandw\My Pictures\2012-04-22 NehalemBound\NehalemBound 759.JPG"/>
          <p:cNvPicPr>
            <a:picLocks noChangeAspect="1" noChangeArrowheads="1"/>
          </p:cNvPicPr>
          <p:nvPr/>
        </p:nvPicPr>
        <p:blipFill>
          <a:blip r:embed="rId2" cstate="print"/>
          <a:srcRect/>
          <a:stretch>
            <a:fillRect/>
          </a:stretch>
        </p:blipFill>
        <p:spPr bwMode="auto">
          <a:xfrm>
            <a:off x="609600" y="24612600"/>
            <a:ext cx="10896599" cy="7506546"/>
          </a:xfrm>
          <a:prstGeom prst="rect">
            <a:avLst/>
          </a:prstGeom>
          <a:noFill/>
          <a:ln w="50800">
            <a:solidFill>
              <a:schemeClr val="tx1"/>
            </a:solidFill>
            <a:miter lim="800000"/>
          </a:ln>
        </p:spPr>
      </p:pic>
      <p:sp>
        <p:nvSpPr>
          <p:cNvPr id="3" name="TextBox 2"/>
          <p:cNvSpPr txBox="1"/>
          <p:nvPr/>
        </p:nvSpPr>
        <p:spPr>
          <a:xfrm>
            <a:off x="0" y="1"/>
            <a:ext cx="25755600" cy="4154984"/>
          </a:xfrm>
          <a:prstGeom prst="rect">
            <a:avLst/>
          </a:prstGeom>
          <a:solidFill>
            <a:schemeClr val="accent2">
              <a:lumMod val="40000"/>
              <a:lumOff val="60000"/>
              <a:alpha val="40000"/>
            </a:schemeClr>
          </a:solidFill>
          <a:ln w="50800">
            <a:solidFill>
              <a:schemeClr val="tx1"/>
            </a:solidFill>
            <a:miter lim="800000"/>
          </a:ln>
          <a:effectLst>
            <a:innerShdw blurRad="63500" dist="50800" dir="5400000">
              <a:schemeClr val="accent4">
                <a:lumMod val="20000"/>
                <a:lumOff val="80000"/>
                <a:alpha val="50000"/>
              </a:schemeClr>
            </a:innerShdw>
          </a:effectLst>
        </p:spPr>
        <p:txBody>
          <a:bodyPr wrap="square" tIns="365760" bIns="274320" rtlCol="0">
            <a:spAutoFit/>
          </a:bodyPr>
          <a:lstStyle/>
          <a:p>
            <a:pPr algn="ctr"/>
            <a:r>
              <a:rPr lang="en-US" sz="5400" dirty="0" err="1" smtClean="0"/>
              <a:t>Georeferencing</a:t>
            </a:r>
            <a:r>
              <a:rPr lang="en-US" sz="5400" dirty="0" smtClean="0"/>
              <a:t> Rapid Bio-Assessment Survey Data: GIS Applications in the </a:t>
            </a:r>
          </a:p>
          <a:p>
            <a:pPr algn="ctr"/>
            <a:r>
              <a:rPr lang="en-US" sz="5400" dirty="0" smtClean="0"/>
              <a:t>Upper Nehalem Watershed, Oregon.</a:t>
            </a:r>
            <a:r>
              <a:rPr lang="en-US" sz="3600" dirty="0" smtClean="0"/>
              <a:t> </a:t>
            </a:r>
          </a:p>
          <a:p>
            <a:pPr algn="ctr"/>
            <a:r>
              <a:rPr lang="en-US" sz="4000" dirty="0" smtClean="0"/>
              <a:t>William Vreeland</a:t>
            </a:r>
          </a:p>
          <a:p>
            <a:pPr algn="ctr"/>
            <a:r>
              <a:rPr lang="en-US" sz="4000" dirty="0" smtClean="0"/>
              <a:t>  Earth and Physical Sciences Department, Western Oregon University, Monmouth, Oregon 97361</a:t>
            </a:r>
          </a:p>
          <a:p>
            <a:pPr algn="ctr"/>
            <a:r>
              <a:rPr lang="en-US" sz="4000" dirty="0" smtClean="0"/>
              <a:t>Faculty  Mentor: Steve Taylor</a:t>
            </a:r>
            <a:endParaRPr lang="en-US" sz="4000" dirty="0"/>
          </a:p>
        </p:txBody>
      </p:sp>
      <p:sp>
        <p:nvSpPr>
          <p:cNvPr id="8" name="TextBox 7"/>
          <p:cNvSpPr txBox="1"/>
          <p:nvPr/>
        </p:nvSpPr>
        <p:spPr>
          <a:xfrm>
            <a:off x="17526000" y="4648200"/>
            <a:ext cx="8153400" cy="22375356"/>
          </a:xfrm>
          <a:prstGeom prst="rect">
            <a:avLst/>
          </a:prstGeom>
          <a:solidFill>
            <a:schemeClr val="bg1"/>
          </a:solidFill>
          <a:ln w="50800">
            <a:solidFill>
              <a:schemeClr val="tx1"/>
            </a:solidFill>
            <a:miter lim="800000"/>
          </a:ln>
        </p:spPr>
        <p:txBody>
          <a:bodyPr wrap="square" lIns="274320" tIns="91440" rIns="182880" bIns="91440" rtlCol="0">
            <a:spAutoFit/>
          </a:bodyPr>
          <a:lstStyle/>
          <a:p>
            <a:pPr algn="just"/>
            <a:r>
              <a:rPr lang="en-US" sz="4800" dirty="0" smtClean="0"/>
              <a:t>Discussion:</a:t>
            </a:r>
          </a:p>
          <a:p>
            <a:pPr algn="just"/>
            <a:r>
              <a:rPr lang="en-US" sz="3400" dirty="0" smtClean="0"/>
              <a:t>Rapid Bio-</a:t>
            </a:r>
            <a:r>
              <a:rPr lang="en-US" sz="3400" dirty="0" err="1" smtClean="0"/>
              <a:t>Assesment</a:t>
            </a:r>
            <a:r>
              <a:rPr lang="en-US" sz="3400" dirty="0" smtClean="0"/>
              <a:t> (RBA) of fish populations in the Upper Nehalem watershed were conducted during the summers of 2008-2010 by Bio-Surveys LLC.  Field data were recorded and entered into a database format, which in turn were converted by the Western Oregon University GIS lab into </a:t>
            </a:r>
            <a:r>
              <a:rPr lang="en-US" sz="3400" dirty="0" err="1" smtClean="0"/>
              <a:t>georeferenced</a:t>
            </a:r>
            <a:r>
              <a:rPr lang="en-US" sz="3400" dirty="0" smtClean="0"/>
              <a:t> data layers.  </a:t>
            </a:r>
            <a:r>
              <a:rPr lang="en-US" sz="3400" dirty="0" err="1" smtClean="0"/>
              <a:t>Georeferencing</a:t>
            </a:r>
            <a:r>
              <a:rPr lang="en-US" sz="3400" dirty="0" smtClean="0"/>
              <a:t> was accomplished by an algorithm which transformed stream distance from tributary mouth into routed event themes. Tributaries were uniquely identified by the latitude and longitude coordinates (LLID) at the junction with the next stream order. The converted distances were </a:t>
            </a:r>
            <a:r>
              <a:rPr lang="en-US" sz="3400" dirty="0" err="1" smtClean="0"/>
              <a:t>georeferenced</a:t>
            </a:r>
            <a:r>
              <a:rPr lang="en-US" sz="3400" dirty="0" smtClean="0"/>
              <a:t> using tools in the </a:t>
            </a:r>
            <a:r>
              <a:rPr lang="en-US" sz="3400" dirty="0" err="1" smtClean="0"/>
              <a:t>ArcGIS</a:t>
            </a:r>
            <a:r>
              <a:rPr lang="en-US" sz="3400" dirty="0" smtClean="0"/>
              <a:t> Linear Referencing Tools, including conversion of the tributary network into upstream routes. This procedure resulted in a points </a:t>
            </a:r>
            <a:r>
              <a:rPr lang="en-US" sz="3400" dirty="0" err="1" smtClean="0"/>
              <a:t>shapefile</a:t>
            </a:r>
            <a:r>
              <a:rPr lang="en-US" sz="3400" dirty="0" smtClean="0"/>
              <a:t> projected in UTM Zone 10N, NAD27. Each unique, geo-referenced map location, or point, was attributed with field observations of pool dimensions, stream conditions, fish species, and fish counts from snorkel surveys of every 5</a:t>
            </a:r>
            <a:r>
              <a:rPr lang="en-US" sz="3400" baseline="30000" dirty="0" smtClean="0"/>
              <a:t>th</a:t>
            </a:r>
            <a:r>
              <a:rPr lang="en-US" sz="3400" dirty="0" smtClean="0"/>
              <a:t> pool. Nearly 8,000 pool observations from throughout the Upper Nehalem Watershed were converted to </a:t>
            </a:r>
            <a:r>
              <a:rPr lang="en-US" sz="3400" dirty="0" err="1" smtClean="0"/>
              <a:t>georeferenced</a:t>
            </a:r>
            <a:r>
              <a:rPr lang="en-US" sz="3400" dirty="0" smtClean="0"/>
              <a:t> feature classes over the period of the study. Technical assistance from Ryan Stanley enabled production of more than 100 individual 7.5-minute USGS Topographic maps in PDF format at 1:24,000 scale, overlain with data iterated by year, fish species, and quadrangle. These materials were created to provide information to stakeholders in the upper Nehalem Watershed, and support additional ongoing research into environmental systems, morphologies, and processes in north coastal Oregon.   </a:t>
            </a:r>
            <a:endParaRPr lang="en-US" sz="3400" dirty="0"/>
          </a:p>
        </p:txBody>
      </p:sp>
      <p:sp>
        <p:nvSpPr>
          <p:cNvPr id="9" name="TextBox 8"/>
          <p:cNvSpPr txBox="1"/>
          <p:nvPr/>
        </p:nvSpPr>
        <p:spPr>
          <a:xfrm>
            <a:off x="533400" y="4572001"/>
            <a:ext cx="16459200" cy="6647974"/>
          </a:xfrm>
          <a:prstGeom prst="rect">
            <a:avLst/>
          </a:prstGeom>
          <a:solidFill>
            <a:schemeClr val="accent2">
              <a:lumMod val="20000"/>
              <a:lumOff val="80000"/>
              <a:alpha val="15000"/>
            </a:schemeClr>
          </a:solidFill>
          <a:ln w="50800" cmpd="sng">
            <a:solidFill>
              <a:schemeClr val="tx1"/>
            </a:solidFill>
            <a:miter lim="800000"/>
          </a:ln>
        </p:spPr>
        <p:txBody>
          <a:bodyPr wrap="square" lIns="365760" tIns="182880" rIns="182880" bIns="182880" rtlCol="0">
            <a:spAutoFit/>
          </a:bodyPr>
          <a:lstStyle/>
          <a:p>
            <a:pPr algn="just"/>
            <a:r>
              <a:rPr lang="en-US" sz="4800" dirty="0" smtClean="0"/>
              <a:t>Abstract:</a:t>
            </a:r>
          </a:p>
          <a:p>
            <a:pPr algn="just"/>
            <a:r>
              <a:rPr lang="en-US" sz="3600" dirty="0" smtClean="0"/>
              <a:t>Rapid Bio-Assessment (RBA) Surveys were conducted in the Upper Nehalem Watershed over three summers commencing in 2008. These surveys involved observations of fish counts, riparian pool surface dimensions, and population densities at numerous locations throughout the watershed. The data gathered were </a:t>
            </a:r>
            <a:r>
              <a:rPr lang="en-US" sz="3600" dirty="0" err="1" smtClean="0"/>
              <a:t>georeferenced</a:t>
            </a:r>
            <a:r>
              <a:rPr lang="en-US" sz="3600" dirty="0" smtClean="0"/>
              <a:t> using linear referencing tools available in </a:t>
            </a:r>
            <a:r>
              <a:rPr lang="en-US" sz="3600" dirty="0" err="1" smtClean="0"/>
              <a:t>ArcMap</a:t>
            </a:r>
            <a:r>
              <a:rPr lang="en-US" sz="3600" dirty="0" smtClean="0"/>
              <a:t> and subsequently used to generate a series of </a:t>
            </a:r>
            <a:r>
              <a:rPr lang="en-US" sz="3600" dirty="0" err="1" smtClean="0"/>
              <a:t>salmonid</a:t>
            </a:r>
            <a:r>
              <a:rPr lang="en-US" sz="3600" dirty="0" smtClean="0"/>
              <a:t> distribution maps. These materials were created to provide assessment information to stakeholders in the upper Nehalem Watershed, and support additional research on the geology, geomorphology, and riparian habitat conditions in north coastal Oregon. </a:t>
            </a:r>
            <a:r>
              <a:rPr lang="en-US" sz="3600" dirty="0" err="1" smtClean="0"/>
              <a:t>Georeferenced</a:t>
            </a:r>
            <a:r>
              <a:rPr lang="en-US" sz="3600" dirty="0" smtClean="0"/>
              <a:t> RBA map products are available at </a:t>
            </a:r>
            <a:r>
              <a:rPr lang="en-US" sz="3600" i="1" dirty="0" smtClean="0"/>
              <a:t>wou.edu/</a:t>
            </a:r>
            <a:r>
              <a:rPr lang="en-US" sz="3600" i="1" dirty="0" err="1" smtClean="0"/>
              <a:t>las</a:t>
            </a:r>
            <a:r>
              <a:rPr lang="en-US" sz="3600" i="1" dirty="0" smtClean="0"/>
              <a:t>/</a:t>
            </a:r>
            <a:r>
              <a:rPr lang="en-US" sz="3600" i="1" dirty="0" err="1" smtClean="0"/>
              <a:t>physci</a:t>
            </a:r>
            <a:r>
              <a:rPr lang="en-US" sz="3600" i="1" dirty="0" smtClean="0"/>
              <a:t>/</a:t>
            </a:r>
            <a:r>
              <a:rPr lang="en-US" sz="3600" i="1" dirty="0" err="1" smtClean="0"/>
              <a:t>taylor</a:t>
            </a:r>
            <a:r>
              <a:rPr lang="en-US" sz="3600" i="1" dirty="0" smtClean="0"/>
              <a:t>/</a:t>
            </a:r>
            <a:r>
              <a:rPr lang="en-US" sz="3600" i="1" dirty="0" err="1" smtClean="0"/>
              <a:t>nehalem</a:t>
            </a:r>
            <a:r>
              <a:rPr lang="en-US" sz="3600" i="1" dirty="0" smtClean="0"/>
              <a:t>/nehalem_rba_maps.htm.</a:t>
            </a:r>
            <a:r>
              <a:rPr lang="en-US" sz="3600" dirty="0" smtClean="0"/>
              <a:t>  </a:t>
            </a:r>
            <a:endParaRPr lang="en-US" sz="3600" b="1" i="1" dirty="0"/>
          </a:p>
        </p:txBody>
      </p:sp>
      <p:pic>
        <p:nvPicPr>
          <p:cNvPr id="19" name="Picture 18" descr="earth_sci_sign.gif"/>
          <p:cNvPicPr>
            <a:picLocks noChangeAspect="1"/>
          </p:cNvPicPr>
          <p:nvPr/>
        </p:nvPicPr>
        <p:blipFill>
          <a:blip r:embed="rId3" cstate="print"/>
          <a:stretch>
            <a:fillRect/>
          </a:stretch>
        </p:blipFill>
        <p:spPr>
          <a:xfrm>
            <a:off x="26060400" y="609600"/>
            <a:ext cx="5410200" cy="2705100"/>
          </a:xfrm>
          <a:prstGeom prst="rect">
            <a:avLst/>
          </a:prstGeom>
          <a:solidFill>
            <a:schemeClr val="bg1"/>
          </a:solidFill>
        </p:spPr>
      </p:pic>
      <p:pic>
        <p:nvPicPr>
          <p:cNvPr id="27" name="Picture 26" descr="UNWC_pic.jpg"/>
          <p:cNvPicPr>
            <a:picLocks noChangeAspect="1"/>
          </p:cNvPicPr>
          <p:nvPr/>
        </p:nvPicPr>
        <p:blipFill>
          <a:blip r:embed="rId4" cstate="print"/>
          <a:stretch>
            <a:fillRect/>
          </a:stretch>
        </p:blipFill>
        <p:spPr>
          <a:xfrm>
            <a:off x="32232600" y="609600"/>
            <a:ext cx="10896600" cy="1841374"/>
          </a:xfrm>
          <a:prstGeom prst="rect">
            <a:avLst/>
          </a:prstGeom>
          <a:solidFill>
            <a:schemeClr val="bg1"/>
          </a:solidFill>
          <a:ln w="50800">
            <a:solidFill>
              <a:schemeClr val="tx1"/>
            </a:solidFill>
            <a:miter lim="800000"/>
          </a:ln>
        </p:spPr>
      </p:pic>
      <p:pic>
        <p:nvPicPr>
          <p:cNvPr id="1029" name="Picture 5"/>
          <p:cNvPicPr>
            <a:picLocks noChangeAspect="1" noChangeArrowheads="1"/>
          </p:cNvPicPr>
          <p:nvPr/>
        </p:nvPicPr>
        <p:blipFill>
          <a:blip r:embed="rId5" cstate="print"/>
          <a:srcRect r="1195"/>
          <a:stretch>
            <a:fillRect/>
          </a:stretch>
        </p:blipFill>
        <p:spPr bwMode="auto">
          <a:xfrm>
            <a:off x="31949136" y="3505200"/>
            <a:ext cx="11220475" cy="9238774"/>
          </a:xfrm>
          <a:prstGeom prst="rect">
            <a:avLst/>
          </a:prstGeom>
          <a:noFill/>
          <a:ln w="50800" cmpd="sng">
            <a:solidFill>
              <a:schemeClr val="tx1"/>
            </a:solid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2004000" y="13182600"/>
            <a:ext cx="11211401" cy="9148286"/>
          </a:xfrm>
          <a:prstGeom prst="rect">
            <a:avLst/>
          </a:prstGeom>
          <a:noFill/>
          <a:ln w="50800" cmpd="sng">
            <a:solidFill>
              <a:schemeClr val="tx1"/>
            </a:solidFill>
            <a:miter lim="800000"/>
            <a:headEnd/>
            <a:tailEnd/>
          </a:ln>
        </p:spPr>
      </p:pic>
      <p:pic>
        <p:nvPicPr>
          <p:cNvPr id="1033" name="Picture 9"/>
          <p:cNvPicPr>
            <a:picLocks noChangeAspect="1" noChangeArrowheads="1"/>
          </p:cNvPicPr>
          <p:nvPr/>
        </p:nvPicPr>
        <p:blipFill>
          <a:blip r:embed="rId7" cstate="print"/>
          <a:srcRect/>
          <a:stretch>
            <a:fillRect/>
          </a:stretch>
        </p:blipFill>
        <p:spPr bwMode="auto">
          <a:xfrm>
            <a:off x="38862000" y="13792200"/>
            <a:ext cx="3681413" cy="1019175"/>
          </a:xfrm>
          <a:prstGeom prst="rect">
            <a:avLst/>
          </a:prstGeom>
          <a:noFill/>
          <a:ln w="9525">
            <a:noFill/>
            <a:miter lim="800000"/>
            <a:headEnd/>
            <a:tailEnd/>
          </a:ln>
        </p:spPr>
      </p:pic>
      <p:pic>
        <p:nvPicPr>
          <p:cNvPr id="1034" name="Picture 10"/>
          <p:cNvPicPr>
            <a:picLocks noChangeAspect="1" noChangeArrowheads="1"/>
          </p:cNvPicPr>
          <p:nvPr/>
        </p:nvPicPr>
        <p:blipFill>
          <a:blip r:embed="rId8" cstate="print"/>
          <a:srcRect l="2500"/>
          <a:stretch>
            <a:fillRect/>
          </a:stretch>
        </p:blipFill>
        <p:spPr bwMode="auto">
          <a:xfrm>
            <a:off x="32004000" y="22860000"/>
            <a:ext cx="11292840" cy="9256871"/>
          </a:xfrm>
          <a:prstGeom prst="rect">
            <a:avLst/>
          </a:prstGeom>
          <a:noFill/>
          <a:ln w="50800" cmpd="sng">
            <a:solidFill>
              <a:schemeClr val="tx1"/>
            </a:solidFill>
            <a:miter lim="800000"/>
            <a:headEnd/>
            <a:tailEnd/>
          </a:ln>
        </p:spPr>
      </p:pic>
      <p:pic>
        <p:nvPicPr>
          <p:cNvPr id="1035" name="Picture 11"/>
          <p:cNvPicPr>
            <a:picLocks noChangeAspect="1" noChangeArrowheads="1"/>
          </p:cNvPicPr>
          <p:nvPr/>
        </p:nvPicPr>
        <p:blipFill>
          <a:blip r:embed="rId9" cstate="print"/>
          <a:srcRect/>
          <a:stretch>
            <a:fillRect/>
          </a:stretch>
        </p:blipFill>
        <p:spPr bwMode="auto">
          <a:xfrm>
            <a:off x="32385000" y="23164800"/>
            <a:ext cx="3243263" cy="947738"/>
          </a:xfrm>
          <a:prstGeom prst="rect">
            <a:avLst/>
          </a:prstGeom>
          <a:noFill/>
          <a:ln w="9525">
            <a:noFill/>
            <a:miter lim="800000"/>
            <a:headEnd/>
            <a:tailEnd/>
          </a:ln>
        </p:spPr>
      </p:pic>
      <p:pic>
        <p:nvPicPr>
          <p:cNvPr id="1036" name="Picture 12"/>
          <p:cNvPicPr>
            <a:picLocks noChangeAspect="1" noChangeArrowheads="1"/>
          </p:cNvPicPr>
          <p:nvPr/>
        </p:nvPicPr>
        <p:blipFill>
          <a:blip r:embed="rId10" cstate="print"/>
          <a:srcRect/>
          <a:stretch>
            <a:fillRect/>
          </a:stretch>
        </p:blipFill>
        <p:spPr bwMode="auto">
          <a:xfrm>
            <a:off x="38709600" y="23241000"/>
            <a:ext cx="3729038" cy="1042988"/>
          </a:xfrm>
          <a:prstGeom prst="rect">
            <a:avLst/>
          </a:prstGeom>
          <a:noFill/>
          <a:ln w="9525">
            <a:noFill/>
            <a:miter lim="800000"/>
            <a:headEnd/>
            <a:tailEnd/>
          </a:ln>
        </p:spPr>
      </p:pic>
      <p:pic>
        <p:nvPicPr>
          <p:cNvPr id="1028" name="Picture 4"/>
          <p:cNvPicPr>
            <a:picLocks noChangeAspect="1" noChangeArrowheads="1"/>
          </p:cNvPicPr>
          <p:nvPr/>
        </p:nvPicPr>
        <p:blipFill>
          <a:blip r:embed="rId11" cstate="print"/>
          <a:srcRect/>
          <a:stretch>
            <a:fillRect/>
          </a:stretch>
        </p:blipFill>
        <p:spPr bwMode="auto">
          <a:xfrm>
            <a:off x="32766000" y="3733800"/>
            <a:ext cx="3657604" cy="914400"/>
          </a:xfrm>
          <a:prstGeom prst="rect">
            <a:avLst/>
          </a:prstGeom>
          <a:noFill/>
          <a:ln w="9525">
            <a:noFill/>
            <a:miter lim="800000"/>
            <a:headEnd/>
            <a:tailEnd/>
          </a:ln>
        </p:spPr>
      </p:pic>
      <p:pic>
        <p:nvPicPr>
          <p:cNvPr id="1030" name="Picture 6"/>
          <p:cNvPicPr>
            <a:picLocks noChangeAspect="1" noChangeArrowheads="1"/>
          </p:cNvPicPr>
          <p:nvPr/>
        </p:nvPicPr>
        <p:blipFill>
          <a:blip r:embed="rId12" cstate="print"/>
          <a:srcRect/>
          <a:stretch>
            <a:fillRect/>
          </a:stretch>
        </p:blipFill>
        <p:spPr bwMode="auto">
          <a:xfrm>
            <a:off x="38709600" y="3733800"/>
            <a:ext cx="3810000" cy="1071563"/>
          </a:xfrm>
          <a:prstGeom prst="rect">
            <a:avLst/>
          </a:prstGeom>
          <a:noFill/>
          <a:ln w="9525">
            <a:noFill/>
            <a:miter lim="800000"/>
            <a:headEnd/>
            <a:tailEnd/>
          </a:ln>
        </p:spPr>
      </p:pic>
      <p:pic>
        <p:nvPicPr>
          <p:cNvPr id="1032" name="Picture 8"/>
          <p:cNvPicPr>
            <a:picLocks noChangeAspect="1" noChangeArrowheads="1"/>
          </p:cNvPicPr>
          <p:nvPr/>
        </p:nvPicPr>
        <p:blipFill>
          <a:blip r:embed="rId13" cstate="print"/>
          <a:srcRect/>
          <a:stretch>
            <a:fillRect/>
          </a:stretch>
        </p:blipFill>
        <p:spPr bwMode="auto">
          <a:xfrm>
            <a:off x="32613600" y="13639800"/>
            <a:ext cx="3352800" cy="1107577"/>
          </a:xfrm>
          <a:prstGeom prst="rect">
            <a:avLst/>
          </a:prstGeom>
          <a:noFill/>
          <a:ln w="9525">
            <a:noFill/>
            <a:miter lim="800000"/>
            <a:headEnd/>
            <a:tailEnd/>
          </a:ln>
        </p:spPr>
      </p:pic>
      <p:pic>
        <p:nvPicPr>
          <p:cNvPr id="40" name="Picture 39" descr="reliaf_map_arcgisaeg.jpg"/>
          <p:cNvPicPr>
            <a:picLocks noChangeAspect="1"/>
          </p:cNvPicPr>
          <p:nvPr/>
        </p:nvPicPr>
        <p:blipFill>
          <a:blip r:embed="rId14" cstate="print"/>
          <a:stretch>
            <a:fillRect/>
          </a:stretch>
        </p:blipFill>
        <p:spPr>
          <a:xfrm>
            <a:off x="533400" y="11734800"/>
            <a:ext cx="16459200" cy="12344400"/>
          </a:xfrm>
          <a:prstGeom prst="rect">
            <a:avLst/>
          </a:prstGeom>
          <a:ln w="50800">
            <a:solidFill>
              <a:schemeClr val="tx1"/>
            </a:solidFill>
            <a:miter lim="800000"/>
          </a:ln>
        </p:spPr>
      </p:pic>
      <p:sp>
        <p:nvSpPr>
          <p:cNvPr id="30" name="TextBox 29"/>
          <p:cNvSpPr txBox="1"/>
          <p:nvPr/>
        </p:nvSpPr>
        <p:spPr>
          <a:xfrm>
            <a:off x="990600" y="22936200"/>
            <a:ext cx="2286000" cy="646331"/>
          </a:xfrm>
          <a:prstGeom prst="rect">
            <a:avLst/>
          </a:prstGeom>
          <a:solidFill>
            <a:schemeClr val="bg1"/>
          </a:solidFill>
        </p:spPr>
        <p:txBody>
          <a:bodyPr wrap="square" rtlCol="0">
            <a:spAutoFit/>
          </a:bodyPr>
          <a:lstStyle/>
          <a:p>
            <a:r>
              <a:rPr lang="en-US" sz="3600" dirty="0" smtClean="0"/>
              <a:t>Figure 1</a:t>
            </a:r>
            <a:endParaRPr lang="en-US" sz="3600" dirty="0"/>
          </a:p>
        </p:txBody>
      </p:sp>
      <p:sp>
        <p:nvSpPr>
          <p:cNvPr id="41" name="TextBox 40"/>
          <p:cNvSpPr txBox="1"/>
          <p:nvPr/>
        </p:nvSpPr>
        <p:spPr>
          <a:xfrm>
            <a:off x="11963400" y="28041600"/>
            <a:ext cx="13868400" cy="4031873"/>
          </a:xfrm>
          <a:prstGeom prst="rect">
            <a:avLst/>
          </a:prstGeom>
          <a:noFill/>
          <a:ln w="50800">
            <a:solidFill>
              <a:schemeClr val="tx1"/>
            </a:solidFill>
            <a:miter lim="800000"/>
          </a:ln>
        </p:spPr>
        <p:txBody>
          <a:bodyPr wrap="square" lIns="548640" rtlCol="0">
            <a:spAutoFit/>
          </a:bodyPr>
          <a:lstStyle/>
          <a:p>
            <a:pPr algn="ctr"/>
            <a:r>
              <a:rPr lang="en-US" sz="3200" b="1" dirty="0" smtClean="0"/>
              <a:t>Guide to Figures</a:t>
            </a:r>
          </a:p>
          <a:p>
            <a:r>
              <a:rPr lang="en-US" sz="3200" dirty="0" smtClean="0"/>
              <a:t>Figure 1.     Location Map of Nehalem Watershed in North Coastal Oregon.</a:t>
            </a:r>
          </a:p>
          <a:p>
            <a:r>
              <a:rPr lang="en-US" sz="3200" dirty="0" smtClean="0"/>
              <a:t>Figure 2.     Excerpt of </a:t>
            </a:r>
            <a:r>
              <a:rPr lang="en-US" sz="3200" dirty="0" err="1" smtClean="0"/>
              <a:t>Bacona</a:t>
            </a:r>
            <a:r>
              <a:rPr lang="en-US" sz="3200" dirty="0" smtClean="0"/>
              <a:t> Quad showing 2009 Coho densities.</a:t>
            </a:r>
          </a:p>
          <a:p>
            <a:r>
              <a:rPr lang="en-US" sz="3200" dirty="0" smtClean="0"/>
              <a:t>Figure 3.     Excerpt of </a:t>
            </a:r>
            <a:r>
              <a:rPr lang="en-US" sz="3200" dirty="0" err="1" smtClean="0"/>
              <a:t>Bacona</a:t>
            </a:r>
            <a:r>
              <a:rPr lang="en-US" sz="3200" dirty="0" smtClean="0"/>
              <a:t> Quad showing stream visibility (turbidity).</a:t>
            </a:r>
          </a:p>
          <a:p>
            <a:r>
              <a:rPr lang="en-US" sz="3200" dirty="0" smtClean="0"/>
              <a:t>Figure 4a.   Excerpt of Clear Creek Quad depicting 2009 Juvenile densities.</a:t>
            </a:r>
          </a:p>
          <a:p>
            <a:r>
              <a:rPr lang="en-US" sz="3200" dirty="0" smtClean="0"/>
              <a:t>Figure 4b.   Excerpt of Clear Creek Quad depicting 2009 Coho densities.</a:t>
            </a:r>
          </a:p>
          <a:p>
            <a:r>
              <a:rPr lang="en-US" sz="3200" dirty="0" smtClean="0"/>
              <a:t>Figure 4c.   Excerpt of Clear Creek Quad depicting 2009 Cutthroat densities.</a:t>
            </a:r>
          </a:p>
          <a:p>
            <a:r>
              <a:rPr lang="en-US" sz="3200" dirty="0" smtClean="0"/>
              <a:t>Figure 5.     Recently logged slope near Soapstone Creek.</a:t>
            </a:r>
            <a:endParaRPr lang="en-US" sz="3200" dirty="0"/>
          </a:p>
        </p:txBody>
      </p:sp>
      <p:pic>
        <p:nvPicPr>
          <p:cNvPr id="1038" name="Picture 14"/>
          <p:cNvPicPr>
            <a:picLocks noChangeAspect="1" noChangeArrowheads="1"/>
          </p:cNvPicPr>
          <p:nvPr/>
        </p:nvPicPr>
        <p:blipFill>
          <a:blip r:embed="rId15" cstate="print"/>
          <a:srcRect/>
          <a:stretch>
            <a:fillRect/>
          </a:stretch>
        </p:blipFill>
        <p:spPr bwMode="auto">
          <a:xfrm>
            <a:off x="13182600" y="24384000"/>
            <a:ext cx="2895600" cy="2895600"/>
          </a:xfrm>
          <a:prstGeom prst="rect">
            <a:avLst/>
          </a:prstGeom>
          <a:noFill/>
          <a:ln w="50800">
            <a:solidFill>
              <a:schemeClr val="tx1"/>
            </a:solidFill>
            <a:miter lim="800000"/>
            <a:headEnd/>
            <a:tailEnd/>
          </a:ln>
        </p:spPr>
      </p:pic>
      <p:sp>
        <p:nvSpPr>
          <p:cNvPr id="44" name="TextBox 43"/>
          <p:cNvSpPr txBox="1"/>
          <p:nvPr/>
        </p:nvSpPr>
        <p:spPr>
          <a:xfrm>
            <a:off x="914400" y="31013400"/>
            <a:ext cx="2362200" cy="646331"/>
          </a:xfrm>
          <a:prstGeom prst="rect">
            <a:avLst/>
          </a:prstGeom>
          <a:solidFill>
            <a:schemeClr val="bg1"/>
          </a:solidFill>
        </p:spPr>
        <p:txBody>
          <a:bodyPr wrap="square" rtlCol="0">
            <a:spAutoFit/>
          </a:bodyPr>
          <a:lstStyle/>
          <a:p>
            <a:r>
              <a:rPr lang="en-US" sz="3600" dirty="0" smtClean="0"/>
              <a:t>Figure 5</a:t>
            </a:r>
            <a:endParaRPr lang="en-US" sz="3600" dirty="0"/>
          </a:p>
        </p:txBody>
      </p:sp>
      <p:grpSp>
        <p:nvGrpSpPr>
          <p:cNvPr id="42" name="Group 41"/>
          <p:cNvGrpSpPr/>
          <p:nvPr/>
        </p:nvGrpSpPr>
        <p:grpSpPr>
          <a:xfrm>
            <a:off x="26078688" y="4187952"/>
            <a:ext cx="5562600" cy="27307103"/>
            <a:chOff x="26136600" y="3962400"/>
            <a:chExt cx="5562600" cy="27307103"/>
          </a:xfrm>
        </p:grpSpPr>
        <p:pic>
          <p:nvPicPr>
            <p:cNvPr id="2055" name="Picture 7"/>
            <p:cNvPicPr>
              <a:picLocks noChangeAspect="1" noChangeArrowheads="1"/>
            </p:cNvPicPr>
            <p:nvPr/>
          </p:nvPicPr>
          <p:blipFill>
            <a:blip r:embed="rId16" cstate="print"/>
            <a:srcRect/>
            <a:stretch>
              <a:fillRect/>
            </a:stretch>
          </p:blipFill>
          <p:spPr bwMode="auto">
            <a:xfrm>
              <a:off x="26212800" y="12987528"/>
              <a:ext cx="5438775" cy="7896225"/>
            </a:xfrm>
            <a:prstGeom prst="rect">
              <a:avLst/>
            </a:prstGeom>
            <a:noFill/>
            <a:ln w="50800" cmpd="sng">
              <a:solidFill>
                <a:schemeClr val="tx1"/>
              </a:solidFill>
              <a:miter lim="800000"/>
              <a:headEnd/>
              <a:tailEnd/>
            </a:ln>
          </p:spPr>
        </p:pic>
        <p:pic>
          <p:nvPicPr>
            <p:cNvPr id="2056" name="Picture 8"/>
            <p:cNvPicPr>
              <a:picLocks noChangeAspect="1" noChangeArrowheads="1"/>
            </p:cNvPicPr>
            <p:nvPr/>
          </p:nvPicPr>
          <p:blipFill>
            <a:blip r:embed="rId17" cstate="print"/>
            <a:srcRect/>
            <a:stretch>
              <a:fillRect/>
            </a:stretch>
          </p:blipFill>
          <p:spPr bwMode="auto">
            <a:xfrm>
              <a:off x="26145744" y="3962400"/>
              <a:ext cx="5429250" cy="6562725"/>
            </a:xfrm>
            <a:prstGeom prst="rect">
              <a:avLst/>
            </a:prstGeom>
            <a:noFill/>
            <a:ln w="50800" cmpd="sng">
              <a:solidFill>
                <a:schemeClr val="tx1"/>
              </a:solidFill>
              <a:miter lim="800000"/>
              <a:headEnd/>
              <a:tailEnd/>
            </a:ln>
          </p:spPr>
        </p:pic>
        <p:pic>
          <p:nvPicPr>
            <p:cNvPr id="2067" name="Picture 19"/>
            <p:cNvPicPr>
              <a:picLocks noChangeAspect="1" noChangeArrowheads="1"/>
            </p:cNvPicPr>
            <p:nvPr/>
          </p:nvPicPr>
          <p:blipFill>
            <a:blip r:embed="rId18" cstate="print"/>
            <a:srcRect/>
            <a:stretch>
              <a:fillRect/>
            </a:stretch>
          </p:blipFill>
          <p:spPr bwMode="auto">
            <a:xfrm>
              <a:off x="26160984" y="10591800"/>
              <a:ext cx="5413248" cy="1954784"/>
            </a:xfrm>
            <a:prstGeom prst="rect">
              <a:avLst/>
            </a:prstGeom>
            <a:noFill/>
            <a:ln w="50800" cmpd="sng">
              <a:solidFill>
                <a:schemeClr val="tx1"/>
              </a:solidFill>
              <a:miter lim="800000"/>
              <a:headEnd/>
              <a:tailEnd/>
            </a:ln>
          </p:spPr>
        </p:pic>
        <p:sp>
          <p:nvSpPr>
            <p:cNvPr id="21" name="Rectangle 20"/>
            <p:cNvSpPr/>
            <p:nvPr/>
          </p:nvSpPr>
          <p:spPr>
            <a:xfrm>
              <a:off x="26188416" y="20726400"/>
              <a:ext cx="5504688" cy="2514600"/>
            </a:xfrm>
            <a:prstGeom prst="rect">
              <a:avLst/>
            </a:prstGeom>
            <a:solidFill>
              <a:schemeClr val="bg1"/>
            </a:solidFill>
            <a:ln w="50800"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5" name="Picture 17"/>
            <p:cNvPicPr>
              <a:picLocks noChangeAspect="1" noChangeArrowheads="1"/>
            </p:cNvPicPr>
            <p:nvPr/>
          </p:nvPicPr>
          <p:blipFill>
            <a:blip r:embed="rId19" cstate="print"/>
            <a:srcRect/>
            <a:stretch>
              <a:fillRect/>
            </a:stretch>
          </p:blipFill>
          <p:spPr bwMode="auto">
            <a:xfrm>
              <a:off x="26289000" y="21107400"/>
              <a:ext cx="1828800" cy="552508"/>
            </a:xfrm>
            <a:prstGeom prst="rect">
              <a:avLst/>
            </a:prstGeom>
            <a:noFill/>
            <a:ln w="9525">
              <a:noFill/>
              <a:miter lim="800000"/>
              <a:headEnd/>
              <a:tailEnd/>
            </a:ln>
          </p:spPr>
        </p:pic>
        <p:pic>
          <p:nvPicPr>
            <p:cNvPr id="2064" name="Picture 16"/>
            <p:cNvPicPr>
              <a:picLocks noChangeAspect="1" noChangeArrowheads="1"/>
            </p:cNvPicPr>
            <p:nvPr/>
          </p:nvPicPr>
          <p:blipFill>
            <a:blip r:embed="rId20" cstate="print"/>
            <a:srcRect b="83773"/>
            <a:stretch>
              <a:fillRect/>
            </a:stretch>
          </p:blipFill>
          <p:spPr bwMode="auto">
            <a:xfrm>
              <a:off x="28117800" y="21107400"/>
              <a:ext cx="2200275" cy="649528"/>
            </a:xfrm>
            <a:prstGeom prst="rect">
              <a:avLst/>
            </a:prstGeom>
            <a:noFill/>
            <a:ln w="9525">
              <a:noFill/>
              <a:miter lim="800000"/>
              <a:headEnd/>
              <a:tailEnd/>
            </a:ln>
          </p:spPr>
        </p:pic>
        <p:pic>
          <p:nvPicPr>
            <p:cNvPr id="23" name="Picture 16"/>
            <p:cNvPicPr>
              <a:picLocks noChangeAspect="1" noChangeArrowheads="1"/>
            </p:cNvPicPr>
            <p:nvPr/>
          </p:nvPicPr>
          <p:blipFill>
            <a:blip r:embed="rId20" cstate="print"/>
            <a:srcRect t="38945" b="44828"/>
            <a:stretch>
              <a:fillRect/>
            </a:stretch>
          </p:blipFill>
          <p:spPr bwMode="auto">
            <a:xfrm>
              <a:off x="28270200" y="21640800"/>
              <a:ext cx="2124075" cy="627033"/>
            </a:xfrm>
            <a:prstGeom prst="rect">
              <a:avLst/>
            </a:prstGeom>
            <a:noFill/>
            <a:ln w="9525">
              <a:noFill/>
              <a:miter lim="800000"/>
              <a:headEnd/>
              <a:tailEnd/>
            </a:ln>
          </p:spPr>
        </p:pic>
        <p:pic>
          <p:nvPicPr>
            <p:cNvPr id="22" name="Picture 16"/>
            <p:cNvPicPr>
              <a:picLocks noChangeAspect="1" noChangeArrowheads="1"/>
            </p:cNvPicPr>
            <p:nvPr/>
          </p:nvPicPr>
          <p:blipFill>
            <a:blip r:embed="rId20" cstate="print"/>
            <a:srcRect t="76267"/>
            <a:stretch>
              <a:fillRect/>
            </a:stretch>
          </p:blipFill>
          <p:spPr bwMode="auto">
            <a:xfrm>
              <a:off x="28270200" y="22250400"/>
              <a:ext cx="1828800" cy="739140"/>
            </a:xfrm>
            <a:prstGeom prst="rect">
              <a:avLst/>
            </a:prstGeom>
            <a:noFill/>
            <a:ln w="9525">
              <a:noFill/>
              <a:miter lim="800000"/>
              <a:headEnd/>
              <a:tailEnd/>
            </a:ln>
          </p:spPr>
        </p:pic>
        <p:pic>
          <p:nvPicPr>
            <p:cNvPr id="2063" name="Picture 15"/>
            <p:cNvPicPr>
              <a:picLocks noChangeAspect="1" noChangeArrowheads="1"/>
            </p:cNvPicPr>
            <p:nvPr/>
          </p:nvPicPr>
          <p:blipFill>
            <a:blip r:embed="rId21" cstate="print"/>
            <a:srcRect/>
            <a:stretch>
              <a:fillRect/>
            </a:stretch>
          </p:blipFill>
          <p:spPr bwMode="auto">
            <a:xfrm>
              <a:off x="30480000" y="22174200"/>
              <a:ext cx="685800" cy="1005840"/>
            </a:xfrm>
            <a:prstGeom prst="rect">
              <a:avLst/>
            </a:prstGeom>
            <a:noFill/>
            <a:ln w="9525">
              <a:noFill/>
              <a:miter lim="800000"/>
              <a:headEnd/>
              <a:tailEnd/>
            </a:ln>
          </p:spPr>
        </p:pic>
        <p:pic>
          <p:nvPicPr>
            <p:cNvPr id="2062" name="Picture 14"/>
            <p:cNvPicPr>
              <a:picLocks noChangeAspect="1" noChangeArrowheads="1"/>
            </p:cNvPicPr>
            <p:nvPr/>
          </p:nvPicPr>
          <p:blipFill>
            <a:blip r:embed="rId22" cstate="print"/>
            <a:srcRect/>
            <a:stretch>
              <a:fillRect/>
            </a:stretch>
          </p:blipFill>
          <p:spPr bwMode="auto">
            <a:xfrm>
              <a:off x="30403800" y="21564600"/>
              <a:ext cx="905998" cy="838200"/>
            </a:xfrm>
            <a:prstGeom prst="rect">
              <a:avLst/>
            </a:prstGeom>
            <a:noFill/>
            <a:ln w="9525">
              <a:noFill/>
              <a:miter lim="800000"/>
              <a:headEnd/>
              <a:tailEnd/>
            </a:ln>
          </p:spPr>
        </p:pic>
        <p:pic>
          <p:nvPicPr>
            <p:cNvPr id="2061" name="Picture 13"/>
            <p:cNvPicPr>
              <a:picLocks noChangeAspect="1" noChangeArrowheads="1"/>
            </p:cNvPicPr>
            <p:nvPr/>
          </p:nvPicPr>
          <p:blipFill>
            <a:blip r:embed="rId23" cstate="print"/>
            <a:srcRect/>
            <a:stretch>
              <a:fillRect/>
            </a:stretch>
          </p:blipFill>
          <p:spPr bwMode="auto">
            <a:xfrm>
              <a:off x="30251400" y="20802600"/>
              <a:ext cx="1143000" cy="990600"/>
            </a:xfrm>
            <a:prstGeom prst="rect">
              <a:avLst/>
            </a:prstGeom>
            <a:noFill/>
            <a:ln w="9525">
              <a:noFill/>
              <a:miter lim="800000"/>
              <a:headEnd/>
              <a:tailEnd/>
            </a:ln>
          </p:spPr>
        </p:pic>
        <p:sp>
          <p:nvSpPr>
            <p:cNvPr id="24" name="TextBox 23"/>
            <p:cNvSpPr txBox="1"/>
            <p:nvPr/>
          </p:nvSpPr>
          <p:spPr>
            <a:xfrm>
              <a:off x="28956000" y="19583400"/>
              <a:ext cx="1905000" cy="646331"/>
            </a:xfrm>
            <a:prstGeom prst="rect">
              <a:avLst/>
            </a:prstGeom>
            <a:solidFill>
              <a:schemeClr val="bg1"/>
            </a:solidFill>
          </p:spPr>
          <p:txBody>
            <a:bodyPr wrap="square" rtlCol="0">
              <a:spAutoFit/>
            </a:bodyPr>
            <a:lstStyle/>
            <a:p>
              <a:r>
                <a:rPr lang="en-US" sz="3600" dirty="0" smtClean="0"/>
                <a:t>Figure 3</a:t>
              </a:r>
              <a:endParaRPr lang="en-US" sz="3600" dirty="0"/>
            </a:p>
          </p:txBody>
        </p:sp>
        <p:sp>
          <p:nvSpPr>
            <p:cNvPr id="32" name="TextBox 31"/>
            <p:cNvSpPr txBox="1"/>
            <p:nvPr/>
          </p:nvSpPr>
          <p:spPr>
            <a:xfrm>
              <a:off x="29108400" y="9829800"/>
              <a:ext cx="1905000" cy="646331"/>
            </a:xfrm>
            <a:prstGeom prst="rect">
              <a:avLst/>
            </a:prstGeom>
            <a:solidFill>
              <a:schemeClr val="bg1"/>
            </a:solidFill>
          </p:spPr>
          <p:txBody>
            <a:bodyPr wrap="square" rtlCol="0">
              <a:spAutoFit/>
            </a:bodyPr>
            <a:lstStyle/>
            <a:p>
              <a:r>
                <a:rPr lang="en-US" sz="3600" dirty="0" smtClean="0"/>
                <a:t>Figure 2</a:t>
              </a:r>
              <a:endParaRPr lang="en-US" sz="3600" dirty="0"/>
            </a:p>
          </p:txBody>
        </p:sp>
        <p:sp>
          <p:nvSpPr>
            <p:cNvPr id="45" name="TextBox 44"/>
            <p:cNvSpPr txBox="1"/>
            <p:nvPr/>
          </p:nvSpPr>
          <p:spPr>
            <a:xfrm>
              <a:off x="26136600" y="23698200"/>
              <a:ext cx="5562600" cy="7571303"/>
            </a:xfrm>
            <a:prstGeom prst="rect">
              <a:avLst/>
            </a:prstGeom>
            <a:solidFill>
              <a:schemeClr val="accent2">
                <a:lumMod val="40000"/>
                <a:lumOff val="60000"/>
              </a:schemeClr>
            </a:solidFill>
            <a:ln w="76200">
              <a:solidFill>
                <a:srgbClr val="FF0000"/>
              </a:solidFill>
            </a:ln>
          </p:spPr>
          <p:txBody>
            <a:bodyPr wrap="square" lIns="274320" tIns="182880" rIns="274320" bIns="182880" rtlCol="0">
              <a:spAutoFit/>
            </a:bodyPr>
            <a:lstStyle/>
            <a:p>
              <a:r>
                <a:rPr lang="en-US" sz="3600" b="1" dirty="0" smtClean="0"/>
                <a:t>Acknowledgements</a:t>
              </a:r>
            </a:p>
            <a:p>
              <a:pPr algn="just"/>
              <a:r>
                <a:rPr lang="en-US" sz="3600" dirty="0" smtClean="0"/>
                <a:t>This work would not have been possible without the guidance  and dedication of Dr. Steve Taylor. Financial support provided by The Upper Nehalem Watershed Council with  funds derived  from the Oregon Lottery and distributed by the Oregon Watershed Enhancement Board.</a:t>
              </a:r>
              <a:endParaRPr lang="en-US" sz="3600" dirty="0"/>
            </a:p>
          </p:txBody>
        </p:sp>
      </p:grpSp>
      <p:sp>
        <p:nvSpPr>
          <p:cNvPr id="46" name="TextBox 45"/>
          <p:cNvSpPr txBox="1"/>
          <p:nvPr/>
        </p:nvSpPr>
        <p:spPr>
          <a:xfrm>
            <a:off x="26060400" y="31470600"/>
            <a:ext cx="5867400" cy="646331"/>
          </a:xfrm>
          <a:prstGeom prst="rect">
            <a:avLst/>
          </a:prstGeom>
          <a:noFill/>
        </p:spPr>
        <p:txBody>
          <a:bodyPr wrap="square" rtlCol="0">
            <a:spAutoFit/>
          </a:bodyPr>
          <a:lstStyle/>
          <a:p>
            <a:r>
              <a:rPr lang="en-US" sz="3600" dirty="0" smtClean="0"/>
              <a:t>Email: vreelandw@wou.edu</a:t>
            </a:r>
            <a:endParaRPr lang="en-US" sz="3600" dirty="0"/>
          </a:p>
        </p:txBody>
      </p:sp>
      <p:sp>
        <p:nvSpPr>
          <p:cNvPr id="26" name="Rectangle 25"/>
          <p:cNvSpPr/>
          <p:nvPr/>
        </p:nvSpPr>
        <p:spPr>
          <a:xfrm flipV="1">
            <a:off x="0" y="0"/>
            <a:ext cx="43891200" cy="32918400"/>
          </a:xfrm>
          <a:prstGeom prst="rect">
            <a:avLst/>
          </a:prstGeom>
          <a:solidFill>
            <a:schemeClr val="accent1">
              <a:alpha val="0"/>
            </a:schemeClr>
          </a:solidFill>
          <a:ln w="139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3223200" y="4724400"/>
            <a:ext cx="2133600" cy="646331"/>
          </a:xfrm>
          <a:prstGeom prst="rect">
            <a:avLst/>
          </a:prstGeom>
          <a:solidFill>
            <a:schemeClr val="bg1"/>
          </a:solidFill>
        </p:spPr>
        <p:txBody>
          <a:bodyPr wrap="square" rtlCol="0">
            <a:spAutoFit/>
          </a:bodyPr>
          <a:lstStyle/>
          <a:p>
            <a:r>
              <a:rPr lang="en-US" sz="3600" dirty="0" smtClean="0"/>
              <a:t>Figure 4a</a:t>
            </a:r>
            <a:endParaRPr lang="en-US" sz="3600" dirty="0"/>
          </a:p>
        </p:txBody>
      </p:sp>
      <p:sp>
        <p:nvSpPr>
          <p:cNvPr id="48" name="TextBox 47"/>
          <p:cNvSpPr txBox="1"/>
          <p:nvPr/>
        </p:nvSpPr>
        <p:spPr>
          <a:xfrm>
            <a:off x="33070800" y="14782800"/>
            <a:ext cx="2133600" cy="646331"/>
          </a:xfrm>
          <a:prstGeom prst="rect">
            <a:avLst/>
          </a:prstGeom>
          <a:solidFill>
            <a:schemeClr val="bg1"/>
          </a:solidFill>
        </p:spPr>
        <p:txBody>
          <a:bodyPr wrap="square" rtlCol="0">
            <a:spAutoFit/>
          </a:bodyPr>
          <a:lstStyle/>
          <a:p>
            <a:r>
              <a:rPr lang="en-US" sz="3600" dirty="0" smtClean="0"/>
              <a:t>Figure 4b</a:t>
            </a:r>
            <a:endParaRPr lang="en-US" sz="3600" dirty="0"/>
          </a:p>
        </p:txBody>
      </p:sp>
      <p:sp>
        <p:nvSpPr>
          <p:cNvPr id="49" name="TextBox 48"/>
          <p:cNvSpPr txBox="1"/>
          <p:nvPr/>
        </p:nvSpPr>
        <p:spPr>
          <a:xfrm>
            <a:off x="32918400" y="24231600"/>
            <a:ext cx="2209800" cy="646331"/>
          </a:xfrm>
          <a:prstGeom prst="rect">
            <a:avLst/>
          </a:prstGeom>
          <a:solidFill>
            <a:schemeClr val="bg1"/>
          </a:solidFill>
        </p:spPr>
        <p:txBody>
          <a:bodyPr wrap="square" rtlCol="0">
            <a:spAutoFit/>
          </a:bodyPr>
          <a:lstStyle/>
          <a:p>
            <a:r>
              <a:rPr lang="en-US" sz="3600" dirty="0" smtClean="0"/>
              <a:t>Figure 4c</a:t>
            </a:r>
            <a:endParaRPr lang="en-US"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TotalTime>
  <Words>563</Words>
  <Application>Microsoft Office PowerPoint</Application>
  <PresentationFormat>Custom</PresentationFormat>
  <Paragraphs>27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Western Oregon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Western Oregon University</dc:creator>
  <cp:lastModifiedBy>UCS</cp:lastModifiedBy>
  <cp:revision>102</cp:revision>
  <dcterms:created xsi:type="dcterms:W3CDTF">2012-04-23T21:18:31Z</dcterms:created>
  <dcterms:modified xsi:type="dcterms:W3CDTF">2012-05-15T22:01:40Z</dcterms:modified>
</cp:coreProperties>
</file>