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0" r:id="rId2"/>
    <p:sldId id="294" r:id="rId3"/>
    <p:sldId id="257" r:id="rId4"/>
    <p:sldId id="258" r:id="rId5"/>
    <p:sldId id="260" r:id="rId6"/>
    <p:sldId id="371" r:id="rId7"/>
    <p:sldId id="375" r:id="rId8"/>
    <p:sldId id="372" r:id="rId9"/>
    <p:sldId id="373" r:id="rId10"/>
    <p:sldId id="374" r:id="rId11"/>
    <p:sldId id="283" r:id="rId12"/>
    <p:sldId id="270" r:id="rId13"/>
    <p:sldId id="273" r:id="rId14"/>
    <p:sldId id="291" r:id="rId15"/>
    <p:sldId id="280" r:id="rId16"/>
    <p:sldId id="274" r:id="rId17"/>
    <p:sldId id="284" r:id="rId18"/>
    <p:sldId id="289" r:id="rId19"/>
    <p:sldId id="377" r:id="rId20"/>
    <p:sldId id="378" r:id="rId21"/>
    <p:sldId id="376" r:id="rId22"/>
    <p:sldId id="27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8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5D3DF-F13F-434C-8B6F-2576D82E0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DEDF99-00F7-42DA-955B-4A798FDFC0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7EB5C5-E180-49B8-BE60-7041F9136E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039E8-7EDE-44D3-9C30-081749A9BB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4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CC9254-5267-47ED-ABE9-C8C84DBE7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F32935-B89C-4B52-9F3E-67613AD3C6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B92932-10E5-45FF-AEFD-EF3C5DCD53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9FA6-1EEC-4C55-BBF6-5EFAE582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83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D20553-1D48-491D-8B36-A160E3F85F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12E0F3-BC5C-46D4-A293-A4210936F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DA25BA-95D6-4153-A8E4-BDCD54697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9FAAD-E65B-42A3-AAC4-F632629B3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71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4CB324-865F-46D0-B93D-27156A1790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6EF866-37FE-4650-B378-8B32812CEC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5F7AFE-3C4C-4F2F-856C-8731B2C2CC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521D9-57F9-4303-A6DB-D0E29E5489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47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D10B71-526B-494A-9E8F-762198D6A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DC4129-11AE-4F5D-B46C-4A9D7981F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FA9439-EC99-4355-B4F2-A1941D15A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259FD-D00C-45EA-BD96-E82F65A7C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15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3AA0C9-CE0D-42D4-A7AE-4D4879F83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47CF9C-001D-480B-8830-02C2A18EA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A8A97-D7AE-4C0F-B4CD-F19124751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A0C87-AD90-44FB-A270-41BAB5BF0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90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462D3F-4D91-4E9D-B83D-EEA3E3FAA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D3B1779-256F-4936-9803-BD9E9FC038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4A3214D-CBED-48EC-9339-A09D401EF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A5036-63E0-4D85-9727-B87839283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49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1E150D-FF80-4350-8E3D-6C98307FC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074687-793D-4305-8DE2-5BE3F8E27E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2368F0-F7D1-4323-8BC7-6DA8AAFCB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AE9BE-AFC9-4420-9B2D-B80A81E04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53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646432-5FAB-4E8A-93D5-A51AB25740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EC0F6C-4638-4B56-AB53-155E85DF18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F39864-C232-46C4-A193-3FD3CD085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1E2-8296-4B9A-BDB2-BC5FF0AEA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93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EC1AA-B252-4187-A40F-A3718D179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B17FE1-34A5-4E4D-8AEC-22B018154F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16761-7424-4070-B928-147C96680A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62DDA-49E7-47AD-AA69-E870BBF5E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35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30976-8EF5-463C-97F8-20D00008C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E07D4-721E-4DA8-B8DF-561D41A6D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D4111-72E4-40A0-871D-9F6D126EC8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E2BCC-2B32-4843-A73F-D58AF3C69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4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ACBDE90-5895-4B95-B028-352E13D0E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A38F00-2420-49ED-AB07-AA39B203C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0B66A49-8DE9-4F5D-91EA-498EDFA74C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CD0917-21B2-4AC4-8601-B62F2766F6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A6FF5A9-0CAF-4E7F-B081-BD370F537B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A91ED2B-ADF8-4850-9F8D-DCA1017365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45F83F-AC0C-4414-A032-D919EE653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152400"/>
            <a:ext cx="8763000" cy="612775"/>
          </a:xfrm>
        </p:spPr>
        <p:txBody>
          <a:bodyPr/>
          <a:lstStyle/>
          <a:p>
            <a:pPr algn="l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ES104 Earthquakes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F43A8A-2420-4B71-9946-D48CD3563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33" t="17407" r="9999" b="12963"/>
          <a:stretch/>
        </p:blipFill>
        <p:spPr>
          <a:xfrm>
            <a:off x="-10357" y="838200"/>
            <a:ext cx="6781800" cy="3581400"/>
          </a:xfrm>
          <a:prstGeom prst="rect">
            <a:avLst/>
          </a:prstGeom>
        </p:spPr>
      </p:pic>
      <p:pic>
        <p:nvPicPr>
          <p:cNvPr id="6" name="Picture 4" descr="eq">
            <a:extLst>
              <a:ext uri="{FF2B5EF4-FFF2-40B4-BE49-F238E27FC236}">
                <a16:creationId xmlns:a16="http://schemas.microsoft.com/office/drawing/2014/main" id="{455A820E-707C-4C99-B848-CA757DB1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80" y="0"/>
            <a:ext cx="3040720" cy="210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8D9CEE9-8998-4D16-B942-7E37542AA469}"/>
              </a:ext>
            </a:extLst>
          </p:cNvPr>
          <p:cNvGrpSpPr/>
          <p:nvPr/>
        </p:nvGrpSpPr>
        <p:grpSpPr>
          <a:xfrm>
            <a:off x="76200" y="4473475"/>
            <a:ext cx="9144000" cy="2308325"/>
            <a:chOff x="0" y="4183042"/>
            <a:chExt cx="9144000" cy="230832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A59A4A-1031-43F7-9EEF-60221C4EF609}"/>
                </a:ext>
              </a:extLst>
            </p:cNvPr>
            <p:cNvSpPr/>
            <p:nvPr/>
          </p:nvSpPr>
          <p:spPr>
            <a:xfrm>
              <a:off x="0" y="4183043"/>
              <a:ext cx="4572000" cy="23083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/>
                <a:t>Deadliest Historic Earthquakes:</a:t>
              </a:r>
            </a:p>
            <a:p>
              <a:r>
                <a:rPr lang="en-US" dirty="0"/>
                <a:t>Shensi, China, Jan. 23, 1556</a:t>
              </a:r>
            </a:p>
            <a:p>
              <a:r>
                <a:rPr lang="en-US" dirty="0"/>
                <a:t>Tangshan, China, July 27, 1976</a:t>
              </a:r>
            </a:p>
            <a:p>
              <a:r>
                <a:rPr lang="en-US" dirty="0"/>
                <a:t>Aleppo, Syria, Aug. 9, 1138</a:t>
              </a:r>
            </a:p>
            <a:p>
              <a:r>
                <a:rPr lang="en-US" dirty="0"/>
                <a:t>Sumatra, Indonesia, Dec. 26, 2004</a:t>
              </a:r>
            </a:p>
            <a:p>
              <a:r>
                <a:rPr lang="en-US" dirty="0"/>
                <a:t>Haiti, Jan 12, 2010</a:t>
              </a:r>
            </a:p>
            <a:p>
              <a:r>
                <a:rPr lang="en-US" dirty="0" err="1"/>
                <a:t>Damghan</a:t>
              </a:r>
              <a:r>
                <a:rPr lang="en-US" dirty="0"/>
                <a:t>, Iran, Dec. 22, 856</a:t>
              </a:r>
            </a:p>
            <a:p>
              <a:r>
                <a:rPr lang="en-US" dirty="0" err="1"/>
                <a:t>Haiyuan</a:t>
              </a:r>
              <a:r>
                <a:rPr lang="en-US" dirty="0"/>
                <a:t>, China, Dec. 16, 1920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7D822C-7C96-43B7-A3A8-5CB8B7849283}"/>
                </a:ext>
              </a:extLst>
            </p:cNvPr>
            <p:cNvSpPr/>
            <p:nvPr/>
          </p:nvSpPr>
          <p:spPr>
            <a:xfrm>
              <a:off x="4019550" y="4183042"/>
              <a:ext cx="512445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Largest Magnitude Earthquakes in History:</a:t>
              </a:r>
            </a:p>
            <a:p>
              <a:r>
                <a:rPr lang="en-US" dirty="0"/>
                <a:t>Valdivia, Chile, 22 May 1960 (M9.5)</a:t>
              </a:r>
            </a:p>
            <a:p>
              <a:r>
                <a:rPr lang="en-US" dirty="0"/>
                <a:t>Prince William Sound, Alaska, Mar. 1964 (M9.2)</a:t>
              </a:r>
            </a:p>
            <a:p>
              <a:r>
                <a:rPr lang="en-US" dirty="0"/>
                <a:t>Sumatra, Indonesia, 26 Dec. 2004 (M9.1)</a:t>
              </a:r>
            </a:p>
            <a:p>
              <a:r>
                <a:rPr lang="en-US" dirty="0"/>
                <a:t>Sendai, Japan, 11 March 2011 (M9.0)</a:t>
              </a:r>
            </a:p>
            <a:p>
              <a:r>
                <a:rPr lang="en-US" dirty="0"/>
                <a:t>Kamchatka, Russia, 4 November 1952 (M9.0) </a:t>
              </a:r>
            </a:p>
            <a:p>
              <a:r>
                <a:rPr lang="en-US" dirty="0" err="1"/>
                <a:t>Bio-bio</a:t>
              </a:r>
              <a:r>
                <a:rPr lang="en-US" dirty="0"/>
                <a:t>, Chile, 27 February 2010 (M8.8)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182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G07_016">
            <a:extLst>
              <a:ext uri="{FF2B5EF4-FFF2-40B4-BE49-F238E27FC236}">
                <a16:creationId xmlns:a16="http://schemas.microsoft.com/office/drawing/2014/main" id="{B987A6A1-6E06-4D2E-9014-13A2AA91A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D2323876-CBA9-4746-A75E-F2C89EE04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4307675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Seismic Magnitude and Epicenter Location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896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4_25">
            <a:extLst>
              <a:ext uri="{FF2B5EF4-FFF2-40B4-BE49-F238E27FC236}">
                <a16:creationId xmlns:a16="http://schemas.microsoft.com/office/drawing/2014/main" id="{ED0F1740-68A4-470E-A450-1E3BD512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8486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AE931F94-7D6C-4AD7-87B4-75B13922B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7067"/>
            <a:ext cx="4307675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Earthquake Risk Map in the U.S.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q14">
            <a:extLst>
              <a:ext uri="{FF2B5EF4-FFF2-40B4-BE49-F238E27FC236}">
                <a16:creationId xmlns:a16="http://schemas.microsoft.com/office/drawing/2014/main" id="{AFB825F8-7E46-4988-AE09-7FAE5F00B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2984" r="2595" b="3684"/>
          <a:stretch/>
        </p:blipFill>
        <p:spPr bwMode="auto">
          <a:xfrm>
            <a:off x="228599" y="152399"/>
            <a:ext cx="4572001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04_25">
            <a:extLst>
              <a:ext uri="{FF2B5EF4-FFF2-40B4-BE49-F238E27FC236}">
                <a16:creationId xmlns:a16="http://schemas.microsoft.com/office/drawing/2014/main" id="{688106B4-B2EC-48EF-95CB-46B431AD5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27781"/>
            <a:ext cx="2667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D5F90E6-EC01-42D4-B809-961863A5E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4876800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Tectonics Controls Earthquake Occurrence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G07_030">
            <a:extLst>
              <a:ext uri="{FF2B5EF4-FFF2-40B4-BE49-F238E27FC236}">
                <a16:creationId xmlns:a16="http://schemas.microsoft.com/office/drawing/2014/main" id="{A25A01A5-A12D-49BA-852E-6E8B3FA7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" y="507232"/>
            <a:ext cx="4538308" cy="340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 descr="eq17">
            <a:extLst>
              <a:ext uri="{FF2B5EF4-FFF2-40B4-BE49-F238E27FC236}">
                <a16:creationId xmlns:a16="http://schemas.microsoft.com/office/drawing/2014/main" id="{AAEC1CD4-9D0D-43C4-A38B-1533DDE7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43" y="530787"/>
            <a:ext cx="2330011" cy="15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G07_09B">
            <a:extLst>
              <a:ext uri="{FF2B5EF4-FFF2-40B4-BE49-F238E27FC236}">
                <a16:creationId xmlns:a16="http://schemas.microsoft.com/office/drawing/2014/main" id="{8D6FE25A-994E-4650-940D-1397809E3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r="9012"/>
          <a:stretch/>
        </p:blipFill>
        <p:spPr bwMode="auto">
          <a:xfrm>
            <a:off x="6974902" y="490641"/>
            <a:ext cx="1897245" cy="177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3E18D0F0-8DC2-4E38-96B1-9309BF68D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4876800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Seismic Monitoring and Warning Systems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4" descr="eq7">
            <a:extLst>
              <a:ext uri="{FF2B5EF4-FFF2-40B4-BE49-F238E27FC236}">
                <a16:creationId xmlns:a16="http://schemas.microsoft.com/office/drawing/2014/main" id="{4DBD2E5A-AE3C-4424-BE4D-0923DB775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r="1499" b="2381"/>
          <a:stretch/>
        </p:blipFill>
        <p:spPr bwMode="auto">
          <a:xfrm>
            <a:off x="2563428" y="4271798"/>
            <a:ext cx="1512162" cy="232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q6">
            <a:extLst>
              <a:ext uri="{FF2B5EF4-FFF2-40B4-BE49-F238E27FC236}">
                <a16:creationId xmlns:a16="http://schemas.microsoft.com/office/drawing/2014/main" id="{7A5C68E5-88DA-48A2-A6D6-B57352F5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221672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2F3D0B16-9975-42FD-9F54-9DFC5AEA6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8400"/>
            <a:ext cx="2286000" cy="3498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Seismograph Stations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99D3430-733F-48EF-8656-27780B20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149152"/>
            <a:ext cx="3877672" cy="3498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Real-Time Ground Deformation Studies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FG07_007">
            <a:extLst>
              <a:ext uri="{FF2B5EF4-FFF2-40B4-BE49-F238E27FC236}">
                <a16:creationId xmlns:a16="http://schemas.microsoft.com/office/drawing/2014/main" id="{2BC0E0BA-C302-43C6-889F-C1DD695F1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5800" y="3058615"/>
            <a:ext cx="2456908" cy="307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5FBC70CC-A078-4672-A536-5EFF30CC4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501" y="6263365"/>
            <a:ext cx="3847730" cy="3498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Fault Trenching / </a:t>
            </a:r>
            <a:r>
              <a:rPr lang="en-US" altLang="en-US" sz="1600" b="1" dirty="0" err="1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Paleoseismology</a:t>
            </a:r>
            <a:r>
              <a:rPr lang="en-US" altLang="en-US" sz="16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 Studies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3" descr="04_19">
            <a:extLst>
              <a:ext uri="{FF2B5EF4-FFF2-40B4-BE49-F238E27FC236}">
                <a16:creationId xmlns:a16="http://schemas.microsoft.com/office/drawing/2014/main" id="{3A5AF504-A2A6-4B80-8E85-8F403217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08" y="3122620"/>
            <a:ext cx="2128022" cy="294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G07_029">
            <a:extLst>
              <a:ext uri="{FF2B5EF4-FFF2-40B4-BE49-F238E27FC236}">
                <a16:creationId xmlns:a16="http://schemas.microsoft.com/office/drawing/2014/main" id="{F8B81CA2-5744-48DB-8864-1EAC58E64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G07_010">
            <a:extLst>
              <a:ext uri="{FF2B5EF4-FFF2-40B4-BE49-F238E27FC236}">
                <a16:creationId xmlns:a16="http://schemas.microsoft.com/office/drawing/2014/main" id="{6A9CD496-BF0D-4673-B932-FAB0F0729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52" b="25787"/>
          <a:stretch/>
        </p:blipFill>
        <p:spPr bwMode="auto">
          <a:xfrm>
            <a:off x="0" y="898524"/>
            <a:ext cx="914400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7E05118-A469-492B-B6A8-05F5E7DA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5562600" cy="3805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Ground Shaking Magnitude as a Function of Materials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4" descr="eq15">
            <a:extLst>
              <a:ext uri="{FF2B5EF4-FFF2-40B4-BE49-F238E27FC236}">
                <a16:creationId xmlns:a16="http://schemas.microsoft.com/office/drawing/2014/main" id="{1B19A2CC-5805-47B0-A7C5-909E6964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9" y="523881"/>
            <a:ext cx="2815584" cy="18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G07_014">
            <a:extLst>
              <a:ext uri="{FF2B5EF4-FFF2-40B4-BE49-F238E27FC236}">
                <a16:creationId xmlns:a16="http://schemas.microsoft.com/office/drawing/2014/main" id="{E819EC78-F0DD-4C0F-A3B7-76ADCA7C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16" y="450935"/>
            <a:ext cx="2720772" cy="20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elf build country home, morning mist : Stock Photo">
            <a:extLst>
              <a:ext uri="{FF2B5EF4-FFF2-40B4-BE49-F238E27FC236}">
                <a16:creationId xmlns:a16="http://schemas.microsoft.com/office/drawing/2014/main" id="{85DD5A39-5850-4324-AFF5-8148A326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23882"/>
            <a:ext cx="2839269" cy="18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0A269BAD-12D5-4A83-AE37-CD28E9758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81600"/>
            <a:ext cx="1387137" cy="3498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Hard Bedrock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00EC84D-4B68-4959-BB86-460B5AB2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648596"/>
            <a:ext cx="1387137" cy="3498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Soft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Bedrock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EBD5B55-ED0D-4AF0-B264-6BD79274F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696301"/>
            <a:ext cx="1295399" cy="3498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River Gravel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5766967-C070-4F16-9835-F3AD9C161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2266" y="5998397"/>
            <a:ext cx="1387137" cy="3498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Wet Bay Mud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eq18">
            <a:extLst>
              <a:ext uri="{FF2B5EF4-FFF2-40B4-BE49-F238E27FC236}">
                <a16:creationId xmlns:a16="http://schemas.microsoft.com/office/drawing/2014/main" id="{D2EFAD0A-DECA-4796-A5DE-19F5C127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057876"/>
            <a:ext cx="3581400" cy="234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04_14">
            <a:extLst>
              <a:ext uri="{FF2B5EF4-FFF2-40B4-BE49-F238E27FC236}">
                <a16:creationId xmlns:a16="http://schemas.microsoft.com/office/drawing/2014/main" id="{09E0B676-0423-4660-BEF8-0E759989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96" y="304800"/>
            <a:ext cx="351657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G07_012">
            <a:extLst>
              <a:ext uri="{FF2B5EF4-FFF2-40B4-BE49-F238E27FC236}">
                <a16:creationId xmlns:a16="http://schemas.microsoft.com/office/drawing/2014/main" id="{D9C2A3F0-0775-4FDB-AAE5-1CFF07F7B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-19235"/>
            <a:ext cx="381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333BBE1-693B-4AD0-AA70-1760A242C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146" y="5722397"/>
            <a:ext cx="2357761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Liquefaction Hazards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0303bx">
            <a:extLst>
              <a:ext uri="{FF2B5EF4-FFF2-40B4-BE49-F238E27FC236}">
                <a16:creationId xmlns:a16="http://schemas.microsoft.com/office/drawing/2014/main" id="{6A10479D-EF54-4046-BFF6-AF748DDA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49" y="4114800"/>
            <a:ext cx="379045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04_13">
            <a:extLst>
              <a:ext uri="{FF2B5EF4-FFF2-40B4-BE49-F238E27FC236}">
                <a16:creationId xmlns:a16="http://schemas.microsoft.com/office/drawing/2014/main" id="{CA383922-0390-4A81-8890-7BE5F125D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550"/>
            <a:ext cx="7045476" cy="408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007461C-640F-467C-97E5-5D1A80D27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424" y="70279"/>
            <a:ext cx="3200400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Co-Seismic Landslide Hazards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3074" name="Picture 2" descr="Researchers develop model for predicting landslides caused by ...">
            <a:extLst>
              <a:ext uri="{FF2B5EF4-FFF2-40B4-BE49-F238E27FC236}">
                <a16:creationId xmlns:a16="http://schemas.microsoft.com/office/drawing/2014/main" id="{249D7448-19DF-430E-8276-D12C09A3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24415"/>
            <a:ext cx="3962400" cy="26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q16">
            <a:extLst>
              <a:ext uri="{FF2B5EF4-FFF2-40B4-BE49-F238E27FC236}">
                <a16:creationId xmlns:a16="http://schemas.microsoft.com/office/drawing/2014/main" id="{D337292E-EDDB-4616-9824-DBC266044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8" y="33291"/>
            <a:ext cx="4829936" cy="28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04_15">
            <a:extLst>
              <a:ext uri="{FF2B5EF4-FFF2-40B4-BE49-F238E27FC236}">
                <a16:creationId xmlns:a16="http://schemas.microsoft.com/office/drawing/2014/main" id="{A1CC1BC7-71B5-4373-9BA6-1D2D79865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03547"/>
            <a:ext cx="482993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AF2341-0998-4830-8E7E-97E2FE90F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" y="5558692"/>
            <a:ext cx="5791200" cy="1243083"/>
          </a:xfrm>
          <a:prstGeom prst="rect">
            <a:avLst/>
          </a:prstGeom>
        </p:spPr>
      </p:pic>
      <p:pic>
        <p:nvPicPr>
          <p:cNvPr id="4098" name="Picture 2" descr="A dive into tsunami - the terrifying energy it possesses ! - Scrivial">
            <a:extLst>
              <a:ext uri="{FF2B5EF4-FFF2-40B4-BE49-F238E27FC236}">
                <a16:creationId xmlns:a16="http://schemas.microsoft.com/office/drawing/2014/main" id="{B6AAB105-FC7B-42B1-86A2-3D699845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81" y="293842"/>
            <a:ext cx="4139195" cy="21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FD75D88B-A857-4E72-93AF-424071AEE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258" y="381000"/>
            <a:ext cx="1818942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Tsunami Hazards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100" name="Picture 4" descr="Our tsunami warning system is faulty. Can these scientists fix it?">
            <a:extLst>
              <a:ext uri="{FF2B5EF4-FFF2-40B4-BE49-F238E27FC236}">
                <a16:creationId xmlns:a16="http://schemas.microsoft.com/office/drawing/2014/main" id="{A2CFA9F7-48CC-4D4C-B433-1A1B743C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0" y="2895269"/>
            <a:ext cx="3733800" cy="238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43B6D212-BC37-47AA-800C-75922255C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62677"/>
            <a:ext cx="2357761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…bad day at the beach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F3AD45-9532-4D2C-8259-3FD2F40DD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1" y="19911"/>
            <a:ext cx="4814904" cy="3818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981F72-A889-4278-A831-9B37257F8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6" t="18889" r="30000" b="36422"/>
          <a:stretch/>
        </p:blipFill>
        <p:spPr>
          <a:xfrm>
            <a:off x="4724400" y="2894"/>
            <a:ext cx="4327564" cy="2664106"/>
          </a:xfrm>
          <a:prstGeom prst="rect">
            <a:avLst/>
          </a:prstGeom>
        </p:spPr>
      </p:pic>
      <p:pic>
        <p:nvPicPr>
          <p:cNvPr id="6146" name="Picture 2" descr="Earthquakes, Landslides, and Tsunamis: Mapping Geohazards in the ...">
            <a:extLst>
              <a:ext uri="{FF2B5EF4-FFF2-40B4-BE49-F238E27FC236}">
                <a16:creationId xmlns:a16="http://schemas.microsoft.com/office/drawing/2014/main" id="{28A0B9C0-5FA4-49E3-97A3-E1F504D7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6" y="4219208"/>
            <a:ext cx="4422747" cy="256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ages.uoregon.edu/millerm/ORfaults.jpeg">
            <a:extLst>
              <a:ext uri="{FF2B5EF4-FFF2-40B4-BE49-F238E27FC236}">
                <a16:creationId xmlns:a16="http://schemas.microsoft.com/office/drawing/2014/main" id="{B8D8366B-16EE-4B84-A66B-10674B91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18" y="3171126"/>
            <a:ext cx="4043363" cy="321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CF852F58-7B6D-418C-B73A-D8C75F379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35" y="3838629"/>
            <a:ext cx="2818097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Cascadia Subduction Zone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6D0B8DB-D3F8-4AB0-AE19-7A89B9CA2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743200"/>
            <a:ext cx="2818097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Oregon Fault Map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760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ectonics\tectonics22.jpg">
            <a:extLst>
              <a:ext uri="{FF2B5EF4-FFF2-40B4-BE49-F238E27FC236}">
                <a16:creationId xmlns:a16="http://schemas.microsoft.com/office/drawing/2014/main" id="{8C3AB780-64EC-4D45-8EF8-F8AC78ADC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1560" r="862" b="3937"/>
          <a:stretch/>
        </p:blipFill>
        <p:spPr bwMode="auto">
          <a:xfrm>
            <a:off x="1317687" y="191029"/>
            <a:ext cx="7072072" cy="450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Text Box 2">
            <a:extLst>
              <a:ext uri="{FF2B5EF4-FFF2-40B4-BE49-F238E27FC236}">
                <a16:creationId xmlns:a16="http://schemas.microsoft.com/office/drawing/2014/main" id="{6E931A69-04D1-41F1-94F2-C9A6E0BA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-740"/>
            <a:ext cx="5105400" cy="380579"/>
          </a:xfrm>
          <a:prstGeom prst="rect">
            <a:avLst/>
          </a:prstGeom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Global Seismic Distribution of Historic Epicenters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85AA0-E50D-4EEC-B0AC-61871D441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4877800"/>
            <a:ext cx="5041002" cy="1680334"/>
          </a:xfrm>
          <a:prstGeom prst="rect">
            <a:avLst/>
          </a:prstGeom>
        </p:spPr>
      </p:pic>
      <p:pic>
        <p:nvPicPr>
          <p:cNvPr id="6" name="Picture 2" descr="F:\tectonics\tectonics04.jpg">
            <a:extLst>
              <a:ext uri="{FF2B5EF4-FFF2-40B4-BE49-F238E27FC236}">
                <a16:creationId xmlns:a16="http://schemas.microsoft.com/office/drawing/2014/main" id="{1B6568A7-33DE-4284-9C20-C302A98B4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1695" r="900" b="1213"/>
          <a:stretch/>
        </p:blipFill>
        <p:spPr bwMode="auto">
          <a:xfrm>
            <a:off x="13316" y="4105090"/>
            <a:ext cx="3720483" cy="2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27D90-54D1-4EB1-80A3-0FD9B244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094"/>
            <a:ext cx="5085588" cy="5410200"/>
          </a:xfrm>
          <a:prstGeom prst="rect">
            <a:avLst/>
          </a:prstGeom>
        </p:spPr>
      </p:pic>
      <p:pic>
        <p:nvPicPr>
          <p:cNvPr id="7170" name="Picture 2" descr="Ghost forest emerges from the sand on the Oregon coast ...">
            <a:extLst>
              <a:ext uri="{FF2B5EF4-FFF2-40B4-BE49-F238E27FC236}">
                <a16:creationId xmlns:a16="http://schemas.microsoft.com/office/drawing/2014/main" id="{96FB5611-984A-455F-9908-D870C50A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4119979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beachconnection.net/news/newport_bev_stump.jpg">
            <a:extLst>
              <a:ext uri="{FF2B5EF4-FFF2-40B4-BE49-F238E27FC236}">
                <a16:creationId xmlns:a16="http://schemas.microsoft.com/office/drawing/2014/main" id="{5687485D-3D38-426C-AFB3-193D63897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429000"/>
            <a:ext cx="4119979" cy="274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7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D9C522-0968-4C68-937D-FCDF6317D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371" r="18333" b="8518"/>
          <a:stretch/>
        </p:blipFill>
        <p:spPr>
          <a:xfrm>
            <a:off x="19235" y="381000"/>
            <a:ext cx="89281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9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eq20">
            <a:extLst>
              <a:ext uri="{FF2B5EF4-FFF2-40B4-BE49-F238E27FC236}">
                <a16:creationId xmlns:a16="http://schemas.microsoft.com/office/drawing/2014/main" id="{D8C07E58-168B-4B4A-87D8-8E69EC898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r="1020" b="2785"/>
          <a:stretch/>
        </p:blipFill>
        <p:spPr bwMode="auto">
          <a:xfrm>
            <a:off x="4386318" y="2590800"/>
            <a:ext cx="475768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q19">
            <a:extLst>
              <a:ext uri="{FF2B5EF4-FFF2-40B4-BE49-F238E27FC236}">
                <a16:creationId xmlns:a16="http://schemas.microsoft.com/office/drawing/2014/main" id="{88B54ACF-A5F7-43EB-B4B7-2349A78EB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3333" r="1777" b="5556"/>
          <a:stretch/>
        </p:blipFill>
        <p:spPr bwMode="auto">
          <a:xfrm>
            <a:off x="-10358" y="0"/>
            <a:ext cx="440101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888BFC5B-E196-438C-946A-125C5851F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37822"/>
            <a:ext cx="3200400" cy="657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Global Seismology – Window to the Earth’s Interior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F2E11BCA-4DD4-4986-94C4-3E281221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-740"/>
            <a:ext cx="4041006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Fault-Rupture Earthquake Sources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112C8-6B78-4338-80D8-77D57E398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4814" r="18333" b="15926"/>
          <a:stretch/>
        </p:blipFill>
        <p:spPr>
          <a:xfrm>
            <a:off x="52526" y="2803553"/>
            <a:ext cx="6273245" cy="3690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BBCCC-2D01-4022-9610-AA9171814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t="36666" r="29166" b="29259"/>
          <a:stretch/>
        </p:blipFill>
        <p:spPr>
          <a:xfrm>
            <a:off x="76200" y="348767"/>
            <a:ext cx="6122504" cy="2133600"/>
          </a:xfrm>
          <a:prstGeom prst="rect">
            <a:avLst/>
          </a:prstGeom>
        </p:spPr>
      </p:pic>
      <p:pic>
        <p:nvPicPr>
          <p:cNvPr id="1026" name="Picture 2" descr="Fault Types : What are the three main types of faults? | Geology Page">
            <a:extLst>
              <a:ext uri="{FF2B5EF4-FFF2-40B4-BE49-F238E27FC236}">
                <a16:creationId xmlns:a16="http://schemas.microsoft.com/office/drawing/2014/main" id="{00124C92-3372-42DC-8BCC-8A697331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27" y="4451429"/>
            <a:ext cx="4456079" cy="190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G07_00D">
            <a:extLst>
              <a:ext uri="{FF2B5EF4-FFF2-40B4-BE49-F238E27FC236}">
                <a16:creationId xmlns:a16="http://schemas.microsoft.com/office/drawing/2014/main" id="{9861D07F-9AA6-4539-B26E-D887816F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15500"/>
            <a:ext cx="3720686" cy="27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eq2">
            <a:extLst>
              <a:ext uri="{FF2B5EF4-FFF2-40B4-BE49-F238E27FC236}">
                <a16:creationId xmlns:a16="http://schemas.microsoft.com/office/drawing/2014/main" id="{F82BB2D8-8926-4CB6-9E2A-2DB4217B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33" y="55301"/>
            <a:ext cx="1729985" cy="39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96206C-2C68-42CC-A0B4-9CC3F7A71A17}"/>
              </a:ext>
            </a:extLst>
          </p:cNvPr>
          <p:cNvGrpSpPr/>
          <p:nvPr/>
        </p:nvGrpSpPr>
        <p:grpSpPr>
          <a:xfrm>
            <a:off x="228600" y="228600"/>
            <a:ext cx="4495800" cy="3810000"/>
            <a:chOff x="2324099" y="1066800"/>
            <a:chExt cx="4495800" cy="3810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497F5C-C4AE-420C-A792-49F7115C3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833" t="4075" r="25001" b="41110"/>
            <a:stretch/>
          </p:blipFill>
          <p:spPr>
            <a:xfrm>
              <a:off x="2324099" y="1066800"/>
              <a:ext cx="4495800" cy="2819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4F940C-B226-4628-AFF8-B46A8D3F8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833" t="76668" r="25001" b="4073"/>
            <a:stretch/>
          </p:blipFill>
          <p:spPr>
            <a:xfrm>
              <a:off x="2324099" y="3886200"/>
              <a:ext cx="4495800" cy="990600"/>
            </a:xfrm>
            <a:prstGeom prst="rect">
              <a:avLst/>
            </a:prstGeom>
          </p:spPr>
        </p:pic>
      </p:grpSp>
      <p:pic>
        <p:nvPicPr>
          <p:cNvPr id="6" name="Picture 5" descr="eq3">
            <a:extLst>
              <a:ext uri="{FF2B5EF4-FFF2-40B4-BE49-F238E27FC236}">
                <a16:creationId xmlns:a16="http://schemas.microsoft.com/office/drawing/2014/main" id="{D27C7512-2DAE-488A-B7EA-A6C89ACD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15" y="55302"/>
            <a:ext cx="1692297" cy="39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04_02">
            <a:extLst>
              <a:ext uri="{FF2B5EF4-FFF2-40B4-BE49-F238E27FC236}">
                <a16:creationId xmlns:a16="http://schemas.microsoft.com/office/drawing/2014/main" id="{C9973346-45EF-4528-841B-D0DF6B09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127518"/>
            <a:ext cx="3810001" cy="253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G07_09B">
            <a:extLst>
              <a:ext uri="{FF2B5EF4-FFF2-40B4-BE49-F238E27FC236}">
                <a16:creationId xmlns:a16="http://schemas.microsoft.com/office/drawing/2014/main" id="{C57352F0-59B9-4042-A6CE-0ABD0A088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4127517"/>
            <a:ext cx="3474372" cy="25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01BBD272-B24B-4851-9A35-8374AE718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8" y="-35219"/>
            <a:ext cx="5284535" cy="2882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Tectonic Forces and Rock Deformation (Compression vs. Tension)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C3F88-1F47-45F2-B749-0F33E5FFEA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" y="32550"/>
            <a:ext cx="5974709" cy="3102253"/>
          </a:xfrm>
          <a:prstGeom prst="rect">
            <a:avLst/>
          </a:prstGeom>
        </p:spPr>
      </p:pic>
      <p:pic>
        <p:nvPicPr>
          <p:cNvPr id="4" name="Picture 4" descr="eq7">
            <a:extLst>
              <a:ext uri="{FF2B5EF4-FFF2-40B4-BE49-F238E27FC236}">
                <a16:creationId xmlns:a16="http://schemas.microsoft.com/office/drawing/2014/main" id="{A115084C-4AB4-4500-90E7-27630C45E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r="1499" b="2381"/>
          <a:stretch/>
        </p:blipFill>
        <p:spPr bwMode="auto">
          <a:xfrm>
            <a:off x="6705600" y="152400"/>
            <a:ext cx="2286000" cy="351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q9">
            <a:extLst>
              <a:ext uri="{FF2B5EF4-FFF2-40B4-BE49-F238E27FC236}">
                <a16:creationId xmlns:a16="http://schemas.microsoft.com/office/drawing/2014/main" id="{3DE453DE-1D51-448E-97D3-C3035899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88" y="4114800"/>
            <a:ext cx="45929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G07_08A">
            <a:extLst>
              <a:ext uri="{FF2B5EF4-FFF2-40B4-BE49-F238E27FC236}">
                <a16:creationId xmlns:a16="http://schemas.microsoft.com/office/drawing/2014/main" id="{2D441C39-D3E8-438B-83E5-52D68D66B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436949" cy="33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q6">
            <a:extLst>
              <a:ext uri="{FF2B5EF4-FFF2-40B4-BE49-F238E27FC236}">
                <a16:creationId xmlns:a16="http://schemas.microsoft.com/office/drawing/2014/main" id="{A70F838F-DF42-4F8E-9DB6-951F824A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27831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q4">
            <a:extLst>
              <a:ext uri="{FF2B5EF4-FFF2-40B4-BE49-F238E27FC236}">
                <a16:creationId xmlns:a16="http://schemas.microsoft.com/office/drawing/2014/main" id="{7FEC07CA-025C-444C-BAAA-468415B3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67" y="30332"/>
            <a:ext cx="1513644" cy="390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q11">
            <a:extLst>
              <a:ext uri="{FF2B5EF4-FFF2-40B4-BE49-F238E27FC236}">
                <a16:creationId xmlns:a16="http://schemas.microsoft.com/office/drawing/2014/main" id="{B33BE345-0DD2-4479-AD34-5164AA4FF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1112" r="3217"/>
          <a:stretch/>
        </p:blipFill>
        <p:spPr bwMode="auto">
          <a:xfrm>
            <a:off x="5603076" y="0"/>
            <a:ext cx="1755585" cy="390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q5">
            <a:extLst>
              <a:ext uri="{FF2B5EF4-FFF2-40B4-BE49-F238E27FC236}">
                <a16:creationId xmlns:a16="http://schemas.microsoft.com/office/drawing/2014/main" id="{BEE51CE1-2837-4D99-8332-EAB55354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07" y="3951303"/>
            <a:ext cx="3478942" cy="27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F6B07-EF87-4466-958A-2DE96D04B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67" t="11481" r="24167" b="20370"/>
          <a:stretch/>
        </p:blipFill>
        <p:spPr>
          <a:xfrm>
            <a:off x="125267" y="30332"/>
            <a:ext cx="5232792" cy="4541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3005D0-7507-469E-80F9-41268FF274AC}"/>
              </a:ext>
            </a:extLst>
          </p:cNvPr>
          <p:cNvSpPr txBox="1"/>
          <p:nvPr/>
        </p:nvSpPr>
        <p:spPr>
          <a:xfrm>
            <a:off x="5943600" y="457200"/>
            <a:ext cx="1269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 Waves (Fast)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72156-2495-48C7-84A8-2226EC235D24}"/>
              </a:ext>
            </a:extLst>
          </p:cNvPr>
          <p:cNvSpPr txBox="1"/>
          <p:nvPr/>
        </p:nvSpPr>
        <p:spPr>
          <a:xfrm>
            <a:off x="7534567" y="685800"/>
            <a:ext cx="1538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 Waves (Medium)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5EB49-729D-4BE3-AA62-740C7BE3D839}"/>
              </a:ext>
            </a:extLst>
          </p:cNvPr>
          <p:cNvSpPr txBox="1"/>
          <p:nvPr/>
        </p:nvSpPr>
        <p:spPr>
          <a:xfrm>
            <a:off x="6172200" y="6148215"/>
            <a:ext cx="810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 Waves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B8663-35FD-42A7-91D1-D1E55AB61A20}"/>
              </a:ext>
            </a:extLst>
          </p:cNvPr>
          <p:cNvSpPr txBox="1"/>
          <p:nvPr/>
        </p:nvSpPr>
        <p:spPr>
          <a:xfrm>
            <a:off x="6174958" y="4191000"/>
            <a:ext cx="807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 Waves</a:t>
            </a:r>
          </a:p>
        </p:txBody>
      </p:sp>
      <p:pic>
        <p:nvPicPr>
          <p:cNvPr id="11" name="Picture 2" descr="FG07_08C">
            <a:extLst>
              <a:ext uri="{FF2B5EF4-FFF2-40B4-BE49-F238E27FC236}">
                <a16:creationId xmlns:a16="http://schemas.microsoft.com/office/drawing/2014/main" id="{E6901451-9984-4257-88C1-AE28779B0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10980" r="3780" b="9685"/>
          <a:stretch/>
        </p:blipFill>
        <p:spPr bwMode="auto">
          <a:xfrm>
            <a:off x="585927" y="4319882"/>
            <a:ext cx="3986073" cy="253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E3CB81-0315-4CD9-8128-8434748F52F1}"/>
              </a:ext>
            </a:extLst>
          </p:cNvPr>
          <p:cNvSpPr txBox="1"/>
          <p:nvPr/>
        </p:nvSpPr>
        <p:spPr>
          <a:xfrm>
            <a:off x="3429000" y="6542064"/>
            <a:ext cx="1777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Surface Waves (Slow)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14306075-6F53-417B-8372-B8E33B66B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188" y="1762797"/>
            <a:ext cx="2783675" cy="3805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Seismic Wave Velocity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95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q9">
            <a:extLst>
              <a:ext uri="{FF2B5EF4-FFF2-40B4-BE49-F238E27FC236}">
                <a16:creationId xmlns:a16="http://schemas.microsoft.com/office/drawing/2014/main" id="{CA5FD017-7436-4A68-BAA4-46B380A12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74308"/>
            <a:ext cx="3819525" cy="20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eismic Wave - an overview | ScienceDirect Topics">
            <a:extLst>
              <a:ext uri="{FF2B5EF4-FFF2-40B4-BE49-F238E27FC236}">
                <a16:creationId xmlns:a16="http://schemas.microsoft.com/office/drawing/2014/main" id="{2802E604-54E3-4755-AB29-4980F55A8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" y="790630"/>
            <a:ext cx="48037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ismic Wave Speed | Seth Stein">
            <a:extLst>
              <a:ext uri="{FF2B5EF4-FFF2-40B4-BE49-F238E27FC236}">
                <a16:creationId xmlns:a16="http://schemas.microsoft.com/office/drawing/2014/main" id="{36976C8F-4A8F-4B44-AA02-CC3C1599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04512"/>
            <a:ext cx="6334520" cy="21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D789C2-0727-4213-ACFF-D4C6388D440F}"/>
              </a:ext>
            </a:extLst>
          </p:cNvPr>
          <p:cNvSpPr txBox="1"/>
          <p:nvPr/>
        </p:nvSpPr>
        <p:spPr>
          <a:xfrm>
            <a:off x="855153" y="4038276"/>
            <a:ext cx="2443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 Waves (Fast – First to Arrive)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7C68A-B82F-443A-B55F-43EBCE7DAD25}"/>
              </a:ext>
            </a:extLst>
          </p:cNvPr>
          <p:cNvSpPr txBox="1"/>
          <p:nvPr/>
        </p:nvSpPr>
        <p:spPr>
          <a:xfrm>
            <a:off x="2695575" y="3655896"/>
            <a:ext cx="298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 Waves (Medium – Second to Arrive))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9B651-01B8-4243-9415-20BFADADFF17}"/>
              </a:ext>
            </a:extLst>
          </p:cNvPr>
          <p:cNvSpPr txBox="1"/>
          <p:nvPr/>
        </p:nvSpPr>
        <p:spPr>
          <a:xfrm>
            <a:off x="4386460" y="4038275"/>
            <a:ext cx="3077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Surface Waves (Slower – Last to Arrive)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D9477A5F-05DC-41F6-9D27-0BB6EA570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72" y="93022"/>
            <a:ext cx="7696200" cy="442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Seismic Wave Races: EQ Focus to Seismic Station Time Trials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617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90EA2-0B70-455A-B891-76D636723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33" t="12963" r="25000" b="15926"/>
          <a:stretch/>
        </p:blipFill>
        <p:spPr>
          <a:xfrm>
            <a:off x="304800" y="228600"/>
            <a:ext cx="7556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75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0101bx">
            <a:extLst>
              <a:ext uri="{FF2B5EF4-FFF2-40B4-BE49-F238E27FC236}">
                <a16:creationId xmlns:a16="http://schemas.microsoft.com/office/drawing/2014/main" id="{6F66ACCF-8D00-499C-9520-CA4D79929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1"/>
            <a:ext cx="512717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q10">
            <a:extLst>
              <a:ext uri="{FF2B5EF4-FFF2-40B4-BE49-F238E27FC236}">
                <a16:creationId xmlns:a16="http://schemas.microsoft.com/office/drawing/2014/main" id="{32E2DF43-A2D8-43DF-826D-3E4A5F61E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071" y="1295400"/>
            <a:ext cx="3759729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q12">
            <a:extLst>
              <a:ext uri="{FF2B5EF4-FFF2-40B4-BE49-F238E27FC236}">
                <a16:creationId xmlns:a16="http://schemas.microsoft.com/office/drawing/2014/main" id="{2AE166C7-8CFB-4867-838D-4AA0A8EBC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60290"/>
            <a:ext cx="3810000" cy="334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31094B20-661B-4B4B-BE12-4E173F5D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274" y="6019800"/>
            <a:ext cx="4307675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Seismic Magnitude and Epicenter Location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268929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298</Words>
  <Application>Microsoft Office PowerPoint</Application>
  <PresentationFormat>On-screen Show (4:3)</PresentationFormat>
  <Paragraphs>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Default Design</vt:lpstr>
      <vt:lpstr>ES104 Earthquakes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40</cp:revision>
  <dcterms:created xsi:type="dcterms:W3CDTF">2004-02-17T22:04:54Z</dcterms:created>
  <dcterms:modified xsi:type="dcterms:W3CDTF">2020-07-07T23:11:08Z</dcterms:modified>
</cp:coreProperties>
</file>