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62" r:id="rId3"/>
    <p:sldMasterId id="2147483664" r:id="rId4"/>
  </p:sldMasterIdLst>
  <p:notesMasterIdLst>
    <p:notesMasterId r:id="rId48"/>
  </p:notesMasterIdLst>
  <p:sldIdLst>
    <p:sldId id="370" r:id="rId5"/>
    <p:sldId id="371" r:id="rId6"/>
    <p:sldId id="368" r:id="rId7"/>
    <p:sldId id="257" r:id="rId8"/>
    <p:sldId id="356" r:id="rId9"/>
    <p:sldId id="296" r:id="rId10"/>
    <p:sldId id="358" r:id="rId11"/>
    <p:sldId id="359" r:id="rId12"/>
    <p:sldId id="372" r:id="rId13"/>
    <p:sldId id="360" r:id="rId14"/>
    <p:sldId id="362" r:id="rId15"/>
    <p:sldId id="364" r:id="rId16"/>
    <p:sldId id="369" r:id="rId17"/>
    <p:sldId id="374" r:id="rId18"/>
    <p:sldId id="373" r:id="rId19"/>
    <p:sldId id="298" r:id="rId20"/>
    <p:sldId id="299" r:id="rId21"/>
    <p:sldId id="304" r:id="rId22"/>
    <p:sldId id="307" r:id="rId23"/>
    <p:sldId id="306" r:id="rId24"/>
    <p:sldId id="310" r:id="rId25"/>
    <p:sldId id="313" r:id="rId26"/>
    <p:sldId id="316" r:id="rId27"/>
    <p:sldId id="317" r:id="rId28"/>
    <p:sldId id="319" r:id="rId29"/>
    <p:sldId id="321" r:id="rId30"/>
    <p:sldId id="320" r:id="rId31"/>
    <p:sldId id="375" r:id="rId32"/>
    <p:sldId id="376" r:id="rId33"/>
    <p:sldId id="323" r:id="rId34"/>
    <p:sldId id="279" r:id="rId35"/>
    <p:sldId id="278" r:id="rId36"/>
    <p:sldId id="326" r:id="rId37"/>
    <p:sldId id="328" r:id="rId38"/>
    <p:sldId id="330" r:id="rId39"/>
    <p:sldId id="336" r:id="rId40"/>
    <p:sldId id="337" r:id="rId41"/>
    <p:sldId id="331" r:id="rId42"/>
    <p:sldId id="341" r:id="rId43"/>
    <p:sldId id="342" r:id="rId44"/>
    <p:sldId id="343" r:id="rId45"/>
    <p:sldId id="344" r:id="rId46"/>
    <p:sldId id="345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9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61535-A7F0-4116-9575-C927A133914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CE4C5-7A7C-465E-8E58-D149C3AE5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6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9E4CDB50-05C1-4410-AE6E-65D12297D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F1C31F7-0084-47D7-A581-6E2495F5C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1.16</a:t>
            </a:r>
          </a:p>
        </p:txBody>
      </p:sp>
    </p:spTree>
    <p:extLst>
      <p:ext uri="{BB962C8B-B14F-4D97-AF65-F5344CB8AC3E}">
        <p14:creationId xmlns:p14="http://schemas.microsoft.com/office/powerpoint/2010/main" val="3537837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4B006219-BA7A-4DA0-9A2C-9E7FD8DA2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161F78CA-88B8-48E5-BF95-2309390FF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7.9</a:t>
            </a:r>
          </a:p>
        </p:txBody>
      </p:sp>
    </p:spTree>
    <p:extLst>
      <p:ext uri="{BB962C8B-B14F-4D97-AF65-F5344CB8AC3E}">
        <p14:creationId xmlns:p14="http://schemas.microsoft.com/office/powerpoint/2010/main" val="3615852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35F01864-FD67-47B3-8BC0-290456C7EF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89DA0FEC-9ABA-48EF-A5AB-DA291BF20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7.10A</a:t>
            </a:r>
          </a:p>
        </p:txBody>
      </p:sp>
    </p:spTree>
    <p:extLst>
      <p:ext uri="{BB962C8B-B14F-4D97-AF65-F5344CB8AC3E}">
        <p14:creationId xmlns:p14="http://schemas.microsoft.com/office/powerpoint/2010/main" val="923736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2120F246-30FA-42EF-B07F-5E73A111A0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8B3EBD83-D878-490F-BA8F-FB91222EC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7.11</a:t>
            </a:r>
          </a:p>
        </p:txBody>
      </p:sp>
    </p:spTree>
    <p:extLst>
      <p:ext uri="{BB962C8B-B14F-4D97-AF65-F5344CB8AC3E}">
        <p14:creationId xmlns:p14="http://schemas.microsoft.com/office/powerpoint/2010/main" val="2785907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663128B6-E762-4DA7-A546-BFC792466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7D32F26E-F206-4837-BC43-0093F0344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7.12</a:t>
            </a:r>
          </a:p>
        </p:txBody>
      </p:sp>
    </p:spTree>
    <p:extLst>
      <p:ext uri="{BB962C8B-B14F-4D97-AF65-F5344CB8AC3E}">
        <p14:creationId xmlns:p14="http://schemas.microsoft.com/office/powerpoint/2010/main" val="2666244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57CBA935-01F4-49D7-8235-8585DB5A15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11AC1BA7-DE8F-467B-938E-25639B580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7.13</a:t>
            </a:r>
          </a:p>
        </p:txBody>
      </p:sp>
    </p:spTree>
    <p:extLst>
      <p:ext uri="{BB962C8B-B14F-4D97-AF65-F5344CB8AC3E}">
        <p14:creationId xmlns:p14="http://schemas.microsoft.com/office/powerpoint/2010/main" val="233149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BE5F41B6-29D8-400B-AF97-C57608BCA6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77CC79EA-DA33-4815-87DD-03AF4A7E3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7.15</a:t>
            </a:r>
          </a:p>
        </p:txBody>
      </p:sp>
    </p:spTree>
    <p:extLst>
      <p:ext uri="{BB962C8B-B14F-4D97-AF65-F5344CB8AC3E}">
        <p14:creationId xmlns:p14="http://schemas.microsoft.com/office/powerpoint/2010/main" val="919146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82B0EDA0-ECAD-486A-AF34-460062DAE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0ABB2B55-33C0-4D7F-B4A2-5133C1E6E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7.14</a:t>
            </a:r>
          </a:p>
        </p:txBody>
      </p:sp>
    </p:spTree>
    <p:extLst>
      <p:ext uri="{BB962C8B-B14F-4D97-AF65-F5344CB8AC3E}">
        <p14:creationId xmlns:p14="http://schemas.microsoft.com/office/powerpoint/2010/main" val="3871315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D35E24AF-8664-4176-A1BC-8AB04E6681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499E384-F2B5-4536-8BCD-186E3CF859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7.16</a:t>
            </a:r>
          </a:p>
        </p:txBody>
      </p:sp>
    </p:spTree>
    <p:extLst>
      <p:ext uri="{BB962C8B-B14F-4D97-AF65-F5344CB8AC3E}">
        <p14:creationId xmlns:p14="http://schemas.microsoft.com/office/powerpoint/2010/main" val="3964926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D7700BE4-0C81-4E99-84C0-265C18EC1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95E55042-8882-4FC1-AAAD-C82D3AE59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7.17</a:t>
            </a:r>
          </a:p>
        </p:txBody>
      </p:sp>
    </p:spTree>
    <p:extLst>
      <p:ext uri="{BB962C8B-B14F-4D97-AF65-F5344CB8AC3E}">
        <p14:creationId xmlns:p14="http://schemas.microsoft.com/office/powerpoint/2010/main" val="4048858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328094DB-8949-4223-BD35-530FAED32F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CD440420-D930-45BA-B869-4EBE59C15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7.18</a:t>
            </a:r>
          </a:p>
        </p:txBody>
      </p:sp>
    </p:spTree>
    <p:extLst>
      <p:ext uri="{BB962C8B-B14F-4D97-AF65-F5344CB8AC3E}">
        <p14:creationId xmlns:p14="http://schemas.microsoft.com/office/powerpoint/2010/main" val="257589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43766AA-3981-4064-805C-D466F4BCC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562E47F7-5AC7-41AD-975D-C28504D84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7.8</a:t>
            </a:r>
          </a:p>
        </p:txBody>
      </p:sp>
    </p:spTree>
    <p:extLst>
      <p:ext uri="{BB962C8B-B14F-4D97-AF65-F5344CB8AC3E}">
        <p14:creationId xmlns:p14="http://schemas.microsoft.com/office/powerpoint/2010/main" val="210233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B554B26B-F0B1-441F-B319-2E6974DE4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2E22AAC5-61BE-41AC-AA78-091912B26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7.19</a:t>
            </a:r>
          </a:p>
        </p:txBody>
      </p:sp>
    </p:spTree>
    <p:extLst>
      <p:ext uri="{BB962C8B-B14F-4D97-AF65-F5344CB8AC3E}">
        <p14:creationId xmlns:p14="http://schemas.microsoft.com/office/powerpoint/2010/main" val="1302379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FA9B917D-75AD-4099-AAEC-CEC63D378E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EABED580-9FB3-4F3E-BD51-8690E950DB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7.20</a:t>
            </a:r>
          </a:p>
        </p:txBody>
      </p:sp>
    </p:spTree>
    <p:extLst>
      <p:ext uri="{BB962C8B-B14F-4D97-AF65-F5344CB8AC3E}">
        <p14:creationId xmlns:p14="http://schemas.microsoft.com/office/powerpoint/2010/main" val="1868186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18259C73-63F2-49BB-A16A-B337D6D70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D424E9DF-0842-4D92-95B1-78884F905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7.21</a:t>
            </a:r>
          </a:p>
        </p:txBody>
      </p:sp>
    </p:spTree>
    <p:extLst>
      <p:ext uri="{BB962C8B-B14F-4D97-AF65-F5344CB8AC3E}">
        <p14:creationId xmlns:p14="http://schemas.microsoft.com/office/powerpoint/2010/main" val="898677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AC085DFE-DA23-4A0A-9038-AAF95C811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A84757E6-94D9-4690-BB2C-1F65FBABC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7.20A</a:t>
            </a:r>
          </a:p>
        </p:txBody>
      </p:sp>
    </p:spTree>
    <p:extLst>
      <p:ext uri="{BB962C8B-B14F-4D97-AF65-F5344CB8AC3E}">
        <p14:creationId xmlns:p14="http://schemas.microsoft.com/office/powerpoint/2010/main" val="1213436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F3F9AC35-14F3-4FA6-8F89-F91AFBE618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3C090964-6ED9-401C-972A-9A9CA3856F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7.22</a:t>
            </a:r>
          </a:p>
        </p:txBody>
      </p:sp>
    </p:spTree>
    <p:extLst>
      <p:ext uri="{BB962C8B-B14F-4D97-AF65-F5344CB8AC3E}">
        <p14:creationId xmlns:p14="http://schemas.microsoft.com/office/powerpoint/2010/main" val="2627257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5FD851FD-8BDF-43F5-B9BC-FCE9AB0A2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31EE32E7-8AEC-4C73-BBF0-78E29867E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7.24</a:t>
            </a:r>
          </a:p>
        </p:txBody>
      </p:sp>
    </p:spTree>
    <p:extLst>
      <p:ext uri="{BB962C8B-B14F-4D97-AF65-F5344CB8AC3E}">
        <p14:creationId xmlns:p14="http://schemas.microsoft.com/office/powerpoint/2010/main" val="720183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9AD0AACF-1393-4A35-9699-FB44CAC64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AAF580E9-2E71-4BAE-A5E5-C5502B8BD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7.24B</a:t>
            </a:r>
          </a:p>
        </p:txBody>
      </p:sp>
    </p:spTree>
    <p:extLst>
      <p:ext uri="{BB962C8B-B14F-4D97-AF65-F5344CB8AC3E}">
        <p14:creationId xmlns:p14="http://schemas.microsoft.com/office/powerpoint/2010/main" val="161213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1EBF7BEC-261E-4EBE-B8A6-629913C3F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7A3C58A2-63F7-46A6-A264-3F251229FA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7.26</a:t>
            </a:r>
          </a:p>
        </p:txBody>
      </p:sp>
    </p:spTree>
    <p:extLst>
      <p:ext uri="{BB962C8B-B14F-4D97-AF65-F5344CB8AC3E}">
        <p14:creationId xmlns:p14="http://schemas.microsoft.com/office/powerpoint/2010/main" val="3365282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049DB2B2-2497-4817-A47F-F454D98598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B95648EE-1D02-4FAE-9E15-205648058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7.30</a:t>
            </a:r>
          </a:p>
        </p:txBody>
      </p:sp>
    </p:spTree>
    <p:extLst>
      <p:ext uri="{BB962C8B-B14F-4D97-AF65-F5344CB8AC3E}">
        <p14:creationId xmlns:p14="http://schemas.microsoft.com/office/powerpoint/2010/main" val="2706618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8D89C37B-8E41-46A4-AC13-30943BA6B5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F0D877FF-9355-400E-B845-AC469CB25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7.31</a:t>
            </a:r>
          </a:p>
        </p:txBody>
      </p:sp>
    </p:spTree>
    <p:extLst>
      <p:ext uri="{BB962C8B-B14F-4D97-AF65-F5344CB8AC3E}">
        <p14:creationId xmlns:p14="http://schemas.microsoft.com/office/powerpoint/2010/main" val="166818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82236124-6D98-4F04-83E8-D878A938E8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A2C1F24B-AED3-4C97-B049-320A6B46F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Chapter 7 Opener</a:t>
            </a:r>
          </a:p>
        </p:txBody>
      </p:sp>
    </p:spTree>
    <p:extLst>
      <p:ext uri="{BB962C8B-B14F-4D97-AF65-F5344CB8AC3E}">
        <p14:creationId xmlns:p14="http://schemas.microsoft.com/office/powerpoint/2010/main" val="268070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FA9417DF-1BCC-4B34-835C-AB85BC6432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2C2DCB6C-FC07-4066-A5B7-F660962ED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7.27</a:t>
            </a:r>
          </a:p>
        </p:txBody>
      </p:sp>
    </p:spTree>
    <p:extLst>
      <p:ext uri="{BB962C8B-B14F-4D97-AF65-F5344CB8AC3E}">
        <p14:creationId xmlns:p14="http://schemas.microsoft.com/office/powerpoint/2010/main" val="3640910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F15743A9-07B6-4CA8-8E5B-80DE7583D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E2F1ADBC-2506-4D8E-BD74-F2A671FB2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7.A</a:t>
            </a:r>
          </a:p>
        </p:txBody>
      </p:sp>
    </p:spTree>
    <p:extLst>
      <p:ext uri="{BB962C8B-B14F-4D97-AF65-F5344CB8AC3E}">
        <p14:creationId xmlns:p14="http://schemas.microsoft.com/office/powerpoint/2010/main" val="1040042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505AE38C-A2A4-4EF7-85B8-EFB714DBE7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B30F4311-30C8-4BDB-8733-DDC9B9E2A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7.32</a:t>
            </a:r>
          </a:p>
        </p:txBody>
      </p:sp>
    </p:spTree>
    <p:extLst>
      <p:ext uri="{BB962C8B-B14F-4D97-AF65-F5344CB8AC3E}">
        <p14:creationId xmlns:p14="http://schemas.microsoft.com/office/powerpoint/2010/main" val="18153383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5ED94B18-7186-4168-9C5F-64476AB7F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98132144-E3D2-41AA-BFED-83C4DAE162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7.33</a:t>
            </a:r>
          </a:p>
        </p:txBody>
      </p:sp>
    </p:spTree>
    <p:extLst>
      <p:ext uri="{BB962C8B-B14F-4D97-AF65-F5344CB8AC3E}">
        <p14:creationId xmlns:p14="http://schemas.microsoft.com/office/powerpoint/2010/main" val="27088615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26">
            <a:extLst>
              <a:ext uri="{FF2B5EF4-FFF2-40B4-BE49-F238E27FC236}">
                <a16:creationId xmlns:a16="http://schemas.microsoft.com/office/drawing/2014/main" id="{92FB427E-82F1-4E7C-AAEB-C32E2594D1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1027">
            <a:extLst>
              <a:ext uri="{FF2B5EF4-FFF2-40B4-BE49-F238E27FC236}">
                <a16:creationId xmlns:a16="http://schemas.microsoft.com/office/drawing/2014/main" id="{9120B813-0949-4A0B-8001-BEA231B7A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7.34</a:t>
            </a:r>
          </a:p>
        </p:txBody>
      </p:sp>
    </p:spTree>
    <p:extLst>
      <p:ext uri="{BB962C8B-B14F-4D97-AF65-F5344CB8AC3E}">
        <p14:creationId xmlns:p14="http://schemas.microsoft.com/office/powerpoint/2010/main" val="2071040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>
            <a:extLst>
              <a:ext uri="{FF2B5EF4-FFF2-40B4-BE49-F238E27FC236}">
                <a16:creationId xmlns:a16="http://schemas.microsoft.com/office/drawing/2014/main" id="{C73DD00B-4DD7-4B4E-8E62-A1F005ED79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1027">
            <a:extLst>
              <a:ext uri="{FF2B5EF4-FFF2-40B4-BE49-F238E27FC236}">
                <a16:creationId xmlns:a16="http://schemas.microsoft.com/office/drawing/2014/main" id="{440C3BC3-6AC1-4B6B-B3AD-43C89E0FC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7.35</a:t>
            </a:r>
          </a:p>
        </p:txBody>
      </p:sp>
    </p:spTree>
    <p:extLst>
      <p:ext uri="{BB962C8B-B14F-4D97-AF65-F5344CB8AC3E}">
        <p14:creationId xmlns:p14="http://schemas.microsoft.com/office/powerpoint/2010/main" val="75161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35F01864-FD67-47B3-8BC0-290456C7EF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89DA0FEC-9ABA-48EF-A5AB-DA291BF20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7.10A</a:t>
            </a:r>
          </a:p>
        </p:txBody>
      </p:sp>
    </p:spTree>
    <p:extLst>
      <p:ext uri="{BB962C8B-B14F-4D97-AF65-F5344CB8AC3E}">
        <p14:creationId xmlns:p14="http://schemas.microsoft.com/office/powerpoint/2010/main" val="1793010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487CB01D-D919-459E-8BA2-40733B14F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E97965A-E703-46F0-9138-D913EA03B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7.2</a:t>
            </a:r>
          </a:p>
        </p:txBody>
      </p:sp>
    </p:spTree>
    <p:extLst>
      <p:ext uri="{BB962C8B-B14F-4D97-AF65-F5344CB8AC3E}">
        <p14:creationId xmlns:p14="http://schemas.microsoft.com/office/powerpoint/2010/main" val="401593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17AA9DF6-D409-46BC-B067-40386E601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824A10F6-C022-45BB-84FE-E8084BCAC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7.3</a:t>
            </a:r>
          </a:p>
        </p:txBody>
      </p:sp>
    </p:spTree>
    <p:extLst>
      <p:ext uri="{BB962C8B-B14F-4D97-AF65-F5344CB8AC3E}">
        <p14:creationId xmlns:p14="http://schemas.microsoft.com/office/powerpoint/2010/main" val="399247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E0BBC3F0-9670-4B55-842C-47F25972C2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5FA8048E-3C59-465F-B0FD-F134901FF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7.4</a:t>
            </a:r>
          </a:p>
        </p:txBody>
      </p:sp>
    </p:spTree>
    <p:extLst>
      <p:ext uri="{BB962C8B-B14F-4D97-AF65-F5344CB8AC3E}">
        <p14:creationId xmlns:p14="http://schemas.microsoft.com/office/powerpoint/2010/main" val="2438533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C1C9D68B-12EF-48FF-8BA0-5C30A8CFF8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B9B3E5D6-9F5D-4EDD-8F70-A02C11FFC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7.6</a:t>
            </a:r>
          </a:p>
        </p:txBody>
      </p:sp>
    </p:spTree>
    <p:extLst>
      <p:ext uri="{BB962C8B-B14F-4D97-AF65-F5344CB8AC3E}">
        <p14:creationId xmlns:p14="http://schemas.microsoft.com/office/powerpoint/2010/main" val="2139826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D02D2FED-7835-47B2-ABBF-8815E6E155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78FC9FC-939B-4A8C-A645-E79A532CB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7.7</a:t>
            </a:r>
          </a:p>
        </p:txBody>
      </p:sp>
    </p:spTree>
    <p:extLst>
      <p:ext uri="{BB962C8B-B14F-4D97-AF65-F5344CB8AC3E}">
        <p14:creationId xmlns:p14="http://schemas.microsoft.com/office/powerpoint/2010/main" val="3929533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B60E-2323-46C4-9E7A-132C1B582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4A4C18-094D-4B3F-B9E9-0C94CF0C6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54DA4-5260-49A4-9B00-0B4C1AE0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38B72-9FEF-464C-93F1-58F52EF6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7A98D-0476-467F-831F-A1C88B767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F4C29-D321-482C-B818-3D0794719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91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522AE-3BDB-424A-AB52-80DA70EE0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EC57F-E375-4F17-9AC6-D9F6FDBB5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41896-6599-4265-B1D2-BFDB389C9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6F6E0-A0A0-4F2C-994E-4F9302F6E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D6BA-ACBB-4609-A36B-78CE5C50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77D78-604F-4CEF-B697-743DD87AA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17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75020-52A8-4613-8CFB-26DCFD62D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4C6CF-D7A1-4775-9260-12C42B2F3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EDC1D-0B18-47E7-901E-5E7CC5E75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5B576-9FF1-40E9-90B8-E9808253D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DF0E5-3F60-46C7-A965-D7F3D1C8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764A0-4239-459E-97DD-40593713D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34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85E1F0B-6992-4949-879C-497E86DC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55861-A452-49C9-9AE0-5A279335E0E7}" type="datetimeFigureOut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6/30/2020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1597EA-B66A-496A-9E04-99BD3434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186EB5-D8B3-42BE-82AE-51D234FD5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A378CF-8995-4C45-A053-014923977C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50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5321C-D6BB-436F-8469-60926326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24C96-E625-4734-92FA-6013E3FE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1A170-F3E4-4CD4-B093-C2A7F8E0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D7A0BB-33BD-4AAB-95D9-5261FDE8D40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40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D931D5-8929-4B45-913B-9667AE15042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0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09103-DB5F-4190-8C42-BE447CFF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CD449-7D95-4E53-BB3F-B7276BA2D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FC932-14E4-416B-883D-663ED6FB3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96C1E-3EC7-46E9-80F6-E4DEF42AF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CAAFF-7AD1-4D29-9FF1-F5590D65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27D87-A3D4-4777-A32F-767F784BF9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2121-D042-40E8-B6E1-334626E2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81B60-1FB2-4903-9323-F15EE34D7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E733-9B21-4615-A7E6-97C3389E7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47B2E-FABF-4311-BED6-7E9B7B964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A95DA-1999-46C8-B08B-6EADC228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35DB5-A58B-4494-8F8D-5C2911F65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05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D2AD-6FA3-4828-AB30-B22F43CE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9AFBF-DFCB-47B3-954D-B587DE03C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F96AA-17F7-4596-B594-935E7B170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82E6F-D8D8-4A72-9AA5-A4DA5FE3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71D5B-B612-4114-9453-DD03412D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CD3F9-6B32-4436-9C2B-71D53F74A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B7914-0904-4926-B27E-4ED1F6206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9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23CB4-05A5-47D8-83CE-9E4A0AB7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2971B-2947-457F-8817-4084188E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44123-E691-4744-B7AB-AD9245AAF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9263CA-3CAF-424B-BB44-86D0F5479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EC664D-AE19-432A-BF66-A8A112CBE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970A99-BFE0-40B3-A2A1-6896FD98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74469-039B-4342-BF2C-34D3CF7B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C0FDF-99E2-4118-8D9C-852A1F79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0E4F3-C6C8-433D-843D-908869027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4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4F0DE-749E-4DE0-A9E6-9B155081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AAA7B-0E4D-4FA3-B72F-F40460AA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8C59B-456F-42CC-B456-9A19B9E8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C4355-058F-49C7-8B04-F4863DC2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9C529-B226-4ADF-8C58-59561C7C92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28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45AC3-D25C-4BA5-968B-7DB8D6AE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51A1D7-376D-46BF-BA62-37924ECC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CE5C0-F5D6-4F9A-A7C6-36ECEEE3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F2DBD-501D-4C75-812D-77DFFB10AA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22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6E863-3ED8-420F-92E2-AF3F2344B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C4246-31D6-42F3-A6BD-68C642202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A0B26-6AE1-4B1D-8DC0-60263F999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C832C-B3F5-4461-9512-5EBDD689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55FA8-2F1B-461F-B905-A8D27FA9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F32E9-BBE0-4201-A42B-89F98724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61F98-4AE4-46C9-9E80-5BBEED32D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49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E6E6-EC47-414A-BB1E-C9082AC1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ECC5EC-37C4-483B-8A5F-645496B9D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5F833-EAE3-4D60-BE01-9F90B4DC2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94E95-35B0-459F-B648-7CAF6359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08123-4FDF-4E16-952B-B375F8D2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D4918-7495-4FEE-9CE2-BCFF54194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4980D-9179-44B3-85C0-10BFA4025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3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5B953D-9926-46FA-99C5-E54AFDFEC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DFC3D5-2101-4D46-BAED-26837A216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8B4595-F266-4332-AD0B-680D60A825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BA6ACC-4F93-4B17-9D67-2BEC1A1D0EE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8FC9F03-C366-4B01-A14F-7A026535E2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3B7F538-E118-4237-9761-A0A61F7733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1FFACA6-CBDB-4AAF-A287-50F4571128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A44237A-D1A3-4E88-84A8-9249A7B7CA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586FC-5B1C-4AA2-AB60-AF30D7101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7DD9550-01FC-4C86-9492-A3F020302EE4}" type="datetimeFigureOut">
              <a:rPr lang="en-US" altLang="en-US"/>
              <a:pPr/>
              <a:t>6/30/2020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2E3A7-79FF-4BBF-AF3F-15795A26A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21678-D238-4488-AA74-3E0B5A454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85B8D61-FBDF-4EFC-AE5D-A15F9774D2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F36EE1-539A-418A-82CC-59D2FB95F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CA1037-4E69-4A23-8944-BF484A44A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C657A3-D747-4C5B-9980-539091265B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4CA473-3E7C-45F9-A31E-98FC73586D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7D7204-3F0B-490C-9554-AFDB35BC5C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DE1727-316A-46BD-B783-D7D9AAF75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11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96DB01-E146-4C93-873B-9AD03DC86D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71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745F83F-AC0C-4414-A032-D919EE653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152400"/>
            <a:ext cx="8763000" cy="612775"/>
          </a:xfrm>
        </p:spPr>
        <p:txBody>
          <a:bodyPr/>
          <a:lstStyle/>
          <a:p>
            <a:pPr algn="l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ES104 Plate Tectonics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4F535-AA6A-4029-8846-68418E7D6B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33" t="14070" r="24168" b="12963"/>
          <a:stretch/>
        </p:blipFill>
        <p:spPr>
          <a:xfrm>
            <a:off x="76200" y="990600"/>
            <a:ext cx="6790282" cy="5867400"/>
          </a:xfrm>
          <a:prstGeom prst="rect">
            <a:avLst/>
          </a:prstGeom>
        </p:spPr>
      </p:pic>
      <p:pic>
        <p:nvPicPr>
          <p:cNvPr id="5" name="Picture 1" descr="ES_13e_Figure_01_17_L.jpg">
            <a:extLst>
              <a:ext uri="{FF2B5EF4-FFF2-40B4-BE49-F238E27FC236}">
                <a16:creationId xmlns:a16="http://schemas.microsoft.com/office/drawing/2014/main" id="{B48BFEFC-A504-48CB-851E-03A4278B6A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08" y="0"/>
            <a:ext cx="4027392" cy="18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11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ES_13e_Figure_07_04_L.jpg">
            <a:extLst>
              <a:ext uri="{FF2B5EF4-FFF2-40B4-BE49-F238E27FC236}">
                <a16:creationId xmlns:a16="http://schemas.microsoft.com/office/drawing/2014/main" id="{CC75D14F-62E5-4A44-8AF0-5019A6FDDB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" y="647506"/>
            <a:ext cx="432917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E14A3A1A-0397-458C-ABFE-7FF96309E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9063043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Wegner “Continental Drift” Evidence: Puzzle-Map Fossil Correlation?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7_05_L.jpg">
            <a:extLst>
              <a:ext uri="{FF2B5EF4-FFF2-40B4-BE49-F238E27FC236}">
                <a16:creationId xmlns:a16="http://schemas.microsoft.com/office/drawing/2014/main" id="{7B13BBDB-E060-4D12-99EC-59841FBF99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47544"/>
            <a:ext cx="4926165" cy="385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55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ES_13e_Figure_07_06_L.jpg">
            <a:extLst>
              <a:ext uri="{FF2B5EF4-FFF2-40B4-BE49-F238E27FC236}">
                <a16:creationId xmlns:a16="http://schemas.microsoft.com/office/drawing/2014/main" id="{63B23B60-D4D5-4988-B6A9-5F6B340AEC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3" y="807067"/>
            <a:ext cx="9144000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0D1304E9-D3FC-479A-BC55-F97BA43A7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8" y="0"/>
            <a:ext cx="8971673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Wegner “Continental Drift” Evidence: Puzzle-Map Rock Correlation?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4153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ES_13e_Figure_07_07_L.jpg">
            <a:extLst>
              <a:ext uri="{FF2B5EF4-FFF2-40B4-BE49-F238E27FC236}">
                <a16:creationId xmlns:a16="http://schemas.microsoft.com/office/drawing/2014/main" id="{15CD7B1D-8757-451E-9EF4-0838C7962E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987"/>
            <a:ext cx="914400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04C7D6C-4D99-4DFC-AE21-BE7971225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8" y="0"/>
            <a:ext cx="9103522" cy="811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3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Wegner “Continental Drift” Evidence: </a:t>
            </a:r>
          </a:p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3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			Puzzle-Map Glacial Evidence Correlation?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011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722A52ED-AE27-4D5F-9E99-079709F8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4" y="6327035"/>
            <a:ext cx="9099895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Scientific Advances: 1960’s – 2020’s Modern Plate Tectonic Theory </a:t>
            </a:r>
            <a:r>
              <a:rPr kumimoji="0" lang="en-US" altLang="en-US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16_L.jpg">
            <a:extLst>
              <a:ext uri="{FF2B5EF4-FFF2-40B4-BE49-F238E27FC236}">
                <a16:creationId xmlns:a16="http://schemas.microsoft.com/office/drawing/2014/main" id="{C7D30BC0-8350-4D87-8FD7-D10E4423F1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23" y="19878"/>
            <a:ext cx="6653212" cy="619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ES_13e_Figure_01_17_L.jpg">
            <a:extLst>
              <a:ext uri="{FF2B5EF4-FFF2-40B4-BE49-F238E27FC236}">
                <a16:creationId xmlns:a16="http://schemas.microsoft.com/office/drawing/2014/main" id="{4532C604-3CD2-4FDD-B9E3-5BD582999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" y="4079824"/>
            <a:ext cx="4860235" cy="225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248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107BCE-38B7-48D2-96BC-9706004934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73" b="11745"/>
          <a:stretch/>
        </p:blipFill>
        <p:spPr>
          <a:xfrm>
            <a:off x="9618" y="76200"/>
            <a:ext cx="4902829" cy="449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CBB77-F922-48F7-BC27-0D041EF5B6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00" t="8519" r="25000" b="4074"/>
          <a:stretch/>
        </p:blipFill>
        <p:spPr>
          <a:xfrm>
            <a:off x="4764349" y="1371600"/>
            <a:ext cx="4344880" cy="534058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55CC662-2C2F-4099-BD6E-7BC4D38A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594" y="114746"/>
            <a:ext cx="4041006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Modern Plate Tectonic Theory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26A5E9-1190-4340-8A3E-C8FBDDF83F7C}"/>
              </a:ext>
            </a:extLst>
          </p:cNvPr>
          <p:cNvGrpSpPr/>
          <p:nvPr/>
        </p:nvGrpSpPr>
        <p:grpSpPr>
          <a:xfrm>
            <a:off x="228600" y="4402723"/>
            <a:ext cx="4535760" cy="2444180"/>
            <a:chOff x="228600" y="4402723"/>
            <a:chExt cx="4535760" cy="2444180"/>
          </a:xfrm>
        </p:grpSpPr>
        <p:pic>
          <p:nvPicPr>
            <p:cNvPr id="5" name="Picture 2" descr="F:\tectonics\tectonics04.jpg">
              <a:extLst>
                <a:ext uri="{FF2B5EF4-FFF2-40B4-BE49-F238E27FC236}">
                  <a16:creationId xmlns:a16="http://schemas.microsoft.com/office/drawing/2014/main" id="{9E241BCE-51FE-4855-9370-D9928EEAEF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1" t="1695" r="900" b="1213"/>
            <a:stretch/>
          </p:blipFill>
          <p:spPr bwMode="auto">
            <a:xfrm>
              <a:off x="685800" y="4645570"/>
              <a:ext cx="2971800" cy="2201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262C94-19F5-4C50-B4C2-4B8CBB8FAA0F}"/>
                </a:ext>
              </a:extLst>
            </p:cNvPr>
            <p:cNvSpPr txBox="1"/>
            <p:nvPr/>
          </p:nvSpPr>
          <p:spPr>
            <a:xfrm>
              <a:off x="228600" y="5576959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Divergent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915B49-36D9-4C66-8618-A40A66D879C4}"/>
                </a:ext>
              </a:extLst>
            </p:cNvPr>
            <p:cNvSpPr txBox="1"/>
            <p:nvPr/>
          </p:nvSpPr>
          <p:spPr>
            <a:xfrm>
              <a:off x="3441562" y="5262079"/>
              <a:ext cx="1322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Convergent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29B365-9208-4A6C-9C9E-7636E031CAB0}"/>
                </a:ext>
              </a:extLst>
            </p:cNvPr>
            <p:cNvSpPr txBox="1"/>
            <p:nvPr/>
          </p:nvSpPr>
          <p:spPr>
            <a:xfrm>
              <a:off x="2514600" y="6367134"/>
              <a:ext cx="1188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Transform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719D5C-3D46-4756-A9B3-F1503556F53F}"/>
                </a:ext>
              </a:extLst>
            </p:cNvPr>
            <p:cNvSpPr txBox="1"/>
            <p:nvPr/>
          </p:nvSpPr>
          <p:spPr>
            <a:xfrm>
              <a:off x="2292424" y="4402723"/>
              <a:ext cx="2311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PLATE MOTION 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48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ES_13e_Figure_07_10a_L.jpg">
            <a:extLst>
              <a:ext uri="{FF2B5EF4-FFF2-40B4-BE49-F238E27FC236}">
                <a16:creationId xmlns:a16="http://schemas.microsoft.com/office/drawing/2014/main" id="{99EDC7D7-C72F-4FB8-B226-5ADA18C3CB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787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98C444FE-B13B-4438-8E3E-A375C34FB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"/>
            <a:ext cx="549572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Plate Tectonic Map of Planet Earth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513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ES_13e_Figure_07_11_L.jpg">
            <a:extLst>
              <a:ext uri="{FF2B5EF4-FFF2-40B4-BE49-F238E27FC236}">
                <a16:creationId xmlns:a16="http://schemas.microsoft.com/office/drawing/2014/main" id="{E24DB311-E6A1-4FB9-B696-B74B2BE6E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8515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CB9097FF-186E-45C0-B61B-7A4EF0A7A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551"/>
            <a:ext cx="4041006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Divergent: Seafloor Spreading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7871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ES_13e_Figure_07_12_L.jpg">
            <a:extLst>
              <a:ext uri="{FF2B5EF4-FFF2-40B4-BE49-F238E27FC236}">
                <a16:creationId xmlns:a16="http://schemas.microsoft.com/office/drawing/2014/main" id="{294AEBD6-FB34-4D5C-B0E9-9B5071460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0"/>
            <a:ext cx="5137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531E48E9-6A21-4C4D-A2FF-18FF13299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551"/>
            <a:ext cx="4041006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Divergent: Continental Rifting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7_13a_L.jpg">
            <a:extLst>
              <a:ext uri="{FF2B5EF4-FFF2-40B4-BE49-F238E27FC236}">
                <a16:creationId xmlns:a16="http://schemas.microsoft.com/office/drawing/2014/main" id="{FB80616B-05EC-4C3E-BC79-D679E1B42B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6" y="685800"/>
            <a:ext cx="3736204" cy="247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ysteries of the Red Sea – Woods Hole Oceanographic Institution">
            <a:extLst>
              <a:ext uri="{FF2B5EF4-FFF2-40B4-BE49-F238E27FC236}">
                <a16:creationId xmlns:a16="http://schemas.microsoft.com/office/drawing/2014/main" id="{3A0BAB18-857F-48D9-8E79-C4874F26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650734"/>
            <a:ext cx="393700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900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ES_13e_Figure_07_13_L.jpg">
            <a:extLst>
              <a:ext uri="{FF2B5EF4-FFF2-40B4-BE49-F238E27FC236}">
                <a16:creationId xmlns:a16="http://schemas.microsoft.com/office/drawing/2014/main" id="{0F6CF651-9453-4217-ACE3-6D4B85BA98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0"/>
            <a:ext cx="6548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1BA5919-4FBF-4983-9120-80F37AC93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551"/>
            <a:ext cx="4041006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Divergent: East African Rift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25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ES_13e_Figure_07_15_L.jpg">
            <a:extLst>
              <a:ext uri="{FF2B5EF4-FFF2-40B4-BE49-F238E27FC236}">
                <a16:creationId xmlns:a16="http://schemas.microsoft.com/office/drawing/2014/main" id="{EFF30B29-7425-4DF0-A902-6A9942D0CF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538"/>
            <a:ext cx="91440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95A35BC6-E1C9-402B-A002-5FBBCD7C5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551"/>
            <a:ext cx="68580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Convergent: Oceanic-Continental Subduction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350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ES_13e_Figure_01_16_L.jpg">
            <a:extLst>
              <a:ext uri="{FF2B5EF4-FFF2-40B4-BE49-F238E27FC236}">
                <a16:creationId xmlns:a16="http://schemas.microsoft.com/office/drawing/2014/main" id="{2737FC62-C9E2-446A-8958-2EE1F5BB3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23" y="19878"/>
            <a:ext cx="6653212" cy="619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FF541CA-4372-4C6A-A1AC-B391E5EDA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65" y="6303655"/>
            <a:ext cx="704717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Plate Tectonics: Geothermal Energy in Action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1_17_L.jpg">
            <a:extLst>
              <a:ext uri="{FF2B5EF4-FFF2-40B4-BE49-F238E27FC236}">
                <a16:creationId xmlns:a16="http://schemas.microsoft.com/office/drawing/2014/main" id="{F354D409-5E86-4B9F-A85E-789F704BC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" y="4079824"/>
            <a:ext cx="4860235" cy="225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0CFEDAE-47A9-4E09-8AFE-8C4072ED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90"/>
            <a:ext cx="2699095" cy="1211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Geothermal Heat Energy</a:t>
            </a:r>
          </a:p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Transforms to Mechanical</a:t>
            </a:r>
          </a:p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Energy via Mantle Convection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0485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ES_13e_Figure_07_14_L.jpg">
            <a:extLst>
              <a:ext uri="{FF2B5EF4-FFF2-40B4-BE49-F238E27FC236}">
                <a16:creationId xmlns:a16="http://schemas.microsoft.com/office/drawing/2014/main" id="{07DA71A8-3181-460C-89D0-94EDBFCAD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440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CE721E5F-4166-4D3D-A462-A5FC16488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551"/>
            <a:ext cx="68580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Convergent: Subduction Trenches of the World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7_15a_L.jpg">
            <a:extLst>
              <a:ext uri="{FF2B5EF4-FFF2-40B4-BE49-F238E27FC236}">
                <a16:creationId xmlns:a16="http://schemas.microsoft.com/office/drawing/2014/main" id="{F5EF39DA-8F67-46FF-BBC4-3E3F870251D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7"/>
          <a:stretch/>
        </p:blipFill>
        <p:spPr bwMode="auto">
          <a:xfrm>
            <a:off x="76200" y="4872036"/>
            <a:ext cx="264245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799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ES_13e_Figure_07_16_L.jpg">
            <a:extLst>
              <a:ext uri="{FF2B5EF4-FFF2-40B4-BE49-F238E27FC236}">
                <a16:creationId xmlns:a16="http://schemas.microsoft.com/office/drawing/2014/main" id="{1A7BD3D4-3398-4FD4-B985-41871FCC28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950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630DD9C7-59C7-4314-B89C-6FC200699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551"/>
            <a:ext cx="82296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Convergent: Oceanic-Oceanic Subduction and Volcanic Arcs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8602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ES_13e_Figure_07_17_L.jpg">
            <a:extLst>
              <a:ext uri="{FF2B5EF4-FFF2-40B4-BE49-F238E27FC236}">
                <a16:creationId xmlns:a16="http://schemas.microsoft.com/office/drawing/2014/main" id="{ACE82BBC-D7D7-400B-AE22-4D5E62B8AF4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 bwMode="auto">
          <a:xfrm>
            <a:off x="714375" y="76200"/>
            <a:ext cx="820102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A6EA5B11-BB57-43E9-9009-2EDB38DCB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4008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Convergent: Continental-Continental Subduction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4536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ES_13e_Figure_07_18_L.jpg">
            <a:extLst>
              <a:ext uri="{FF2B5EF4-FFF2-40B4-BE49-F238E27FC236}">
                <a16:creationId xmlns:a16="http://schemas.microsoft.com/office/drawing/2014/main" id="{E4047756-FC65-4BB4-B03E-7BC1699B1C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8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C00831BD-64E4-41FE-8EEB-89A4B13F5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8392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Himalayan Mountains: Continental-Continental Collision and Uplift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4498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ES_13e_Figure_07_19_L.jpg">
            <a:extLst>
              <a:ext uri="{FF2B5EF4-FFF2-40B4-BE49-F238E27FC236}">
                <a16:creationId xmlns:a16="http://schemas.microsoft.com/office/drawing/2014/main" id="{1650CFAA-42F6-41F6-A018-7F286C6DCB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02" y="472172"/>
            <a:ext cx="7067197" cy="633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84227452-F64D-4016-9854-61AE91ABD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4008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Transform Boundaries and Seafloor Spreading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6031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ES_13e_Figure_07_20_L.jpg">
            <a:extLst>
              <a:ext uri="{FF2B5EF4-FFF2-40B4-BE49-F238E27FC236}">
                <a16:creationId xmlns:a16="http://schemas.microsoft.com/office/drawing/2014/main" id="{C6C3E1A5-48EF-415A-AE80-186A94215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43" y="934576"/>
            <a:ext cx="7635957" cy="54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DEC5B1D1-FF8C-4B58-A6EB-864CBC5BB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72600" cy="934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Western U.S. Transform-Subduction Complex:</a:t>
            </a:r>
          </a:p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	San Andreas Transform to South; Cascadia Subduction to North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2402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ES_13e_Figure_07_21_L.jpg">
            <a:extLst>
              <a:ext uri="{FF2B5EF4-FFF2-40B4-BE49-F238E27FC236}">
                <a16:creationId xmlns:a16="http://schemas.microsoft.com/office/drawing/2014/main" id="{83A0F075-7D65-453D-AE0C-A6B1AC2BC3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8038"/>
            <a:ext cx="6248400" cy="64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E910174-F76B-476A-924E-61B74641E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3914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California San Andreas Transform Zone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098" name="Picture 2" descr="PHOTOS: 15 seconds; 25 years later: The Loma Prieta Earthquake - ABC7 San  Francisco">
            <a:extLst>
              <a:ext uri="{FF2B5EF4-FFF2-40B4-BE49-F238E27FC236}">
                <a16:creationId xmlns:a16="http://schemas.microsoft.com/office/drawing/2014/main" id="{4E6CB4D7-3B6D-4E35-B169-2A845F9A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33" y="0"/>
            <a:ext cx="3894667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621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ES_13e_Figure_07_20a_L.jpg">
            <a:extLst>
              <a:ext uri="{FF2B5EF4-FFF2-40B4-BE49-F238E27FC236}">
                <a16:creationId xmlns:a16="http://schemas.microsoft.com/office/drawing/2014/main" id="{1A99BB73-C2B0-465B-8321-32E0C22B8E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62823"/>
            <a:ext cx="7839075" cy="609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951180BB-649C-4514-9AAC-33C70ADD6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3914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Pacific Northwest-Oregon Cascadia Subduction Zone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5122" name="Picture 2" descr="The Eruption of Mount St. Helens in pictures, 1980 - Rare Historical Photos">
            <a:extLst>
              <a:ext uri="{FF2B5EF4-FFF2-40B4-BE49-F238E27FC236}">
                <a16:creationId xmlns:a16="http://schemas.microsoft.com/office/drawing/2014/main" id="{00735FDA-E301-48F5-A4BE-561E4C8DB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5601" y="472912"/>
            <a:ext cx="21336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82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5454602"/>
          </a:xfrm>
          <a:prstGeom prst="rect">
            <a:avLst/>
          </a:prstGeom>
        </p:spPr>
      </p:pic>
      <p:pic>
        <p:nvPicPr>
          <p:cNvPr id="18" name="Picture 2" descr="tect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"/>
          <a:stretch/>
        </p:blipFill>
        <p:spPr bwMode="auto">
          <a:xfrm>
            <a:off x="76200" y="4800600"/>
            <a:ext cx="339802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D3D879F8-8C6E-4703-9895-99EECB8D3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0428" y="5735715"/>
            <a:ext cx="5473471" cy="503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CASCADIA SUBDUCTION ZONE 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022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B779282-A36E-4863-98B1-52DFA72F3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40535"/>
            <a:ext cx="7962900" cy="1088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SCIENTIFIC EVIDENCE FOR MODERN THEORY</a:t>
            </a:r>
          </a:p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OF PLATE TE</a:t>
            </a:r>
            <a:r>
              <a:rPr lang="en-US" altLang="en-US" sz="32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CTONICS 1940’S – 2020’S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860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ES_13e_Figure_07_08_L.jpg">
            <a:extLst>
              <a:ext uri="{FF2B5EF4-FFF2-40B4-BE49-F238E27FC236}">
                <a16:creationId xmlns:a16="http://schemas.microsoft.com/office/drawing/2014/main" id="{E95FEB5F-D9E4-4074-BFC7-848C0B1AF5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9053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22C161E9-6E0B-4938-8D03-6FA73F0BF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317"/>
            <a:ext cx="5986753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Plate Tectonics: </a:t>
            </a:r>
            <a:r>
              <a:rPr lang="en-US" altLang="en-US" sz="28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Driver of Earthquakes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814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ES_13e_Figure_07_22_L.jpg">
            <a:extLst>
              <a:ext uri="{FF2B5EF4-FFF2-40B4-BE49-F238E27FC236}">
                <a16:creationId xmlns:a16="http://schemas.microsoft.com/office/drawing/2014/main" id="{5C673268-B664-4D3D-9352-7628BAFD68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88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9E31D124-D9FC-4960-81ED-D60669460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2296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 Evidence: Seafloor Spreading / Mid-Ocean Ridge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1" descr="ES_13e_Figure_07_23_L.jpg">
            <a:extLst>
              <a:ext uri="{FF2B5EF4-FFF2-40B4-BE49-F238E27FC236}">
                <a16:creationId xmlns:a16="http://schemas.microsoft.com/office/drawing/2014/main" id="{2D6AE6E1-5579-44C0-8BCD-A8AB5AFBED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26002"/>
            <a:ext cx="2667000" cy="18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144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tectonics\tectonics24.jpg">
            <a:extLst>
              <a:ext uri="{FF2B5EF4-FFF2-40B4-BE49-F238E27FC236}">
                <a16:creationId xmlns:a16="http://schemas.microsoft.com/office/drawing/2014/main" id="{FE6AEAB7-C215-491B-9691-7710F8D24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" y="481050"/>
            <a:ext cx="906087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E0E755C4-FBED-4F31-954C-0286791CC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154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 Evidence: Global Distribution of Earthquake Epicenters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tectonics\tectonics23.jpg">
            <a:extLst>
              <a:ext uri="{FF2B5EF4-FFF2-40B4-BE49-F238E27FC236}">
                <a16:creationId xmlns:a16="http://schemas.microsoft.com/office/drawing/2014/main" id="{6A43CA73-06F0-4EE7-B87D-914AC6739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4838" r="1802"/>
          <a:stretch/>
        </p:blipFill>
        <p:spPr bwMode="auto">
          <a:xfrm>
            <a:off x="317070" y="381000"/>
            <a:ext cx="852213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691D297-82D6-4B18-AFE8-22C526A88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154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 Evidence: Depth Distribution of Earthquake </a:t>
            </a:r>
            <a:r>
              <a:rPr lang="en-US" altLang="en-US" b="1" dirty="0" err="1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Focii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ES_13e_Figure_07_24_L.jpg">
            <a:extLst>
              <a:ext uri="{FF2B5EF4-FFF2-40B4-BE49-F238E27FC236}">
                <a16:creationId xmlns:a16="http://schemas.microsoft.com/office/drawing/2014/main" id="{6B2F55C2-F0F3-4EEE-B67B-C3A1672AFE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" y="205385"/>
            <a:ext cx="8021637" cy="66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68105DB2-5551-4F6E-8F4A-0479E64A8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2296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 Evidence: Hawaiian Hot-Spot Track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0240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ES_13e_Figure_07_24b_L.jpg">
            <a:extLst>
              <a:ext uri="{FF2B5EF4-FFF2-40B4-BE49-F238E27FC236}">
                <a16:creationId xmlns:a16="http://schemas.microsoft.com/office/drawing/2014/main" id="{7F77D336-0855-4CF9-AB7A-4095A53260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0"/>
            <a:ext cx="8320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7_25_L.jpg">
            <a:extLst>
              <a:ext uri="{FF2B5EF4-FFF2-40B4-BE49-F238E27FC236}">
                <a16:creationId xmlns:a16="http://schemas.microsoft.com/office/drawing/2014/main" id="{EBD19308-5A27-4CD2-926C-079BA22645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236946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615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ES_13e_Figure_07_26_L.jpg">
            <a:extLst>
              <a:ext uri="{FF2B5EF4-FFF2-40B4-BE49-F238E27FC236}">
                <a16:creationId xmlns:a16="http://schemas.microsoft.com/office/drawing/2014/main" id="{560C34D2-A1A4-454E-BFB7-217475611A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0"/>
            <a:ext cx="7847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A78810EC-2C47-4AD0-A883-6A790945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2296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 Evidence: Paleomagnetic Reversals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4958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ES_13e_Figure_07_30_L.jpg">
            <a:extLst>
              <a:ext uri="{FF2B5EF4-FFF2-40B4-BE49-F238E27FC236}">
                <a16:creationId xmlns:a16="http://schemas.microsoft.com/office/drawing/2014/main" id="{56DAC743-6493-4E57-851A-0B2930F787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74036"/>
            <a:ext cx="5257800" cy="618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2F16745A-A357-4D8E-AC5A-03C77CE56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2296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 Evidence: Paleomagnetic Seafloor Stripes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127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ES_13e_Figure_07_31_L.jpg">
            <a:extLst>
              <a:ext uri="{FF2B5EF4-FFF2-40B4-BE49-F238E27FC236}">
                <a16:creationId xmlns:a16="http://schemas.microsoft.com/office/drawing/2014/main" id="{6D4290EA-C162-4A26-8C77-48D47F9683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72912"/>
            <a:ext cx="6781800" cy="633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21EE6706-8703-4255-9AB5-A15D7F2E4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2296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 Evidence: Paleomagnetic Seafloor Stripes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767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ES_13e_Figure_07_27_L.jpg">
            <a:extLst>
              <a:ext uri="{FF2B5EF4-FFF2-40B4-BE49-F238E27FC236}">
                <a16:creationId xmlns:a16="http://schemas.microsoft.com/office/drawing/2014/main" id="{9A010EA4-71CE-4D7D-87AA-EBE2EACA2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176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7_28_L.jpg">
            <a:extLst>
              <a:ext uri="{FF2B5EF4-FFF2-40B4-BE49-F238E27FC236}">
                <a16:creationId xmlns:a16="http://schemas.microsoft.com/office/drawing/2014/main" id="{BA246F2C-2807-4389-BF52-66EBFD237E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599"/>
            <a:ext cx="4495800" cy="549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D6C15555-32BC-4E15-B90F-03BA3035E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357"/>
            <a:ext cx="6553200" cy="8422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 Evidence: </a:t>
            </a:r>
          </a:p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         Paleomagnetic Continental Rock Record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2449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ES_13e_Figure_07_A_L.jpg">
            <a:extLst>
              <a:ext uri="{FF2B5EF4-FFF2-40B4-BE49-F238E27FC236}">
                <a16:creationId xmlns:a16="http://schemas.microsoft.com/office/drawing/2014/main" id="{7FCBA701-C3A4-4ED8-A346-293939A49E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09692"/>
            <a:ext cx="5107940" cy="577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077B057-9435-404A-BAAF-9776ECF99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15400" cy="842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 Evolution of Dynamic Planet Earth:</a:t>
            </a:r>
          </a:p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                  Paleogeographic Reconstruction of Wegner’s Pangaea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35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ectonics\tectonics02.jpg">
            <a:extLst>
              <a:ext uri="{FF2B5EF4-FFF2-40B4-BE49-F238E27FC236}">
                <a16:creationId xmlns:a16="http://schemas.microsoft.com/office/drawing/2014/main" id="{4EE7C526-578A-44AF-9A01-C419FA41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" y="304801"/>
            <a:ext cx="9044977" cy="60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D73A94FB-4FC9-46B3-86D1-E0B31757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"/>
            <a:ext cx="5660317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Plate Tectonics: </a:t>
            </a:r>
            <a:r>
              <a:rPr lang="en-US" altLang="en-US" sz="28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Driver of Volcanism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2" descr="F:\tectonics\tectonics03.jpg">
            <a:extLst>
              <a:ext uri="{FF2B5EF4-FFF2-40B4-BE49-F238E27FC236}">
                <a16:creationId xmlns:a16="http://schemas.microsoft.com/office/drawing/2014/main" id="{A0181DB3-EDA5-401C-87AE-347DF8F7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21" y="2438400"/>
            <a:ext cx="299297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ES_13e_Figure_07_32_L.jpg">
            <a:extLst>
              <a:ext uri="{FF2B5EF4-FFF2-40B4-BE49-F238E27FC236}">
                <a16:creationId xmlns:a16="http://schemas.microsoft.com/office/drawing/2014/main" id="{7C868FC3-87A8-4EF1-B4D0-618B4B2EC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925"/>
            <a:ext cx="9144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171C222-1BE2-419F-B480-3A3C86E43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" y="228600"/>
            <a:ext cx="89154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Tectonics: Present-Day Plate Motion Vectors and Velocities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4348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7BA9A41-7634-47B3-870D-CAEDD96D9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9800"/>
            <a:ext cx="7962900" cy="2073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DRIVING FORCES?  WHAT CAUSES THE DYNAMIC PLATE MOTIONS?</a:t>
            </a:r>
          </a:p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3200" b="1" dirty="0">
              <a:solidFill>
                <a:srgbClr val="000000"/>
              </a:solidFill>
              <a:latin typeface="Calibri"/>
              <a:cs typeface="Times New Roman" panose="02020603050405020304" pitchFamily="18" charset="0"/>
            </a:endParaRPr>
          </a:p>
          <a:p>
            <a:pPr marL="0" marR="0" lvl="0" indent="0" algn="ctr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GEOTHERMAL ENERGY</a:t>
            </a:r>
            <a:r>
              <a:rPr lang="en-US" altLang="en-US" sz="3200" b="1" dirty="0">
                <a:solidFill>
                  <a:srgbClr val="000000"/>
                </a:solidFill>
                <a:latin typeface="Calibri"/>
              </a:rPr>
              <a:t>!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396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ES_13e_Figure_07_34_L.jpg">
            <a:extLst>
              <a:ext uri="{FF2B5EF4-FFF2-40B4-BE49-F238E27FC236}">
                <a16:creationId xmlns:a16="http://schemas.microsoft.com/office/drawing/2014/main" id="{674F93AD-51C9-40E7-A174-872810E5E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144000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14B38F67-FC95-4EAE-8597-DE528FCB7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41910"/>
            <a:ext cx="8153400" cy="380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Geothermal Heat Energy Transforms to Mechanical Energy via Mantle Convection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467B346E-1B88-4320-BA22-B2896505A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4771"/>
            <a:ext cx="89154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Forces: A balance of heat, density, and gravity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9059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ES_13e_Figure_07_35_L.jpg">
            <a:extLst>
              <a:ext uri="{FF2B5EF4-FFF2-40B4-BE49-F238E27FC236}">
                <a16:creationId xmlns:a16="http://schemas.microsoft.com/office/drawing/2014/main" id="{FD93A7BA-6662-4689-A005-AD78667A44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 bwMode="auto">
          <a:xfrm>
            <a:off x="3657600" y="609600"/>
            <a:ext cx="4876800" cy="610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ES_13e_Figure_07_33_L.jpg">
            <a:extLst>
              <a:ext uri="{FF2B5EF4-FFF2-40B4-BE49-F238E27FC236}">
                <a16:creationId xmlns:a16="http://schemas.microsoft.com/office/drawing/2014/main" id="{07E34708-354A-41FC-B6C1-3A6825CF8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28214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32169DAB-9E17-43B8-BCDA-B96082FFC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373"/>
            <a:ext cx="9067800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Plate Forces: Mantle Convection – Heat Transfer to Mechanical Energy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50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ES_13e_Figure_07_00_L.jpg">
            <a:extLst>
              <a:ext uri="{FF2B5EF4-FFF2-40B4-BE49-F238E27FC236}">
                <a16:creationId xmlns:a16="http://schemas.microsoft.com/office/drawing/2014/main" id="{A799803A-4CD6-4D7E-8DE9-98238A9FEFD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381" r="833" b="5954"/>
          <a:stretch/>
        </p:blipFill>
        <p:spPr bwMode="auto">
          <a:xfrm>
            <a:off x="76200" y="914400"/>
            <a:ext cx="8991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B5C6979-D6A2-432F-8DE3-FB9A85912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8394"/>
            <a:ext cx="8133751" cy="9653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Plate Tectonics: Mountain Building</a:t>
            </a:r>
            <a:r>
              <a:rPr lang="en-US" altLang="en-US" sz="2800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, Uplift, Creator of </a:t>
            </a:r>
          </a:p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Continents and Ocean Basins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7065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ES_13e_Figure_07_10a_L.jpg">
            <a:extLst>
              <a:ext uri="{FF2B5EF4-FFF2-40B4-BE49-F238E27FC236}">
                <a16:creationId xmlns:a16="http://schemas.microsoft.com/office/drawing/2014/main" id="{99EDC7D7-C72F-4FB8-B226-5ADA18C3CB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787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98C444FE-B13B-4438-8E3E-A375C34FB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7200"/>
            <a:ext cx="5495721" cy="5344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Plate Tectonic Map of Planet Earth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9746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ES_13e_Figure_07_02_L.jpg">
            <a:extLst>
              <a:ext uri="{FF2B5EF4-FFF2-40B4-BE49-F238E27FC236}">
                <a16:creationId xmlns:a16="http://schemas.microsoft.com/office/drawing/2014/main" id="{6B93739A-D94C-4106-ADBA-E3ED98F22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21" y="-1"/>
            <a:ext cx="4210280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39148-7D05-466B-BAA5-E0CD7388E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86" t="29258" r="24167" b="12964"/>
          <a:stretch/>
        </p:blipFill>
        <p:spPr>
          <a:xfrm>
            <a:off x="152400" y="2362200"/>
            <a:ext cx="6216764" cy="42672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351C2E4-5EB5-424B-9103-24213F36E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4926526" cy="842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Birth of the Plate Tectonic Theory:</a:t>
            </a:r>
          </a:p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1930’s – 1960’s Scientific Revolution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1" descr="ES_13e_Figure_07_09_L.jpg">
            <a:extLst>
              <a:ext uri="{FF2B5EF4-FFF2-40B4-BE49-F238E27FC236}">
                <a16:creationId xmlns:a16="http://schemas.microsoft.com/office/drawing/2014/main" id="{B93A73E0-8AE4-4831-B012-B9B01622F8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799"/>
            <a:ext cx="3004503" cy="27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14A369E-38EA-46A3-939D-D0D8BEE93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7" y="1643067"/>
            <a:ext cx="4926526" cy="7191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Beginnings: 1930’s – 1950’s Alfred Wegner’s “Continental Drift” Hypothesis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53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ES_13e_Figure_07_03_L.jpg">
            <a:extLst>
              <a:ext uri="{FF2B5EF4-FFF2-40B4-BE49-F238E27FC236}">
                <a16:creationId xmlns:a16="http://schemas.microsoft.com/office/drawing/2014/main" id="{68229F4B-114F-40A7-ADC1-98D6FFB8C6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6867"/>
            <a:ext cx="5831681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C18E6422-472D-4326-A2D3-4A2FFD3A4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311556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Wegner “Continental Drift” Evidence: Jig-Saw Fit of Continents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744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_13e_Figure_07_02_L.jpg">
            <a:extLst>
              <a:ext uri="{FF2B5EF4-FFF2-40B4-BE49-F238E27FC236}">
                <a16:creationId xmlns:a16="http://schemas.microsoft.com/office/drawing/2014/main" id="{A223166F-9A14-482D-B2D6-FD842F9D90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620000" cy="593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150A4A9-07EA-4073-AD13-5243CF6BD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770464" cy="47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Wegner “Continental Drift” Evidence: Ancient Pangaea Puzzle Map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738EFE0E-D7B5-4C47-ADEE-835C6450A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4" y="6324600"/>
            <a:ext cx="9122996" cy="411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i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Science Question: Why do the continent shapes appear to fit together like a puzzle?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20033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Office\Templates\Blank Presentation.pot</Template>
  <TotalTime>133</TotalTime>
  <Words>472</Words>
  <Application>Microsoft Office PowerPoint</Application>
  <PresentationFormat>On-screen Show (4:3)</PresentationFormat>
  <Paragraphs>97</Paragraphs>
  <Slides>43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Times New Roman</vt:lpstr>
      <vt:lpstr>Blank Presentation</vt:lpstr>
      <vt:lpstr>Office Theme</vt:lpstr>
      <vt:lpstr>Default Design</vt:lpstr>
      <vt:lpstr>1_Default Design</vt:lpstr>
      <vt:lpstr>ES104 Plate Tectonics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Natural Science</dc:creator>
  <cp:lastModifiedBy>Steve Taylor</cp:lastModifiedBy>
  <cp:revision>26</cp:revision>
  <dcterms:created xsi:type="dcterms:W3CDTF">2002-01-18T20:02:04Z</dcterms:created>
  <dcterms:modified xsi:type="dcterms:W3CDTF">2020-06-30T21:59:27Z</dcterms:modified>
</cp:coreProperties>
</file>