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20"/>
  </p:notesMasterIdLst>
  <p:sldIdLst>
    <p:sldId id="289" r:id="rId4"/>
    <p:sldId id="290" r:id="rId5"/>
    <p:sldId id="256" r:id="rId6"/>
    <p:sldId id="288" r:id="rId7"/>
    <p:sldId id="298" r:id="rId8"/>
    <p:sldId id="297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307" r:id="rId18"/>
    <p:sldId id="308" r:id="rId1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98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84382-4BC1-4463-B8A2-EDEE2AE2AEBF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7FBFDF-F82F-4FC8-93C6-6FD5BFDF4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30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725BBAB7-9650-4D30-89CE-7DCEDB0AC1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4FE2B2C5-4CF2-4C2C-890F-7F18B6BEA7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1.6</a:t>
            </a:r>
          </a:p>
        </p:txBody>
      </p:sp>
    </p:spTree>
    <p:extLst>
      <p:ext uri="{BB962C8B-B14F-4D97-AF65-F5344CB8AC3E}">
        <p14:creationId xmlns:p14="http://schemas.microsoft.com/office/powerpoint/2010/main" val="350951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0EBE413A-4D47-4BE3-881D-8397373C49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82645DB6-849E-49AC-B282-9EB1655D1E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FIGURE 1.8</a:t>
            </a:r>
          </a:p>
        </p:txBody>
      </p:sp>
    </p:spTree>
    <p:extLst>
      <p:ext uri="{BB962C8B-B14F-4D97-AF65-F5344CB8AC3E}">
        <p14:creationId xmlns:p14="http://schemas.microsoft.com/office/powerpoint/2010/main" val="226980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B88B2-CB69-43C2-858A-D3CA56B162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7035F-605C-40F0-B8D2-64DF874913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732601-C136-4E3E-8300-446B95C25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83A719-5F8E-4FBD-A791-C289F21CE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3AC7C-2E57-4918-88B8-E0C7650E2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8680A-F6BF-4BE8-A707-562071F886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78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4B094-3E75-423C-8815-11E501393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53EBB5-E2C6-4ED7-993E-85B3B63747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583B7-B979-4DEC-9010-58C7D321B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979F1-58FE-4735-8A48-201CA09C6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9D0E-E518-4F0E-8CAB-92FC9C12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ABD045-36F2-411F-A20E-D9399FB2A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94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A64EBD-AAD8-4665-812D-80D5C386A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6ADBB-2D13-4D6D-A5EA-75F3C7AA15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C42A5-159E-48CD-BB79-522AE96AD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EC8F2-A623-4A79-A9A3-098D0F219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89CAA-3767-4BE1-BEC9-948E071E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4547E-CDCC-416F-944A-3C299AD524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5719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8F7D2B5-52D2-4581-9D37-27424341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69193-1D82-4A66-9CF4-33BA7AA1BFF9}" type="datetimeFigureOut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7/2/2020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7FEED54-52E3-4A9A-A71C-805C1231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9B85D5-873F-421F-9C09-FC2F6BC4A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052ED7-26D5-4D8D-8312-52067C14B1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54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67FD9-003D-4407-B2F3-C828BABC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C997E4-FFCC-444B-9683-C97DD67B4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D3BDF7-4C02-487C-B5AB-06A8BF0C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C249E2-5E49-4FFF-892E-98A4DFE9362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401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87C44-FDCB-4278-B55C-BDE937BF9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A3E8F-A5C2-464B-8F0F-F085FE5FD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97455-2DA9-44FE-8ACC-71F98DDE8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50228-00AD-4257-8F27-D89E66F1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3D32B-684A-45E1-8305-06BFD752D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64A53-77D3-4EF9-8491-D32E8C3A91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387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60903-DB90-4B77-926E-709C985F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F58255-2407-4E77-B1AD-66D31F136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AD49B-01A9-4C53-B9A7-5ED26BA4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39EFB-DB45-4FF4-9BC4-30566EAC8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7D345-32E5-466F-A01E-62FDDE819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E31E74-6470-403C-A53D-70456EF054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35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DEFEA-E0F4-4E26-89C5-1F5337EC1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6B928E-E8D4-4D44-BE35-0CACE6F9E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EE740-8B48-4CFA-8F25-4C3E5CFAB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61271-6EA0-48C7-A716-561BC9FB4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1DE52-06A8-4612-A029-D468ABA78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A5AEE-8D15-43CF-88E2-6576ADA95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BC0997-01A9-445F-94FC-2E9929F5C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116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9D572-2D88-4560-B4AA-075434B84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16553-CC28-4D5E-8E78-B8012EBDBD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3DE79D-29B3-40FA-9D4D-7BFD56955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399B32-5273-4236-A73F-2EB5B6C7AF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BB1D81-2FDF-459A-9436-C832CB0B9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8589AD-B614-4C58-B27C-71E70E460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AC83D3-7746-4DF6-8762-AE0180B7B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1292A9-577E-481F-A5C4-79A4C5B3C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AD82E-D14C-4E30-9A9B-77EC4873DD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013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1471-AAF5-487D-944D-3194B9DBC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EF8BFE-8506-4829-B40A-8F124B209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0DFDEF-EE92-4F6B-A6E7-7C54DBC96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EB9A4B-E201-4150-9161-43A09A02C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98F6A-2455-4E3C-9887-B0902ACAB3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0676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AE80AA-BB95-4E3F-BCC2-CB067D63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F96F27-2D93-4120-AAB2-1851243D8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0F36F-16B0-487A-924C-BF12623C5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7D329-30F8-41F3-BEE7-0AF48E1D49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195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23ACD-EFB1-451C-AEFB-2F34AD243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5888E-84B2-4714-A9FA-83F4FCD3B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70182E-F16D-4BF7-8D43-82D0C9DDD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A81423-A58D-44B7-AE2D-E0802519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548925-6F1C-4C24-A647-0EB4CAF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FEDE38-8826-47A8-9BFA-0AB94D10B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B764B-0749-49B0-BF76-771E748210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208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8B007-87EC-45EE-AF4A-767D7DF64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2C6760-430F-4A8A-8EAD-DB4AB8E92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C2C6A-3D82-4364-B136-4EE85CC72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0D39E3-B7DD-4AC4-99FD-6403F3466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C299FC-75C3-4B88-B910-0D360910F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EB37D-06DD-46E7-ABAA-8D6561FE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D3283-3F23-4981-BF53-8A2A0C546B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11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B07CF7-67B8-40DC-B153-93513D371F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ED11829-6C03-443C-9BF2-21BBE95E32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0982CE6-9920-4EAA-9287-B568DAE4031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41A4B6F-D0D6-48AF-9335-DA58D9984E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510F763-09AE-4611-85E8-9CA7AE21470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9C48319-13DE-4E6C-B56B-7BF894922BF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1023D38-492D-4AF0-9A07-F5075D34AF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1AE7766-116A-41A0-BD90-752AA61590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7D441-48C5-41BB-8CBA-7D6CE3458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4DF70BA0-D5FA-47E2-A54F-29670F80398A}" type="datetimeFigureOut">
              <a:rPr lang="en-US" altLang="en-US"/>
              <a:pPr/>
              <a:t>7/2/2020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DB12F-524F-4748-A0ED-8830D3BDE4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70477-3F09-4695-9B3E-7B429BB76F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10DE069-ECAF-43E4-86FB-1A581C4C30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6703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DF36EE1-539A-418A-82CC-59D2FB95F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CA1037-4E69-4A23-8944-BF484A44A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C657A3-D747-4C5B-9980-539091265B5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54CA473-3E7C-45F9-A31E-98FC73586D5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37D7204-3F0B-490C-9554-AFDB35BC5C4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DE1727-316A-46BD-B783-D7D9AAF75F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796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9745F83F-AC0C-4414-A032-D919EE653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2057400"/>
            <a:ext cx="8763000" cy="2289175"/>
          </a:xfrm>
        </p:spPr>
        <p:txBody>
          <a:bodyPr/>
          <a:lstStyle/>
          <a:p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ES104 Exploring Physical Earth</a:t>
            </a: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Solar System Tour</a:t>
            </a:r>
          </a:p>
        </p:txBody>
      </p:sp>
    </p:spTree>
    <p:extLst>
      <p:ext uri="{BB962C8B-B14F-4D97-AF65-F5344CB8AC3E}">
        <p14:creationId xmlns:p14="http://schemas.microsoft.com/office/powerpoint/2010/main" val="1599377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D428C8-F57F-4CAD-86B2-B64EDFD28CBE}"/>
              </a:ext>
            </a:extLst>
          </p:cNvPr>
          <p:cNvSpPr txBox="1"/>
          <p:nvPr/>
        </p:nvSpPr>
        <p:spPr>
          <a:xfrm>
            <a:off x="152400" y="-5179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VENUS</a:t>
            </a:r>
          </a:p>
        </p:txBody>
      </p:sp>
      <p:pic>
        <p:nvPicPr>
          <p:cNvPr id="6146" name="Picture 2" descr="https://nineplanets.org/wp-content/uploads/2019/09/venus.png">
            <a:extLst>
              <a:ext uri="{FF2B5EF4-FFF2-40B4-BE49-F238E27FC236}">
                <a16:creationId xmlns:a16="http://schemas.microsoft.com/office/drawing/2014/main" id="{F66706B2-9A2C-4442-84BA-53DB8567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7625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28F94F-EC91-42BF-9997-1ACCD4C17A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81000"/>
            <a:ext cx="2590800" cy="441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7DE8A8-118F-4905-A7E6-3BF8F8882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456" y="4876086"/>
            <a:ext cx="4419600" cy="1904286"/>
          </a:xfrm>
          <a:prstGeom prst="rect">
            <a:avLst/>
          </a:prstGeom>
        </p:spPr>
      </p:pic>
      <p:pic>
        <p:nvPicPr>
          <p:cNvPr id="6" name="Picture 4" descr="venusglobe">
            <a:extLst>
              <a:ext uri="{FF2B5EF4-FFF2-40B4-BE49-F238E27FC236}">
                <a16:creationId xmlns:a16="http://schemas.microsoft.com/office/drawing/2014/main" id="{F2601563-5113-48BB-8AF7-36C355711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544" y="2855068"/>
            <a:ext cx="3810000" cy="389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enus_topo_mercator">
            <a:extLst>
              <a:ext uri="{FF2B5EF4-FFF2-40B4-BE49-F238E27FC236}">
                <a16:creationId xmlns:a16="http://schemas.microsoft.com/office/drawing/2014/main" id="{50D8B727-F198-4C48-9911-DACA12655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33" y="76357"/>
            <a:ext cx="3708500" cy="228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54830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220C05-55AD-4FCF-A750-77BD83F4FFF3}"/>
              </a:ext>
            </a:extLst>
          </p:cNvPr>
          <p:cNvSpPr txBox="1"/>
          <p:nvPr/>
        </p:nvSpPr>
        <p:spPr>
          <a:xfrm>
            <a:off x="152400" y="-5179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EARTH</a:t>
            </a:r>
          </a:p>
        </p:txBody>
      </p:sp>
      <p:pic>
        <p:nvPicPr>
          <p:cNvPr id="3" name="Picture 5" descr="Earth">
            <a:extLst>
              <a:ext uri="{FF2B5EF4-FFF2-40B4-BE49-F238E27FC236}">
                <a16:creationId xmlns:a16="http://schemas.microsoft.com/office/drawing/2014/main" id="{B25789F8-FE28-4C8F-BC43-7EA99DB01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667000"/>
            <a:ext cx="3270998" cy="327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arth_moon">
            <a:extLst>
              <a:ext uri="{FF2B5EF4-FFF2-40B4-BE49-F238E27FC236}">
                <a16:creationId xmlns:a16="http://schemas.microsoft.com/office/drawing/2014/main" id="{3CC3C8CA-889C-4904-A900-E7AA6192E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824" y="147374"/>
            <a:ext cx="2712775" cy="197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465720-01B2-4EAD-B97E-6668CD9D004F}"/>
              </a:ext>
            </a:extLst>
          </p:cNvPr>
          <p:cNvSpPr/>
          <p:nvPr/>
        </p:nvSpPr>
        <p:spPr>
          <a:xfrm>
            <a:off x="7398" y="2514600"/>
            <a:ext cx="57793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Formed around 4.5 billion years ago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Third planet from the Sun, at a distance of 1 AU (93 x 10</a:t>
            </a:r>
            <a:r>
              <a:rPr lang="en-US" sz="1400" baseline="30000" dirty="0"/>
              <a:t>6</a:t>
            </a:r>
            <a:r>
              <a:rPr lang="en-US" sz="1400" dirty="0"/>
              <a:t> mi)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Fifth-largest planet in the Solar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Equatorial radius = 6,371 km; polar radius = 6,356 km (3,949 mi)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Diameter =  12,742 km (7,917 mi)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Mass = 6.6 sextillion tons; Volume = 260 billion cubic miles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Surface area = 197 x 10</a:t>
            </a:r>
            <a:r>
              <a:rPr lang="en-US" sz="1400" baseline="30000" dirty="0"/>
              <a:t>6</a:t>
            </a:r>
            <a:r>
              <a:rPr lang="en-US" sz="1400" dirty="0"/>
              <a:t> sq. mi. / 510 x 10</a:t>
            </a:r>
            <a:r>
              <a:rPr lang="en-US" sz="1400" baseline="30000" dirty="0"/>
              <a:t>6</a:t>
            </a:r>
            <a:r>
              <a:rPr lang="en-US" sz="1400" dirty="0"/>
              <a:t> sq. 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71% of the surface is covered by water and 29% by land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Atmosphere = 78% nitrogen, 21% oxygen, 0.97% argon and carbon   dioxide and about 0.04% other gases and water vapor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Thickness of the atmosphere = 60 miles (96 km)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 Surface Temperature:  110 F to -126 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Core Temperature ~9800 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Density =  5.51 g/cm³; gravity = 9.807 m/s² or 1 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1 moon, ~230,000 miles distant, ~28 day lunar cycle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Axis is tilted 23.5 degrees from the plane of orbit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Magnetosphere shield reaches 36,000 mi (58,000 km) into space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Only planet with life as we know 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B69A2-3FC1-4843-A6C2-4FDA93FF2C6F}"/>
              </a:ext>
            </a:extLst>
          </p:cNvPr>
          <p:cNvSpPr txBox="1"/>
          <p:nvPr/>
        </p:nvSpPr>
        <p:spPr>
          <a:xfrm>
            <a:off x="274596" y="20574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Quick Facts</a:t>
            </a:r>
          </a:p>
        </p:txBody>
      </p:sp>
      <p:pic>
        <p:nvPicPr>
          <p:cNvPr id="7170" name="Picture 2" descr="Universe Fun Facts For Kids">
            <a:extLst>
              <a:ext uri="{FF2B5EF4-FFF2-40B4-BE49-F238E27FC236}">
                <a16:creationId xmlns:a16="http://schemas.microsoft.com/office/drawing/2014/main" id="{9C67DDED-F94C-4C51-B3CF-4DC291AD4D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r="12353" b="13127"/>
          <a:stretch/>
        </p:blipFill>
        <p:spPr bwMode="auto">
          <a:xfrm>
            <a:off x="2667000" y="0"/>
            <a:ext cx="2971800" cy="251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90FB5F-D7E3-4167-AAF8-D6921C8DEF5B}"/>
              </a:ext>
            </a:extLst>
          </p:cNvPr>
          <p:cNvSpPr txBox="1"/>
          <p:nvPr/>
        </p:nvSpPr>
        <p:spPr>
          <a:xfrm>
            <a:off x="6228146" y="213857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E2E36-00D3-4E6E-9DC1-46BE6197E073}"/>
              </a:ext>
            </a:extLst>
          </p:cNvPr>
          <p:cNvSpPr txBox="1"/>
          <p:nvPr/>
        </p:nvSpPr>
        <p:spPr>
          <a:xfrm>
            <a:off x="2221520" y="888749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Life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742E20-C596-4BD8-94FB-546E5641EBC2}"/>
              </a:ext>
            </a:extLst>
          </p:cNvPr>
          <p:cNvSpPr txBox="1"/>
          <p:nvPr/>
        </p:nvSpPr>
        <p:spPr>
          <a:xfrm>
            <a:off x="5683789" y="5912425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Blue Planet</a:t>
            </a:r>
          </a:p>
        </p:txBody>
      </p:sp>
    </p:spTree>
    <p:extLst>
      <p:ext uri="{BB962C8B-B14F-4D97-AF65-F5344CB8AC3E}">
        <p14:creationId xmlns:p14="http://schemas.microsoft.com/office/powerpoint/2010/main" val="1101936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B3EA99-9D6C-4FBC-95F7-2291005BDF2B}"/>
              </a:ext>
            </a:extLst>
          </p:cNvPr>
          <p:cNvSpPr txBox="1"/>
          <p:nvPr/>
        </p:nvSpPr>
        <p:spPr>
          <a:xfrm>
            <a:off x="152400" y="-5179"/>
            <a:ext cx="1091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MARS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196" name="Picture 4" descr="https://lh6.googleusercontent.com/vZihCCUF-OYPTFUGuYFWeCWzY8CyxRPtjNJOU58qAFQ9yM0BpQYkjn81yLFgXyQSLqIaibza1bzjMjUQ-efN39sT6LNfVyN9a24rUvPgfjMPNReYEhm6xIFRjINYxZNZeJysXn8">
            <a:extLst>
              <a:ext uri="{FF2B5EF4-FFF2-40B4-BE49-F238E27FC236}">
                <a16:creationId xmlns:a16="http://schemas.microsoft.com/office/drawing/2014/main" id="{33AA6344-1E55-47F6-AA5D-54631EC9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8113"/>
            <a:ext cx="225361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E0AC1-53B3-4B76-B10A-D72AE944D4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32" t="8519" r="11667" b="12963"/>
          <a:stretch/>
        </p:blipFill>
        <p:spPr>
          <a:xfrm>
            <a:off x="0" y="2819400"/>
            <a:ext cx="5715000" cy="4038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DEDC0-F331-4D98-A960-AF6F74117E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1" b="3393"/>
          <a:stretch/>
        </p:blipFill>
        <p:spPr>
          <a:xfrm>
            <a:off x="4537528" y="37165"/>
            <a:ext cx="2267389" cy="3935705"/>
          </a:xfrm>
          <a:prstGeom prst="rect">
            <a:avLst/>
          </a:prstGeom>
        </p:spPr>
      </p:pic>
      <p:pic>
        <p:nvPicPr>
          <p:cNvPr id="8194" name="Picture 2" descr="https://nineplanets.org/wp-content/uploads/2019/09/mars.png">
            <a:extLst>
              <a:ext uri="{FF2B5EF4-FFF2-40B4-BE49-F238E27FC236}">
                <a16:creationId xmlns:a16="http://schemas.microsoft.com/office/drawing/2014/main" id="{39F8F391-0143-4793-921B-53DC470BF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43" y="4487"/>
            <a:ext cx="3796789" cy="284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lh3.googleusercontent.com/gAir4EI-_3W5FIJZcaDvMqV2yH82-_RTeLO6mIiQ0CvdkkzpuqH_QqJmXp1ihBH00B-9hisxd892nfb92VPfnzl3jANBjdaF8h1p6GogCc_risxOpWhRr7JeziLQPOM4JlfLhCY">
            <a:extLst>
              <a:ext uri="{FF2B5EF4-FFF2-40B4-BE49-F238E27FC236}">
                <a16:creationId xmlns:a16="http://schemas.microsoft.com/office/drawing/2014/main" id="{2902CD86-752D-4365-936E-3426D4705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73923"/>
            <a:ext cx="3479789" cy="195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4979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92412B-EDA8-4C01-B08C-06720C06BBA8}"/>
              </a:ext>
            </a:extLst>
          </p:cNvPr>
          <p:cNvSpPr txBox="1"/>
          <p:nvPr/>
        </p:nvSpPr>
        <p:spPr>
          <a:xfrm>
            <a:off x="152400" y="-5179"/>
            <a:ext cx="14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JUPITER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146C24B-FBE7-4B04-822D-851637E57682}"/>
              </a:ext>
            </a:extLst>
          </p:cNvPr>
          <p:cNvGrpSpPr/>
          <p:nvPr/>
        </p:nvGrpSpPr>
        <p:grpSpPr>
          <a:xfrm>
            <a:off x="76200" y="2438400"/>
            <a:ext cx="4038600" cy="4366846"/>
            <a:chOff x="4343400" y="1424354"/>
            <a:chExt cx="4038600" cy="43668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F8F3E6-3544-487F-832E-5CC462A46D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400" y="2245538"/>
              <a:ext cx="4038600" cy="3545662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0D83C1-91EC-4C51-B654-553FCB99D4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43400" y="1424354"/>
              <a:ext cx="4038600" cy="861646"/>
            </a:xfrm>
            <a:prstGeom prst="rect">
              <a:avLst/>
            </a:prstGeom>
          </p:spPr>
        </p:pic>
      </p:grpSp>
      <p:pic>
        <p:nvPicPr>
          <p:cNvPr id="9218" name="Picture 2" descr="https://nineplanets.org/wp-content/uploads/2019/09/jupiter.png">
            <a:extLst>
              <a:ext uri="{FF2B5EF4-FFF2-40B4-BE49-F238E27FC236}">
                <a16:creationId xmlns:a16="http://schemas.microsoft.com/office/drawing/2014/main" id="{BC500C7B-4932-4B4F-951E-089A83CEB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8508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F3554C-EA6F-4AF3-A448-DDFC74E5DB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4625" y="0"/>
            <a:ext cx="2819400" cy="5152697"/>
          </a:xfrm>
          <a:prstGeom prst="rect">
            <a:avLst/>
          </a:prstGeom>
        </p:spPr>
      </p:pic>
      <p:pic>
        <p:nvPicPr>
          <p:cNvPr id="8" name="Picture 3" descr="jupiter1">
            <a:extLst>
              <a:ext uri="{FF2B5EF4-FFF2-40B4-BE49-F238E27FC236}">
                <a16:creationId xmlns:a16="http://schemas.microsoft.com/office/drawing/2014/main" id="{9B0FD89F-1534-408D-90FE-022635E98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3" y="1412850"/>
            <a:ext cx="2382794" cy="22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jupiter_moons">
            <a:extLst>
              <a:ext uri="{FF2B5EF4-FFF2-40B4-BE49-F238E27FC236}">
                <a16:creationId xmlns:a16="http://schemas.microsoft.com/office/drawing/2014/main" id="{8B0B959B-4848-4306-A277-0326FC1B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78868"/>
            <a:ext cx="19812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Jupiter_Io">
            <a:extLst>
              <a:ext uri="{FF2B5EF4-FFF2-40B4-BE49-F238E27FC236}">
                <a16:creationId xmlns:a16="http://schemas.microsoft.com/office/drawing/2014/main" id="{7D3419FC-E6DE-45AA-ABF8-C6DE01B34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478" y="5070377"/>
            <a:ext cx="1828800" cy="174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C8B8C7-6D24-4D83-B750-0C991DD4D89C}"/>
              </a:ext>
            </a:extLst>
          </p:cNvPr>
          <p:cNvSpPr txBox="1"/>
          <p:nvPr/>
        </p:nvSpPr>
        <p:spPr>
          <a:xfrm>
            <a:off x="4070537" y="6260068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Jovian Moons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D99363-2829-49F9-BFB5-60332478426A}"/>
              </a:ext>
            </a:extLst>
          </p:cNvPr>
          <p:cNvSpPr txBox="1"/>
          <p:nvPr/>
        </p:nvSpPr>
        <p:spPr>
          <a:xfrm>
            <a:off x="7957278" y="548640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Moon Io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7EB5B-1B90-4C90-95C3-3A844FD62AB4}"/>
              </a:ext>
            </a:extLst>
          </p:cNvPr>
          <p:cNvSpPr txBox="1"/>
          <p:nvPr/>
        </p:nvSpPr>
        <p:spPr>
          <a:xfrm>
            <a:off x="3864729" y="3645983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Red Spot Cyclone</a:t>
            </a:r>
          </a:p>
        </p:txBody>
      </p:sp>
    </p:spTree>
    <p:extLst>
      <p:ext uri="{BB962C8B-B14F-4D97-AF65-F5344CB8AC3E}">
        <p14:creationId xmlns:p14="http://schemas.microsoft.com/office/powerpoint/2010/main" val="4116246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554E26-2EC5-4BA3-892D-CE705BE013F4}"/>
              </a:ext>
            </a:extLst>
          </p:cNvPr>
          <p:cNvSpPr txBox="1"/>
          <p:nvPr/>
        </p:nvSpPr>
        <p:spPr>
          <a:xfrm>
            <a:off x="152400" y="-5179"/>
            <a:ext cx="1445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SATURN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ED8C7-2BFE-4EF0-BC16-724CAA6D83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54" y="5334000"/>
            <a:ext cx="5238750" cy="1524000"/>
          </a:xfrm>
          <a:prstGeom prst="rect">
            <a:avLst/>
          </a:prstGeom>
        </p:spPr>
      </p:pic>
      <p:pic>
        <p:nvPicPr>
          <p:cNvPr id="5" name="Picture 4" descr="saturn_family">
            <a:extLst>
              <a:ext uri="{FF2B5EF4-FFF2-40B4-BE49-F238E27FC236}">
                <a16:creationId xmlns:a16="http://schemas.microsoft.com/office/drawing/2014/main" id="{6445DA52-5AC9-4723-AD0C-79D7281B2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40" y="762000"/>
            <a:ext cx="3494156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s://nineplanets.org/wp-content/uploads/2019/12/Saturn.png">
            <a:extLst>
              <a:ext uri="{FF2B5EF4-FFF2-40B4-BE49-F238E27FC236}">
                <a16:creationId xmlns:a16="http://schemas.microsoft.com/office/drawing/2014/main" id="{6506F995-D147-4052-8A65-836BFF7D51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8333" r="14773" b="11111"/>
          <a:stretch/>
        </p:blipFill>
        <p:spPr bwMode="auto">
          <a:xfrm>
            <a:off x="4899124" y="4173498"/>
            <a:ext cx="41910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02EF7B-B867-4466-AD9B-522E3DE29B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76" y="960187"/>
            <a:ext cx="2765524" cy="4221869"/>
          </a:xfrm>
          <a:prstGeom prst="rect">
            <a:avLst/>
          </a:prstGeom>
        </p:spPr>
      </p:pic>
      <p:pic>
        <p:nvPicPr>
          <p:cNvPr id="10242" name="Picture 2" descr="https://nineplanets.org/wp-content/uploads/2019/09/saturn.png">
            <a:extLst>
              <a:ext uri="{FF2B5EF4-FFF2-40B4-BE49-F238E27FC236}">
                <a16:creationId xmlns:a16="http://schemas.microsoft.com/office/drawing/2014/main" id="{32B18D43-1DDC-4796-A0C2-1FDFFB9D8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96" y="13981"/>
            <a:ext cx="297180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nineplanets.org/wp-content/uploads/2019/12/saturncomparedearth.jpg">
            <a:extLst>
              <a:ext uri="{FF2B5EF4-FFF2-40B4-BE49-F238E27FC236}">
                <a16:creationId xmlns:a16="http://schemas.microsoft.com/office/drawing/2014/main" id="{A609D719-E71F-405A-9991-FCB930E1F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26" y="2398191"/>
            <a:ext cx="2277747" cy="170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6123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E1D983-6C56-4086-89E6-4372B8192A40}"/>
              </a:ext>
            </a:extLst>
          </p:cNvPr>
          <p:cNvSpPr txBox="1"/>
          <p:nvPr/>
        </p:nvSpPr>
        <p:spPr>
          <a:xfrm>
            <a:off x="152400" y="-5179"/>
            <a:ext cx="3802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URANUS AND NEPTUNE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C1AAD2-5C64-4580-B762-257434168D82}"/>
              </a:ext>
            </a:extLst>
          </p:cNvPr>
          <p:cNvGrpSpPr>
            <a:grpSpLocks noChangeAspect="1"/>
          </p:cNvGrpSpPr>
          <p:nvPr/>
        </p:nvGrpSpPr>
        <p:grpSpPr>
          <a:xfrm>
            <a:off x="76200" y="3099209"/>
            <a:ext cx="4939003" cy="3682591"/>
            <a:chOff x="228600" y="3276600"/>
            <a:chExt cx="4343400" cy="3238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9D95A4-D6CE-4F79-AECE-6EF2028B5B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018"/>
            <a:stretch/>
          </p:blipFill>
          <p:spPr>
            <a:xfrm>
              <a:off x="228600" y="4648200"/>
              <a:ext cx="4343400" cy="18669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AD5D0A-04BC-48D4-B76B-C8FCD4070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912"/>
            <a:stretch/>
          </p:blipFill>
          <p:spPr>
            <a:xfrm>
              <a:off x="228600" y="3276600"/>
              <a:ext cx="4343400" cy="152400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A0AA247-402A-489A-8D15-2C189A7EA1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9467" y="9520"/>
            <a:ext cx="2286000" cy="4191000"/>
          </a:xfrm>
          <a:prstGeom prst="rect">
            <a:avLst/>
          </a:prstGeom>
        </p:spPr>
      </p:pic>
      <p:pic>
        <p:nvPicPr>
          <p:cNvPr id="7" name="Picture 5" descr="uranus1">
            <a:extLst>
              <a:ext uri="{FF2B5EF4-FFF2-40B4-BE49-F238E27FC236}">
                <a16:creationId xmlns:a16="http://schemas.microsoft.com/office/drawing/2014/main" id="{DEC16F3E-A2DC-4394-8A86-71A801880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486"/>
            <a:ext cx="3881881" cy="222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eptune">
            <a:extLst>
              <a:ext uri="{FF2B5EF4-FFF2-40B4-BE49-F238E27FC236}">
                <a16:creationId xmlns:a16="http://schemas.microsoft.com/office/drawing/2014/main" id="{E98D65A7-4D92-4649-A77A-5246BADED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00520"/>
            <a:ext cx="2371077" cy="237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Uranus2">
            <a:extLst>
              <a:ext uri="{FF2B5EF4-FFF2-40B4-BE49-F238E27FC236}">
                <a16:creationId xmlns:a16="http://schemas.microsoft.com/office/drawing/2014/main" id="{9E227072-5006-4F86-9D09-B0813F025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785" y="1733578"/>
            <a:ext cx="1112682" cy="174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F570CF-4255-4857-8FF4-249B04BC818E}"/>
              </a:ext>
            </a:extLst>
          </p:cNvPr>
          <p:cNvSpPr txBox="1"/>
          <p:nvPr/>
        </p:nvSpPr>
        <p:spPr>
          <a:xfrm>
            <a:off x="71021" y="2679408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Uranus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83E551-BB31-48A2-B0DC-70B3E5DD36BB}"/>
              </a:ext>
            </a:extLst>
          </p:cNvPr>
          <p:cNvSpPr txBox="1"/>
          <p:nvPr/>
        </p:nvSpPr>
        <p:spPr>
          <a:xfrm>
            <a:off x="6324600" y="65134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Neptune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1F66-7D34-498F-9123-F6A4EF31EE4E}"/>
              </a:ext>
            </a:extLst>
          </p:cNvPr>
          <p:cNvSpPr txBox="1"/>
          <p:nvPr/>
        </p:nvSpPr>
        <p:spPr>
          <a:xfrm>
            <a:off x="4952437" y="147969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>
                    <a:lumMod val="95000"/>
                  </a:schemeClr>
                </a:solidFill>
              </a:rPr>
              <a:t>Uranus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EE0A5B-F1CA-4EB8-A005-3ED1403D4468}"/>
              </a:ext>
            </a:extLst>
          </p:cNvPr>
          <p:cNvGrpSpPr/>
          <p:nvPr/>
        </p:nvGrpSpPr>
        <p:grpSpPr>
          <a:xfrm>
            <a:off x="7067824" y="1480"/>
            <a:ext cx="2044518" cy="4114800"/>
            <a:chOff x="7067824" y="1480"/>
            <a:chExt cx="2044518" cy="41148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AB7BF59-AC1D-4866-AF77-BCA626B5C6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67824" y="1480"/>
              <a:ext cx="2044518" cy="41148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68FC90-1A21-422A-B9EE-6EE2337376A6}"/>
                </a:ext>
              </a:extLst>
            </p:cNvPr>
            <p:cNvSpPr txBox="1"/>
            <p:nvPr/>
          </p:nvSpPr>
          <p:spPr>
            <a:xfrm>
              <a:off x="7067824" y="225653"/>
              <a:ext cx="8996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>
                      <a:lumMod val="95000"/>
                    </a:schemeClr>
                  </a:solidFill>
                </a:rPr>
                <a:t>Neptune</a:t>
              </a:r>
            </a:p>
          </p:txBody>
        </p:sp>
      </p:grpSp>
      <p:pic>
        <p:nvPicPr>
          <p:cNvPr id="16" name="Picture 4" descr="triton_neptune_moon">
            <a:extLst>
              <a:ext uri="{FF2B5EF4-FFF2-40B4-BE49-F238E27FC236}">
                <a16:creationId xmlns:a16="http://schemas.microsoft.com/office/drawing/2014/main" id="{5CE27864-B80D-4C1E-9FB1-1F6716F4C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678" y="4599569"/>
            <a:ext cx="1555596" cy="13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38C10A-F8C7-4F9A-813D-119E6844713D}"/>
              </a:ext>
            </a:extLst>
          </p:cNvPr>
          <p:cNvSpPr txBox="1"/>
          <p:nvPr/>
        </p:nvSpPr>
        <p:spPr>
          <a:xfrm>
            <a:off x="5292462" y="5881314"/>
            <a:ext cx="1069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Moon Triton</a:t>
            </a:r>
          </a:p>
        </p:txBody>
      </p:sp>
    </p:spTree>
    <p:extLst>
      <p:ext uri="{BB962C8B-B14F-4D97-AF65-F5344CB8AC3E}">
        <p14:creationId xmlns:p14="http://schemas.microsoft.com/office/powerpoint/2010/main" val="848029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C30358-02AD-4E3A-9070-18A59E1F7608}"/>
              </a:ext>
            </a:extLst>
          </p:cNvPr>
          <p:cNvSpPr txBox="1"/>
          <p:nvPr/>
        </p:nvSpPr>
        <p:spPr>
          <a:xfrm>
            <a:off x="152400" y="-5179"/>
            <a:ext cx="4282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PLUTO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000" b="1" i="1" dirty="0">
                <a:solidFill>
                  <a:srgbClr val="000000"/>
                </a:solidFill>
                <a:latin typeface="Arial"/>
              </a:rPr>
              <a:t>(The Lost Lonely Planet)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E17458-C8F8-424C-9D4D-A7F717817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975" y="4038600"/>
            <a:ext cx="4923692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7B9425-6905-4C52-AC77-C64FE2F59D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76200"/>
            <a:ext cx="2778642" cy="4267200"/>
          </a:xfrm>
          <a:prstGeom prst="rect">
            <a:avLst/>
          </a:prstGeom>
        </p:spPr>
      </p:pic>
      <p:pic>
        <p:nvPicPr>
          <p:cNvPr id="11268" name="Picture 4" descr="https://nineplanets.org/wp-content/uploads/2019/11/Pluto_in_True_Color-1024x1024.jpg">
            <a:extLst>
              <a:ext uri="{FF2B5EF4-FFF2-40B4-BE49-F238E27FC236}">
                <a16:creationId xmlns:a16="http://schemas.microsoft.com/office/drawing/2014/main" id="{0E1003C9-5FDE-461F-BA25-EBCD5EB62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31242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nineplanets.org/wp-content/uploads/2019/11/Pluto-WaterIceDetected.jpg">
            <a:extLst>
              <a:ext uri="{FF2B5EF4-FFF2-40B4-BE49-F238E27FC236}">
                <a16:creationId xmlns:a16="http://schemas.microsoft.com/office/drawing/2014/main" id="{88EC31A5-6061-46C7-B3FA-7AD6935691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6025" y="4419600"/>
            <a:ext cx="3810000" cy="215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nineplanets.org/wp-content/uploads/2019/11/pluto_moons_family_portrait-1024x576.png">
            <a:extLst>
              <a:ext uri="{FF2B5EF4-FFF2-40B4-BE49-F238E27FC236}">
                <a16:creationId xmlns:a16="http://schemas.microsoft.com/office/drawing/2014/main" id="{C23BF969-5478-42DE-829A-F8BEFCDE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933" y="1112625"/>
            <a:ext cx="3034267" cy="17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8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5BA66A-AFD3-463B-839D-871E65370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71" t="10000" r="31666" b="14444"/>
          <a:stretch/>
        </p:blipFill>
        <p:spPr>
          <a:xfrm>
            <a:off x="32871" y="228600"/>
            <a:ext cx="5529729" cy="6553200"/>
          </a:xfrm>
          <a:prstGeom prst="rect">
            <a:avLst/>
          </a:prstGeom>
        </p:spPr>
      </p:pic>
      <p:pic>
        <p:nvPicPr>
          <p:cNvPr id="2050" name="Picture 2" descr="Space Isn't As Colorful As NASA's Photos Make It Seem And Here's Why">
            <a:extLst>
              <a:ext uri="{FF2B5EF4-FFF2-40B4-BE49-F238E27FC236}">
                <a16:creationId xmlns:a16="http://schemas.microsoft.com/office/drawing/2014/main" id="{527998FE-8DA8-4543-8851-3C4E1E8DD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921" y="2125325"/>
            <a:ext cx="3749005" cy="234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SA Just Proved It Can Navigate Space Using Pulsars. Where to Now ...">
            <a:extLst>
              <a:ext uri="{FF2B5EF4-FFF2-40B4-BE49-F238E27FC236}">
                <a16:creationId xmlns:a16="http://schemas.microsoft.com/office/drawing/2014/main" id="{4C66D102-4EC5-4877-910B-7EDB55B19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95" y="4503135"/>
            <a:ext cx="3139405" cy="236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pend &quot;An Evening With the Stars&quot; at Park's Astronomy Program ...">
            <a:extLst>
              <a:ext uri="{FF2B5EF4-FFF2-40B4-BE49-F238E27FC236}">
                <a16:creationId xmlns:a16="http://schemas.microsoft.com/office/drawing/2014/main" id="{D0424E67-A244-49FA-9644-51F45F75E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974" y="24414"/>
            <a:ext cx="3139405" cy="204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454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un">
            <a:extLst>
              <a:ext uri="{FF2B5EF4-FFF2-40B4-BE49-F238E27FC236}">
                <a16:creationId xmlns:a16="http://schemas.microsoft.com/office/drawing/2014/main" id="{993C8996-49EC-4C0D-89C3-5817C1CF6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0000" r="6666" b="10000"/>
          <a:stretch/>
        </p:blipFill>
        <p:spPr bwMode="auto">
          <a:xfrm>
            <a:off x="1" y="-11055"/>
            <a:ext cx="3067216" cy="27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98C549-9B87-4735-B42C-62E18C841C61}"/>
              </a:ext>
            </a:extLst>
          </p:cNvPr>
          <p:cNvSpPr txBox="1"/>
          <p:nvPr/>
        </p:nvSpPr>
        <p:spPr>
          <a:xfrm>
            <a:off x="116186" y="4356980"/>
            <a:ext cx="8458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Surface Temperature:	5500 °C</a:t>
            </a:r>
          </a:p>
          <a:p>
            <a:r>
              <a:rPr lang="en-US" dirty="0"/>
              <a:t>Circumference at Equator:	4,370,005.6 km</a:t>
            </a:r>
          </a:p>
          <a:p>
            <a:r>
              <a:rPr lang="en-US" dirty="0"/>
              <a:t>Diameter:	1,392,684 km</a:t>
            </a:r>
          </a:p>
          <a:p>
            <a:r>
              <a:rPr lang="en-US" dirty="0"/>
              <a:t>Mass:	1.989 × 10</a:t>
            </a:r>
            <a:r>
              <a:rPr lang="en-US" baseline="30000" dirty="0"/>
              <a:t>30</a:t>
            </a:r>
            <a:r>
              <a:rPr lang="en-US" dirty="0"/>
              <a:t> kg (333,060 x Earth)</a:t>
            </a:r>
          </a:p>
          <a:p>
            <a:r>
              <a:rPr lang="en-US" dirty="0"/>
              <a:t>Type:	Yellow Dwarf (G2V)</a:t>
            </a:r>
          </a:p>
          <a:p>
            <a:r>
              <a:rPr lang="en-US" dirty="0"/>
              <a:t>Age:	4.6 Billion Years</a:t>
            </a:r>
          </a:p>
          <a:p>
            <a:r>
              <a:rPr lang="en-US" dirty="0"/>
              <a:t>Composition: 70% hydrogen, 28% helium, all other &lt; 2%</a:t>
            </a:r>
          </a:p>
          <a:p>
            <a:r>
              <a:rPr lang="en-US" dirty="0"/>
              <a:t>Solar Energy: Sun converts hydrogen to helium in its core; releases energy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36D894-8CEE-450F-8E17-7DFC41165EC8}"/>
              </a:ext>
            </a:extLst>
          </p:cNvPr>
          <p:cNvSpPr txBox="1"/>
          <p:nvPr/>
        </p:nvSpPr>
        <p:spPr>
          <a:xfrm>
            <a:off x="150465" y="3810000"/>
            <a:ext cx="4465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SUN: </a:t>
            </a:r>
          </a:p>
          <a:p>
            <a:r>
              <a:rPr lang="en-US" dirty="0"/>
              <a:t>Earth’s closest star 93 x 10</a:t>
            </a:r>
            <a:r>
              <a:rPr lang="en-US" baseline="30000" dirty="0"/>
              <a:t>6</a:t>
            </a:r>
            <a:r>
              <a:rPr lang="en-US" dirty="0"/>
              <a:t> miles = 1 AU</a:t>
            </a:r>
          </a:p>
        </p:txBody>
      </p:sp>
      <p:pic>
        <p:nvPicPr>
          <p:cNvPr id="1030" name="Picture 6" descr="Solar System Menu">
            <a:extLst>
              <a:ext uri="{FF2B5EF4-FFF2-40B4-BE49-F238E27FC236}">
                <a16:creationId xmlns:a16="http://schemas.microsoft.com/office/drawing/2014/main" id="{5FCBA8B5-4166-4E6D-8818-113F8D552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"/>
          <a:stretch/>
        </p:blipFill>
        <p:spPr bwMode="auto">
          <a:xfrm>
            <a:off x="3067216" y="-11055"/>
            <a:ext cx="6073533" cy="3143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AD029BC-B319-45E6-8B56-94DABA1729A3}"/>
              </a:ext>
            </a:extLst>
          </p:cNvPr>
          <p:cNvSpPr txBox="1"/>
          <p:nvPr/>
        </p:nvSpPr>
        <p:spPr>
          <a:xfrm>
            <a:off x="3067215" y="2755791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EARTH SOLAR SYSTEM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6AA06E-CFA4-45F0-9D67-08FF28665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00"/>
          <a:stretch/>
        </p:blipFill>
        <p:spPr>
          <a:xfrm>
            <a:off x="5105400" y="3156763"/>
            <a:ext cx="3958701" cy="2471127"/>
          </a:xfrm>
          <a:prstGeom prst="rect">
            <a:avLst/>
          </a:prstGeom>
        </p:spPr>
      </p:pic>
      <p:pic>
        <p:nvPicPr>
          <p:cNvPr id="1026" name="Picture 2" descr="Happy Sun | TattooForAWeek Temporary Tattoos Largest Temporary ...">
            <a:extLst>
              <a:ext uri="{FF2B5EF4-FFF2-40B4-BE49-F238E27FC236}">
                <a16:creationId xmlns:a16="http://schemas.microsoft.com/office/drawing/2014/main" id="{215F0234-C817-4B30-87BE-E99D1971E2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6857" r="6286" b="6286"/>
          <a:stretch/>
        </p:blipFill>
        <p:spPr bwMode="auto">
          <a:xfrm>
            <a:off x="7454335" y="4832958"/>
            <a:ext cx="1356368" cy="135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mazon.com: Beautiful Cute Boho Style Smiling Sun Cartoon Vinyl ...">
            <a:extLst>
              <a:ext uri="{FF2B5EF4-FFF2-40B4-BE49-F238E27FC236}">
                <a16:creationId xmlns:a16="http://schemas.microsoft.com/office/drawing/2014/main" id="{495D4483-7188-4BF0-AC33-37D08555B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4"/>
          <a:stretch/>
        </p:blipFill>
        <p:spPr bwMode="auto">
          <a:xfrm>
            <a:off x="1562461" y="2783164"/>
            <a:ext cx="1440714" cy="13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104intro98">
            <a:extLst>
              <a:ext uri="{FF2B5EF4-FFF2-40B4-BE49-F238E27FC236}">
                <a16:creationId xmlns:a16="http://schemas.microsoft.com/office/drawing/2014/main" id="{F3CC9C4F-F7DE-4F0C-BD84-DC4BBACA8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" t="2000" r="1925" b="2000"/>
          <a:stretch/>
        </p:blipFill>
        <p:spPr bwMode="auto">
          <a:xfrm>
            <a:off x="0" y="1066799"/>
            <a:ext cx="4572000" cy="422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un">
            <a:extLst>
              <a:ext uri="{FF2B5EF4-FFF2-40B4-BE49-F238E27FC236}">
                <a16:creationId xmlns:a16="http://schemas.microsoft.com/office/drawing/2014/main" id="{49A117CF-90A4-4018-8A3C-46AC92AD5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0000" r="6666" b="10000"/>
          <a:stretch/>
        </p:blipFill>
        <p:spPr bwMode="auto">
          <a:xfrm>
            <a:off x="4600574" y="1154549"/>
            <a:ext cx="4543426" cy="411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C7230F-DC31-43BD-8F77-678DA5D8DADF}"/>
              </a:ext>
            </a:extLst>
          </p:cNvPr>
          <p:cNvSpPr txBox="1"/>
          <p:nvPr/>
        </p:nvSpPr>
        <p:spPr>
          <a:xfrm>
            <a:off x="368423" y="304800"/>
            <a:ext cx="2437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SUN ANATOMY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6B3F8D46-1C42-4CC0-BB6E-8C546D769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68" y="0"/>
            <a:ext cx="7541345" cy="5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Sun Star: Earth’s External Energy Source </a:t>
            </a:r>
          </a:p>
        </p:txBody>
      </p:sp>
      <p:pic>
        <p:nvPicPr>
          <p:cNvPr id="4098" name="Picture 2" descr="1000+ Interesting Sun Photos Pexels · Free Stock Photos">
            <a:extLst>
              <a:ext uri="{FF2B5EF4-FFF2-40B4-BE49-F238E27FC236}">
                <a16:creationId xmlns:a16="http://schemas.microsoft.com/office/drawing/2014/main" id="{5699EDD1-F6B3-4FA3-B49B-8CB179E31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9" y="503690"/>
            <a:ext cx="4984031" cy="280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01CA582-0058-4C6D-8D5C-5F01B503A28D}"/>
              </a:ext>
            </a:extLst>
          </p:cNvPr>
          <p:cNvGrpSpPr/>
          <p:nvPr/>
        </p:nvGrpSpPr>
        <p:grpSpPr>
          <a:xfrm>
            <a:off x="3477783" y="3615386"/>
            <a:ext cx="5666217" cy="3242614"/>
            <a:chOff x="3422858" y="3437138"/>
            <a:chExt cx="5666217" cy="3242614"/>
          </a:xfrm>
        </p:grpSpPr>
        <p:pic>
          <p:nvPicPr>
            <p:cNvPr id="22530" name="Picture 2" descr="104intro100">
              <a:extLst>
                <a:ext uri="{FF2B5EF4-FFF2-40B4-BE49-F238E27FC236}">
                  <a16:creationId xmlns:a16="http://schemas.microsoft.com/office/drawing/2014/main" id="{4A2765ED-76AA-42FF-AE4E-C139CA39B5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2858" y="3437138"/>
              <a:ext cx="5666217" cy="3242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0" name="Picture 4" descr="Scientists Snap Closest-Ever View of the Sun - ExtremeTech">
              <a:extLst>
                <a:ext uri="{FF2B5EF4-FFF2-40B4-BE49-F238E27FC236}">
                  <a16:creationId xmlns:a16="http://schemas.microsoft.com/office/drawing/2014/main" id="{808833B7-7A19-4D59-B2B4-4A3E5A9594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5758" y="4572000"/>
              <a:ext cx="946423" cy="9029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04" name="Picture 8" descr="Stunning tornadoes struck Canada on Sunday, one unexpected ...">
            <a:extLst>
              <a:ext uri="{FF2B5EF4-FFF2-40B4-BE49-F238E27FC236}">
                <a16:creationId xmlns:a16="http://schemas.microsoft.com/office/drawing/2014/main" id="{9A7C9F7D-37E1-44DD-B525-BC442494A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685800"/>
            <a:ext cx="3200400" cy="234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urricane Katrina | Damage, Deaths, Aftermath, &amp; Facts | Britannica">
            <a:extLst>
              <a:ext uri="{FF2B5EF4-FFF2-40B4-BE49-F238E27FC236}">
                <a16:creationId xmlns:a16="http://schemas.microsoft.com/office/drawing/2014/main" id="{9A0B1B1E-EC4D-4558-9F40-42923C70C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53"/>
          <a:stretch/>
        </p:blipFill>
        <p:spPr bwMode="auto">
          <a:xfrm>
            <a:off x="0" y="4305300"/>
            <a:ext cx="3408243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AD1F5FAD-D11D-4B17-BFE7-B92FA9A05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" y="3177155"/>
            <a:ext cx="8580412" cy="50368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Heat Engine for </a:t>
            </a:r>
            <a:r>
              <a:rPr kumimoji="0" lang="en-US" alt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Ocean</a:t>
            </a:r>
            <a:r>
              <a:rPr kumimoji="0" lang="en-US" alt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Atmosphere; Energy for Life</a:t>
            </a:r>
            <a:r>
              <a:rPr kumimoji="0" lang="en-US" alt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5498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ES_13e_Figure_01_06_L.jpg">
            <a:extLst>
              <a:ext uri="{FF2B5EF4-FFF2-40B4-BE49-F238E27FC236}">
                <a16:creationId xmlns:a16="http://schemas.microsoft.com/office/drawing/2014/main" id="{8C0440FD-B718-49A1-8CFF-97C246F6B8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59357"/>
            <a:ext cx="3375732" cy="62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833E18BB-DC47-4E47-9A4A-2CF55EDFB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7925" y="-709613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F7922C-E6D9-4B43-A788-F8C6A4DA86EF}"/>
              </a:ext>
            </a:extLst>
          </p:cNvPr>
          <p:cNvSpPr txBox="1"/>
          <p:nvPr/>
        </p:nvSpPr>
        <p:spPr>
          <a:xfrm>
            <a:off x="224982" y="692185"/>
            <a:ext cx="4857227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Atomic =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meters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Rock Outcrop =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meters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Mountain Range =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meters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Planet Earth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meters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Solar System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meters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Milky Way Galaxy = 10</a:t>
            </a:r>
            <a:r>
              <a:rPr kumimoji="0" lang="en-U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21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meters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5CA18-B76A-4BF8-8206-780472FCF47E}"/>
              </a:ext>
            </a:extLst>
          </p:cNvPr>
          <p:cNvSpPr txBox="1"/>
          <p:nvPr/>
        </p:nvSpPr>
        <p:spPr>
          <a:xfrm>
            <a:off x="1143000" y="-17223"/>
            <a:ext cx="71107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SPATIAL SCALING: The Earth in Context</a:t>
            </a:r>
          </a:p>
        </p:txBody>
      </p:sp>
    </p:spTree>
    <p:extLst>
      <p:ext uri="{BB962C8B-B14F-4D97-AF65-F5344CB8AC3E}">
        <p14:creationId xmlns:p14="http://schemas.microsoft.com/office/powerpoint/2010/main" val="3231966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ES_13e_Figure_01_08_L.jpg">
            <a:extLst>
              <a:ext uri="{FF2B5EF4-FFF2-40B4-BE49-F238E27FC236}">
                <a16:creationId xmlns:a16="http://schemas.microsoft.com/office/drawing/2014/main" id="{13827E62-94EA-4A3F-A7EB-A2FC6627F2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48" y="0"/>
            <a:ext cx="4463000" cy="339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4EE6CD20-DEBA-4F12-89A6-D70F07792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"/>
            <a:ext cx="4177748" cy="84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2577" tIns="51289" rIns="102577" bIns="51289">
            <a:spAutoFit/>
          </a:bodyPr>
          <a:lstStyle>
            <a:lvl1pPr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12763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025525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8288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1050" defTabSz="1025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082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654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26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79850" defTabSz="10255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02552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Brief History of the Universe and Planet Earth: </a:t>
            </a:r>
          </a:p>
        </p:txBody>
      </p:sp>
      <p:pic>
        <p:nvPicPr>
          <p:cNvPr id="7" name="Picture 1" descr="ES_13e_Figure_01_07_L.jpg">
            <a:extLst>
              <a:ext uri="{FF2B5EF4-FFF2-40B4-BE49-F238E27FC236}">
                <a16:creationId xmlns:a16="http://schemas.microsoft.com/office/drawing/2014/main" id="{05CB973F-7BC1-48A1-824B-F5A13A4BAE96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 bwMode="auto">
          <a:xfrm>
            <a:off x="7053612" y="2740981"/>
            <a:ext cx="2077136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104intro90">
            <a:extLst>
              <a:ext uri="{FF2B5EF4-FFF2-40B4-BE49-F238E27FC236}">
                <a16:creationId xmlns:a16="http://schemas.microsoft.com/office/drawing/2014/main" id="{76AED69D-97E6-4C5C-930C-E9A6B8A78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74" y="901070"/>
            <a:ext cx="3505200" cy="235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51ABA3-DFAF-4A2C-AE0F-6A18C5A90F9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33" t="12963" r="10833" b="20950"/>
          <a:stretch/>
        </p:blipFill>
        <p:spPr>
          <a:xfrm>
            <a:off x="581274" y="3285106"/>
            <a:ext cx="5334000" cy="339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64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D92A9D-E21E-48AA-990C-E1FBA043AD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486400" cy="6608618"/>
          </a:xfrm>
          <a:prstGeom prst="rect">
            <a:avLst/>
          </a:prstGeom>
        </p:spPr>
      </p:pic>
      <p:pic>
        <p:nvPicPr>
          <p:cNvPr id="4" name="Picture 6" descr="Solar System Menu">
            <a:extLst>
              <a:ext uri="{FF2B5EF4-FFF2-40B4-BE49-F238E27FC236}">
                <a16:creationId xmlns:a16="http://schemas.microsoft.com/office/drawing/2014/main" id="{4082FFA6-D04F-4EEE-9E39-44E6E8D90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7"/>
          <a:stretch/>
        </p:blipFill>
        <p:spPr bwMode="auto">
          <a:xfrm>
            <a:off x="4876800" y="1295400"/>
            <a:ext cx="4137234" cy="214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01_18">
            <a:extLst>
              <a:ext uri="{FF2B5EF4-FFF2-40B4-BE49-F238E27FC236}">
                <a16:creationId xmlns:a16="http://schemas.microsoft.com/office/drawing/2014/main" id="{849641D5-5F05-4150-A1DA-36F27D89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17660"/>
            <a:ext cx="1112934" cy="102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ubble's New Portrait of Jupiter | NASA">
            <a:extLst>
              <a:ext uri="{FF2B5EF4-FFF2-40B4-BE49-F238E27FC236}">
                <a16:creationId xmlns:a16="http://schemas.microsoft.com/office/drawing/2014/main" id="{64D1C391-ED42-449D-9EB0-8E5A5C60C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419600"/>
            <a:ext cx="114247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lanets">
            <a:extLst>
              <a:ext uri="{FF2B5EF4-FFF2-40B4-BE49-F238E27FC236}">
                <a16:creationId xmlns:a16="http://schemas.microsoft.com/office/drawing/2014/main" id="{F7492104-E942-469E-BF5B-5978556B2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505200"/>
            <a:ext cx="2944917" cy="165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nineplanets.org/wp-content/uploads/2019/12/Planets2013.png">
            <a:extLst>
              <a:ext uri="{FF2B5EF4-FFF2-40B4-BE49-F238E27FC236}">
                <a16:creationId xmlns:a16="http://schemas.microsoft.com/office/drawing/2014/main" id="{49789597-DA81-4EBF-84F3-EF5C1A9DB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1600" y="5341489"/>
            <a:ext cx="3910452" cy="136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1295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BDD09D-CFD9-42DF-8387-F14E43019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0" t="5555" r="5000" b="11482"/>
          <a:stretch/>
        </p:blipFill>
        <p:spPr>
          <a:xfrm>
            <a:off x="395601" y="456486"/>
            <a:ext cx="2743200" cy="4267200"/>
          </a:xfrm>
          <a:prstGeom prst="rect">
            <a:avLst/>
          </a:prstGeom>
        </p:spPr>
      </p:pic>
      <p:pic>
        <p:nvPicPr>
          <p:cNvPr id="5122" name="Picture 2" descr="https://nineplanets.org/wp-content/uploads/2019/09/mercury.png">
            <a:extLst>
              <a:ext uri="{FF2B5EF4-FFF2-40B4-BE49-F238E27FC236}">
                <a16:creationId xmlns:a16="http://schemas.microsoft.com/office/drawing/2014/main" id="{CFB450E6-6C58-4314-BAC6-74D326104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27325"/>
            <a:ext cx="4876799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20A315-8F49-4334-907E-4BD4B3123270}"/>
              </a:ext>
            </a:extLst>
          </p:cNvPr>
          <p:cNvSpPr txBox="1"/>
          <p:nvPr/>
        </p:nvSpPr>
        <p:spPr>
          <a:xfrm>
            <a:off x="152400" y="-5179"/>
            <a:ext cx="1731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0000"/>
                </a:solidFill>
                <a:latin typeface="Arial"/>
              </a:rPr>
              <a:t>MERCURY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mercuryglobe1">
            <a:extLst>
              <a:ext uri="{FF2B5EF4-FFF2-40B4-BE49-F238E27FC236}">
                <a16:creationId xmlns:a16="http://schemas.microsoft.com/office/drawing/2014/main" id="{706D99F2-ED59-4337-8229-A5D16C215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81000"/>
            <a:ext cx="213868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ercury_surface">
            <a:extLst>
              <a:ext uri="{FF2B5EF4-FFF2-40B4-BE49-F238E27FC236}">
                <a16:creationId xmlns:a16="http://schemas.microsoft.com/office/drawing/2014/main" id="{C3C524A2-FF48-4635-8927-A143DFE38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025" y="4130626"/>
            <a:ext cx="297530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687E7B8-1C66-44D1-BE54-A8A3196C717F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4876800"/>
            <a:ext cx="4079989" cy="1709069"/>
            <a:chOff x="2122797" y="2667000"/>
            <a:chExt cx="2753362" cy="115335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E0E2FE1-3C73-405E-8F67-3149D1DFEE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2234"/>
            <a:stretch/>
          </p:blipFill>
          <p:spPr>
            <a:xfrm>
              <a:off x="2122797" y="2667000"/>
              <a:ext cx="2753362" cy="37064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9DDE202-A10F-424D-9D17-348892F49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9327"/>
            <a:stretch/>
          </p:blipFill>
          <p:spPr>
            <a:xfrm>
              <a:off x="2122797" y="2971801"/>
              <a:ext cx="2753362" cy="8485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027294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411</Words>
  <Application>Microsoft Office PowerPoint</Application>
  <PresentationFormat>On-screen Show (4:3)</PresentationFormat>
  <Paragraphs>70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Default Design</vt:lpstr>
      <vt:lpstr>Office Theme</vt:lpstr>
      <vt:lpstr>1_Default Design</vt:lpstr>
      <vt:lpstr>ES104 Exploring Physical Earth  Solar System Tour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Western Oregon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Western Oregon University</dc:creator>
  <cp:lastModifiedBy>Steve Taylor</cp:lastModifiedBy>
  <cp:revision>31</cp:revision>
  <dcterms:created xsi:type="dcterms:W3CDTF">2003-10-21T17:44:02Z</dcterms:created>
  <dcterms:modified xsi:type="dcterms:W3CDTF">2020-07-02T21:56:31Z</dcterms:modified>
</cp:coreProperties>
</file>