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legacyDiagramText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9260800" cy="36576000"/>
  <p:notesSz cx="43073638" cy="321008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33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33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33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33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33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rgbClr val="0033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rgbClr val="0033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rgbClr val="0033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rgbClr val="003399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A50021"/>
    <a:srgbClr val="F8F8F8"/>
    <a:srgbClr val="EAEAEA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48" autoAdjust="0"/>
    <p:restoredTop sz="87521" autoAdjust="0"/>
  </p:normalViewPr>
  <p:slideViewPr>
    <p:cSldViewPr>
      <p:cViewPr varScale="1">
        <p:scale>
          <a:sx n="21" d="100"/>
          <a:sy n="21" d="100"/>
        </p:scale>
        <p:origin x="-2784" y="-108"/>
      </p:cViewPr>
      <p:guideLst>
        <p:guide orient="horz" pos="11520"/>
        <p:guide pos="9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18666670" cy="160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8031" tIns="214009" rIns="428031" bIns="214009" numCol="1" anchor="t" anchorCtr="0" compatLnSpc="1">
            <a:prstTxWarp prst="textNoShape">
              <a:avLst/>
            </a:prstTxWarp>
          </a:bodyPr>
          <a:lstStyle>
            <a:lvl1pPr defTabSz="4282103">
              <a:defRPr sz="6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4392731" y="2"/>
            <a:ext cx="18673789" cy="160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8031" tIns="214009" rIns="428031" bIns="214009" numCol="1" anchor="t" anchorCtr="0" compatLnSpc="1">
            <a:prstTxWarp prst="textNoShape">
              <a:avLst/>
            </a:prstTxWarp>
          </a:bodyPr>
          <a:lstStyle>
            <a:lvl1pPr algn="r" defTabSz="4282103">
              <a:defRPr sz="6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30491621"/>
            <a:ext cx="18666670" cy="160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8031" tIns="214009" rIns="428031" bIns="214009" numCol="1" anchor="b" anchorCtr="0" compatLnSpc="1">
            <a:prstTxWarp prst="textNoShape">
              <a:avLst/>
            </a:prstTxWarp>
          </a:bodyPr>
          <a:lstStyle>
            <a:lvl1pPr defTabSz="4282103">
              <a:defRPr sz="6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4392731" y="30491621"/>
            <a:ext cx="18673789" cy="160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8031" tIns="214009" rIns="428031" bIns="214009" numCol="1" anchor="b" anchorCtr="0" compatLnSpc="1">
            <a:prstTxWarp prst="textNoShape">
              <a:avLst/>
            </a:prstTxWarp>
          </a:bodyPr>
          <a:lstStyle>
            <a:lvl1pPr algn="r" defTabSz="4282103">
              <a:defRPr sz="6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717F47FA-492A-482F-9AD4-8746D6219BC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18666670" cy="160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8031" tIns="214009" rIns="428031" bIns="214009" numCol="1" anchor="t" anchorCtr="0" compatLnSpc="1">
            <a:prstTxWarp prst="textNoShape">
              <a:avLst/>
            </a:prstTxWarp>
          </a:bodyPr>
          <a:lstStyle>
            <a:lvl1pPr defTabSz="4282103">
              <a:defRPr sz="6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4392731" y="2"/>
            <a:ext cx="18673789" cy="160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8031" tIns="214009" rIns="428031" bIns="214009" numCol="1" anchor="t" anchorCtr="0" compatLnSpc="1">
            <a:prstTxWarp prst="textNoShape">
              <a:avLst/>
            </a:prstTxWarp>
          </a:bodyPr>
          <a:lstStyle>
            <a:lvl1pPr algn="r" defTabSz="4282103">
              <a:defRPr sz="6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721138" y="2409825"/>
            <a:ext cx="9631362" cy="12038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308791" y="15249296"/>
            <a:ext cx="34463181" cy="1444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8031" tIns="214009" rIns="428031" bIns="2140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0491621"/>
            <a:ext cx="18666670" cy="160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8031" tIns="214009" rIns="428031" bIns="214009" numCol="1" anchor="b" anchorCtr="0" compatLnSpc="1">
            <a:prstTxWarp prst="textNoShape">
              <a:avLst/>
            </a:prstTxWarp>
          </a:bodyPr>
          <a:lstStyle>
            <a:lvl1pPr defTabSz="4282103">
              <a:defRPr sz="6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4392731" y="30491621"/>
            <a:ext cx="18673789" cy="160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8031" tIns="214009" rIns="428031" bIns="214009" numCol="1" anchor="b" anchorCtr="0" compatLnSpc="1">
            <a:prstTxWarp prst="textNoShape">
              <a:avLst/>
            </a:prstTxWarp>
          </a:bodyPr>
          <a:lstStyle>
            <a:lvl1pPr algn="r" defTabSz="4282103">
              <a:defRPr sz="6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650517B7-017B-4E42-A31D-D17AA51C2B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3925" y="11361738"/>
            <a:ext cx="24872950" cy="7840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9438" y="20726400"/>
            <a:ext cx="20481925" cy="9347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68260-DF79-4D03-8B66-D0FC4AA0CB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78C77-B330-47C5-9BA0-1282756E5E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45463" y="3252788"/>
            <a:ext cx="6215062" cy="29259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3252788"/>
            <a:ext cx="18492788" cy="29259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A786D-9616-4587-A6D1-41ECE45C96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75016-6CA2-4E4D-B050-F2A0AAE530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400" y="23502938"/>
            <a:ext cx="24871363" cy="7264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1400" y="15501938"/>
            <a:ext cx="24871363" cy="80010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F2FC2-39C5-4CCD-B4B7-D2781FED2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5" y="10541000"/>
            <a:ext cx="12353925" cy="2197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06600" y="10541000"/>
            <a:ext cx="12353925" cy="2197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2A872-C270-4971-9252-99333CDF57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675" y="1465263"/>
            <a:ext cx="26333450" cy="609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675" y="8186738"/>
            <a:ext cx="12928600" cy="3413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3675" y="11599863"/>
            <a:ext cx="12928600" cy="2107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63763" y="8186738"/>
            <a:ext cx="12933362" cy="3413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63763" y="11599863"/>
            <a:ext cx="12933362" cy="2107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CC7C1-6673-4787-8B59-5312958C2F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730EF-960C-4C58-8A36-1748E8B0EA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D5C76-E166-40E2-A07E-A971D06AA7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675" y="1455738"/>
            <a:ext cx="9626600" cy="6197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9525" y="1455738"/>
            <a:ext cx="16357600" cy="31216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675" y="7653338"/>
            <a:ext cx="9626600" cy="2501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EC722-08A9-4285-A9EA-4E31113E08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5638" y="25603200"/>
            <a:ext cx="17556162" cy="302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35638" y="3268663"/>
            <a:ext cx="17556162" cy="21945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35638" y="28625800"/>
            <a:ext cx="17556162" cy="4292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A4F53-C5DC-4A24-BD94-E2518F0910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0275" y="3252788"/>
            <a:ext cx="248602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4525" tIns="217265" rIns="434525" bIns="2172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0275" y="10541000"/>
            <a:ext cx="24860250" cy="2197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4525" tIns="217265" rIns="434525" bIns="2172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00275" y="33351788"/>
            <a:ext cx="60960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4525" tIns="217265" rIns="434525" bIns="217265" numCol="1" anchor="t" anchorCtr="0" compatLnSpc="1">
            <a:prstTxWarp prst="textNoShape">
              <a:avLst/>
            </a:prstTxWarp>
          </a:bodyPr>
          <a:lstStyle>
            <a:lvl1pPr defTabSz="4351338">
              <a:defRPr sz="61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991725" y="33351788"/>
            <a:ext cx="927735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4525" tIns="217265" rIns="434525" bIns="217265" numCol="1" anchor="t" anchorCtr="0" compatLnSpc="1">
            <a:prstTxWarp prst="textNoShape">
              <a:avLst/>
            </a:prstTxWarp>
          </a:bodyPr>
          <a:lstStyle>
            <a:lvl1pPr algn="ctr" defTabSz="4351338">
              <a:defRPr sz="61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964525" y="33351788"/>
            <a:ext cx="60960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4525" tIns="217265" rIns="434525" bIns="217265" numCol="1" anchor="t" anchorCtr="0" compatLnSpc="1">
            <a:prstTxWarp prst="textNoShape">
              <a:avLst/>
            </a:prstTxWarp>
          </a:bodyPr>
          <a:lstStyle>
            <a:lvl1pPr algn="r" defTabSz="4351338">
              <a:defRPr sz="6100" b="0">
                <a:solidFill>
                  <a:schemeClr val="tx1"/>
                </a:solidFill>
                <a:latin typeface="+mn-lt"/>
              </a:defRPr>
            </a:lvl1pPr>
          </a:lstStyle>
          <a:p>
            <a:fld id="{38270914-D301-4E26-8151-F97DFB128B8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2pPr>
      <a:lvl3pPr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3pPr>
      <a:lvl4pPr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4pPr>
      <a:lvl5pPr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5pPr>
      <a:lvl6pPr marL="457200"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6pPr>
      <a:lvl7pPr marL="914400"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7pPr>
      <a:lvl8pPr marL="1371600"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8pPr>
      <a:lvl9pPr marL="1828800"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9pPr>
    </p:titleStyle>
    <p:bodyStyle>
      <a:lvl1pPr marL="1628775" indent="-1628775" algn="l" defTabSz="4351338" rtl="0" eaLnBrk="0" fontAlgn="base" hangingPunct="0">
        <a:spcBef>
          <a:spcPct val="20000"/>
        </a:spcBef>
        <a:spcAft>
          <a:spcPct val="0"/>
        </a:spcAft>
        <a:buChar char="•"/>
        <a:defRPr sz="14500">
          <a:solidFill>
            <a:schemeClr val="tx1"/>
          </a:solidFill>
          <a:latin typeface="+mn-lt"/>
          <a:ea typeface="+mn-ea"/>
          <a:cs typeface="+mn-cs"/>
        </a:defRPr>
      </a:lvl1pPr>
      <a:lvl2pPr marL="3533775" indent="-1362075" algn="l" defTabSz="4351338" rtl="0" eaLnBrk="0" fontAlgn="base" hangingPunct="0">
        <a:spcBef>
          <a:spcPct val="20000"/>
        </a:spcBef>
        <a:spcAft>
          <a:spcPct val="0"/>
        </a:spcAft>
        <a:buChar char="–"/>
        <a:defRPr sz="13200">
          <a:solidFill>
            <a:schemeClr val="tx1"/>
          </a:solidFill>
          <a:latin typeface="+mn-lt"/>
        </a:defRPr>
      </a:lvl2pPr>
      <a:lvl3pPr marL="5427663" indent="-1076325" algn="l" defTabSz="4351338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</a:defRPr>
      </a:lvl3pPr>
      <a:lvl4pPr marL="7607300" indent="-1098550" algn="l" defTabSz="4351338" rtl="0" eaLnBrk="0" fontAlgn="base" hangingPunct="0">
        <a:spcBef>
          <a:spcPct val="20000"/>
        </a:spcBef>
        <a:spcAft>
          <a:spcPct val="0"/>
        </a:spcAft>
        <a:buChar char="–"/>
        <a:defRPr sz="9300">
          <a:solidFill>
            <a:schemeClr val="tx1"/>
          </a:solidFill>
          <a:latin typeface="+mn-lt"/>
        </a:defRPr>
      </a:lvl4pPr>
      <a:lvl5pPr marL="9769475" indent="-1081088" algn="l" defTabSz="4351338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5pPr>
      <a:lvl6pPr marL="10226675" indent="-1081088" algn="l" defTabSz="4351338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6pPr>
      <a:lvl7pPr marL="10683875" indent="-1081088" algn="l" defTabSz="4351338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7pPr>
      <a:lvl8pPr marL="11141075" indent="-1081088" algn="l" defTabSz="4351338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8pPr>
      <a:lvl9pPr marL="11598275" indent="-1081088" algn="l" defTabSz="4351338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03200" y="280988"/>
            <a:ext cx="28854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19070" tIns="457200" rIns="419070" bIns="457200">
            <a:spAutoFit/>
          </a:bodyPr>
          <a:lstStyle/>
          <a:p>
            <a:pPr algn="ctr" defTabSz="908050"/>
            <a:r>
              <a:rPr lang="en-US" sz="6600" dirty="0" smtClean="0">
                <a:solidFill>
                  <a:srgbClr val="000066"/>
                </a:solidFill>
              </a:rPr>
              <a:t>Your Poster Title Here… </a:t>
            </a:r>
            <a:r>
              <a:rPr lang="en-US" sz="6600" dirty="0">
                <a:solidFill>
                  <a:srgbClr val="000066"/>
                </a:solidFill>
              </a:rPr>
              <a:t>in Arial, Bold, 60-80 Points</a:t>
            </a:r>
          </a:p>
        </p:txBody>
      </p:sp>
      <p:sp>
        <p:nvSpPr>
          <p:cNvPr id="2120" name="Line 72"/>
          <p:cNvSpPr>
            <a:spLocks noChangeShapeType="1"/>
          </p:cNvSpPr>
          <p:nvPr/>
        </p:nvSpPr>
        <p:spPr bwMode="auto">
          <a:xfrm>
            <a:off x="25400" y="4903788"/>
            <a:ext cx="0" cy="31672212"/>
          </a:xfrm>
          <a:prstGeom prst="line">
            <a:avLst/>
          </a:prstGeom>
          <a:noFill/>
          <a:ln w="9525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3" name="Text Box 95"/>
          <p:cNvSpPr txBox="1">
            <a:spLocks noChangeArrowheads="1"/>
          </p:cNvSpPr>
          <p:nvPr/>
        </p:nvSpPr>
        <p:spPr bwMode="auto">
          <a:xfrm>
            <a:off x="14859000" y="31149925"/>
            <a:ext cx="1392555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28600" tIns="45267" rIns="457200" bIns="45267">
            <a:spAutoFit/>
          </a:bodyPr>
          <a:lstStyle/>
          <a:p>
            <a:pPr defTabSz="908050"/>
            <a:r>
              <a:rPr lang="en-US" sz="3600" dirty="0">
                <a:solidFill>
                  <a:srgbClr val="000066"/>
                </a:solidFill>
              </a:rPr>
              <a:t>Acknowledgments (Arial, 36 points, bold)</a:t>
            </a:r>
          </a:p>
          <a:p>
            <a:pPr algn="just" defTabSz="908050"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</a:rPr>
              <a:t>	</a:t>
            </a:r>
            <a:r>
              <a:rPr lang="en-US" sz="3200" b="0" dirty="0">
                <a:solidFill>
                  <a:schemeClr val="tx1"/>
                </a:solidFill>
              </a:rPr>
              <a:t>In this template, acknowledgments are set in Arial, 32 points. Try to keep the acknowledgments to one or two lines.</a:t>
            </a:r>
          </a:p>
        </p:txBody>
      </p:sp>
      <p:sp>
        <p:nvSpPr>
          <p:cNvPr id="2144" name="Text Box 96"/>
          <p:cNvSpPr txBox="1">
            <a:spLocks noChangeArrowheads="1"/>
          </p:cNvSpPr>
          <p:nvPr/>
        </p:nvSpPr>
        <p:spPr bwMode="auto">
          <a:xfrm>
            <a:off x="5562600" y="2884488"/>
            <a:ext cx="18288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19070" tIns="45267" rIns="419070" bIns="45267">
            <a:spAutoFit/>
          </a:bodyPr>
          <a:lstStyle/>
          <a:p>
            <a:pPr algn="ctr" defTabSz="908050"/>
            <a:r>
              <a:rPr lang="en-US" sz="4400" dirty="0" smtClean="0">
                <a:solidFill>
                  <a:schemeClr val="tx1"/>
                </a:solidFill>
              </a:rPr>
              <a:t>YOUR NAME HERE…in </a:t>
            </a:r>
            <a:r>
              <a:rPr lang="en-US" sz="4400" dirty="0">
                <a:solidFill>
                  <a:schemeClr val="tx1"/>
                </a:solidFill>
              </a:rPr>
              <a:t>Arial, 44 Points, Bold</a:t>
            </a:r>
          </a:p>
          <a:p>
            <a:pPr algn="ctr" defTabSz="908050"/>
            <a:r>
              <a:rPr lang="en-US" dirty="0" smtClean="0">
                <a:solidFill>
                  <a:schemeClr val="tx1"/>
                </a:solidFill>
              </a:rPr>
              <a:t>Earth and Physical Department</a:t>
            </a:r>
            <a:endParaRPr lang="en-US" dirty="0">
              <a:solidFill>
                <a:schemeClr val="tx1"/>
              </a:solidFill>
            </a:endParaRPr>
          </a:p>
          <a:p>
            <a:pPr algn="ctr" defTabSz="908050"/>
            <a:r>
              <a:rPr lang="en-US" dirty="0" smtClean="0">
                <a:solidFill>
                  <a:schemeClr val="tx1"/>
                </a:solidFill>
              </a:rPr>
              <a:t>Western Oregon University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819150" y="5486400"/>
            <a:ext cx="13963650" cy="256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 tIns="45267" rIns="228600" bIns="45267">
            <a:spAutoFit/>
          </a:bodyPr>
          <a:lstStyle/>
          <a:p>
            <a:pPr defTabSz="908050">
              <a:tabLst>
                <a:tab pos="914400" algn="l"/>
              </a:tabLst>
            </a:pPr>
            <a:r>
              <a:rPr lang="en-US" sz="4400" dirty="0" smtClean="0">
                <a:solidFill>
                  <a:srgbClr val="000066"/>
                </a:solidFill>
              </a:rPr>
              <a:t>ABSTRACT</a:t>
            </a:r>
            <a:endParaRPr lang="en-US" sz="4400" dirty="0">
              <a:solidFill>
                <a:srgbClr val="000066"/>
              </a:solidFill>
            </a:endParaRPr>
          </a:p>
          <a:p>
            <a:pPr defTabSz="908050">
              <a:spcBef>
                <a:spcPct val="25000"/>
              </a:spcBef>
              <a:tabLst>
                <a:tab pos="914400" algn="l"/>
              </a:tabLst>
            </a:pPr>
            <a:r>
              <a:rPr lang="en-US" sz="3600" dirty="0">
                <a:solidFill>
                  <a:schemeClr val="tx1"/>
                </a:solidFill>
              </a:rPr>
              <a:t>	</a:t>
            </a:r>
            <a:r>
              <a:rPr lang="en-US" sz="3600" b="0" dirty="0">
                <a:solidFill>
                  <a:schemeClr val="tx1"/>
                </a:solidFill>
              </a:rPr>
              <a:t>The first </a:t>
            </a:r>
            <a:r>
              <a:rPr lang="en-US" sz="3600" b="0" dirty="0" smtClean="0">
                <a:solidFill>
                  <a:schemeClr val="tx1"/>
                </a:solidFill>
              </a:rPr>
              <a:t>section includes an abstract of your project topic. This </a:t>
            </a:r>
            <a:r>
              <a:rPr lang="en-US" sz="3600" b="0" dirty="0">
                <a:solidFill>
                  <a:schemeClr val="tx1"/>
                </a:solidFill>
              </a:rPr>
              <a:t>section was set in Arial, 36 points. Boldfacing the section type is an option.</a:t>
            </a:r>
            <a:endParaRPr lang="en-US" sz="3600" b="0" dirty="0"/>
          </a:p>
        </p:txBody>
      </p:sp>
      <p:sp>
        <p:nvSpPr>
          <p:cNvPr id="2174" name="Text Box 126"/>
          <p:cNvSpPr txBox="1">
            <a:spLocks noChangeArrowheads="1"/>
          </p:cNvSpPr>
          <p:nvPr/>
        </p:nvSpPr>
        <p:spPr bwMode="auto">
          <a:xfrm>
            <a:off x="3162300" y="15087600"/>
            <a:ext cx="7810500" cy="107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19070" tIns="45267" rIns="419070" bIns="45267">
            <a:spAutoFit/>
          </a:bodyPr>
          <a:lstStyle/>
          <a:p>
            <a:pPr defTabSz="908050"/>
            <a:r>
              <a:rPr lang="en-US" sz="3200" dirty="0">
                <a:solidFill>
                  <a:schemeClr val="tx1"/>
                </a:solidFill>
              </a:rPr>
              <a:t>Figure 1. </a:t>
            </a:r>
            <a:r>
              <a:rPr lang="en-US" sz="3200" dirty="0" smtClean="0">
                <a:solidFill>
                  <a:schemeClr val="tx1"/>
                </a:solidFill>
              </a:rPr>
              <a:t>Location map of study area… </a:t>
            </a:r>
            <a:r>
              <a:rPr lang="en-US" sz="3200" dirty="0">
                <a:solidFill>
                  <a:schemeClr val="tx1"/>
                </a:solidFill>
              </a:rPr>
              <a:t>(caption: 32 points, bold). </a:t>
            </a:r>
          </a:p>
        </p:txBody>
      </p:sp>
      <p:sp>
        <p:nvSpPr>
          <p:cNvPr id="2286" name="Text Box 238"/>
          <p:cNvSpPr txBox="1">
            <a:spLocks noChangeArrowheads="1"/>
          </p:cNvSpPr>
          <p:nvPr/>
        </p:nvSpPr>
        <p:spPr bwMode="auto">
          <a:xfrm>
            <a:off x="14859000" y="33070800"/>
            <a:ext cx="140589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28600" tIns="45267" rIns="457200" bIns="457200">
            <a:spAutoFit/>
          </a:bodyPr>
          <a:lstStyle/>
          <a:p>
            <a:pPr marL="877888" indent="-877888" defTabSz="908050"/>
            <a:r>
              <a:rPr lang="en-US" sz="3600" dirty="0">
                <a:solidFill>
                  <a:srgbClr val="000066"/>
                </a:solidFill>
              </a:rPr>
              <a:t>References (Arial, 36 points, bold)</a:t>
            </a:r>
          </a:p>
          <a:p>
            <a:pPr marL="877888" indent="-877888" algn="just" defTabSz="908050">
              <a:spcBef>
                <a:spcPts val="1200"/>
              </a:spcBef>
            </a:pPr>
            <a:r>
              <a:rPr lang="en-US" sz="3200" b="0" dirty="0">
                <a:solidFill>
                  <a:schemeClr val="tx1"/>
                </a:solidFill>
              </a:rPr>
              <a:t>First reference in Arial, 32 points, with a reverse indent: alphabetical or numerical order.</a:t>
            </a:r>
          </a:p>
          <a:p>
            <a:pPr marL="877888" indent="-877888" algn="just" defTabSz="908050">
              <a:spcBef>
                <a:spcPts val="1200"/>
              </a:spcBef>
            </a:pPr>
            <a:r>
              <a:rPr lang="en-US" sz="3200" b="0" dirty="0">
                <a:solidFill>
                  <a:schemeClr val="tx1"/>
                </a:solidFill>
              </a:rPr>
              <a:t>Second reference in Arial, 32 points, with a reverse indent: alphabetical or numerical order.</a:t>
            </a:r>
          </a:p>
        </p:txBody>
      </p:sp>
      <p:grpSp>
        <p:nvGrpSpPr>
          <p:cNvPr id="2582" name="Group 534"/>
          <p:cNvGrpSpPr>
            <a:grpSpLocks/>
          </p:cNvGrpSpPr>
          <p:nvPr/>
        </p:nvGrpSpPr>
        <p:grpSpPr bwMode="auto">
          <a:xfrm>
            <a:off x="4324350" y="9525000"/>
            <a:ext cx="5200650" cy="5524500"/>
            <a:chOff x="2724" y="6000"/>
            <a:chExt cx="3276" cy="3480"/>
          </a:xfrm>
        </p:grpSpPr>
        <p:sp>
          <p:nvSpPr>
            <p:cNvPr id="2275" name="Rectangle 227"/>
            <p:cNvSpPr>
              <a:spLocks noChangeArrowheads="1"/>
            </p:cNvSpPr>
            <p:nvPr/>
          </p:nvSpPr>
          <p:spPr bwMode="auto">
            <a:xfrm>
              <a:off x="2724" y="6000"/>
              <a:ext cx="3276" cy="3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3814" tIns="41907" rIns="83814" bIns="41907" anchor="ctr"/>
            <a:lstStyle/>
            <a:p>
              <a:pPr algn="ctr" defTabSz="838200"/>
              <a:endParaRPr lang="en-US" sz="6600"/>
            </a:p>
          </p:txBody>
        </p:sp>
        <p:sp>
          <p:nvSpPr>
            <p:cNvPr id="2305" name="Rectangle 257" descr="Dark horizontal"/>
            <p:cNvSpPr>
              <a:spLocks noChangeArrowheads="1"/>
            </p:cNvSpPr>
            <p:nvPr/>
          </p:nvSpPr>
          <p:spPr bwMode="auto">
            <a:xfrm>
              <a:off x="2980" y="6091"/>
              <a:ext cx="2713" cy="156"/>
            </a:xfrm>
            <a:prstGeom prst="rect">
              <a:avLst/>
            </a:prstGeom>
            <a:pattFill prst="dkHorz">
              <a:fgClr>
                <a:srgbClr val="003399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13" name="Picture 265" descr="NvySha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50" y="6286"/>
              <a:ext cx="531" cy="304"/>
            </a:xfrm>
            <a:prstGeom prst="rect">
              <a:avLst/>
            </a:prstGeom>
            <a:noFill/>
          </p:spPr>
        </p:pic>
        <p:sp>
          <p:nvSpPr>
            <p:cNvPr id="2314" name="Rectangle 266" descr="Narrow horizontal"/>
            <p:cNvSpPr>
              <a:spLocks noChangeArrowheads="1"/>
            </p:cNvSpPr>
            <p:nvPr/>
          </p:nvSpPr>
          <p:spPr bwMode="auto">
            <a:xfrm>
              <a:off x="3421" y="6377"/>
              <a:ext cx="1818" cy="110"/>
            </a:xfrm>
            <a:prstGeom prst="rect">
              <a:avLst/>
            </a:prstGeom>
            <a:pattFill prst="narHorz">
              <a:fgClr>
                <a:srgbClr val="003399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5" name="Rectangle 267"/>
            <p:cNvSpPr>
              <a:spLocks noChangeArrowheads="1"/>
            </p:cNvSpPr>
            <p:nvPr/>
          </p:nvSpPr>
          <p:spPr bwMode="auto">
            <a:xfrm>
              <a:off x="2775" y="6360"/>
              <a:ext cx="203" cy="156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19" name="Group 271"/>
            <p:cNvGrpSpPr>
              <a:grpSpLocks/>
            </p:cNvGrpSpPr>
            <p:nvPr/>
          </p:nvGrpSpPr>
          <p:grpSpPr bwMode="auto">
            <a:xfrm>
              <a:off x="2826" y="6623"/>
              <a:ext cx="1434" cy="987"/>
              <a:chOff x="432" y="6432"/>
              <a:chExt cx="1344" cy="912"/>
            </a:xfrm>
          </p:grpSpPr>
          <p:sp>
            <p:nvSpPr>
              <p:cNvPr id="2306" name="Rectangle 258" descr="Narrow horizontal"/>
              <p:cNvSpPr>
                <a:spLocks noChangeArrowheads="1"/>
              </p:cNvSpPr>
              <p:nvPr/>
            </p:nvSpPr>
            <p:spPr bwMode="auto">
              <a:xfrm>
                <a:off x="432" y="6505"/>
                <a:ext cx="1344" cy="312"/>
              </a:xfrm>
              <a:prstGeom prst="rect">
                <a:avLst/>
              </a:prstGeom>
              <a:pattFill prst="narHorz">
                <a:fgClr>
                  <a:srgbClr val="003399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7" name="Rectangle 259" descr="75%"/>
              <p:cNvSpPr>
                <a:spLocks noChangeArrowheads="1"/>
              </p:cNvSpPr>
              <p:nvPr/>
            </p:nvSpPr>
            <p:spPr bwMode="auto">
              <a:xfrm>
                <a:off x="708" y="6871"/>
                <a:ext cx="792" cy="384"/>
              </a:xfrm>
              <a:prstGeom prst="rect">
                <a:avLst/>
              </a:prstGeom>
              <a:pattFill prst="pct75">
                <a:fgClr>
                  <a:srgbClr val="000066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7" name="Rectangle 269" descr="Narrow horizontal"/>
              <p:cNvSpPr>
                <a:spLocks noChangeArrowheads="1"/>
              </p:cNvSpPr>
              <p:nvPr/>
            </p:nvSpPr>
            <p:spPr bwMode="auto">
              <a:xfrm>
                <a:off x="705" y="7291"/>
                <a:ext cx="798" cy="53"/>
              </a:xfrm>
              <a:prstGeom prst="rect">
                <a:avLst/>
              </a:prstGeom>
              <a:pattFill prst="narHorz">
                <a:fgClr>
                  <a:srgbClr val="003399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8" name="Rectangle 270" descr="Dark horizontal"/>
              <p:cNvSpPr>
                <a:spLocks noChangeArrowheads="1"/>
              </p:cNvSpPr>
              <p:nvPr/>
            </p:nvSpPr>
            <p:spPr bwMode="auto">
              <a:xfrm>
                <a:off x="432" y="6432"/>
                <a:ext cx="528" cy="48"/>
              </a:xfrm>
              <a:prstGeom prst="rect">
                <a:avLst/>
              </a:prstGeom>
              <a:pattFill prst="dkHorz">
                <a:fgClr>
                  <a:srgbClr val="000066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20" name="Group 272"/>
            <p:cNvGrpSpPr>
              <a:grpSpLocks/>
            </p:cNvGrpSpPr>
            <p:nvPr/>
          </p:nvGrpSpPr>
          <p:grpSpPr bwMode="auto">
            <a:xfrm>
              <a:off x="4516" y="6623"/>
              <a:ext cx="1433" cy="987"/>
              <a:chOff x="432" y="6432"/>
              <a:chExt cx="1344" cy="912"/>
            </a:xfrm>
          </p:grpSpPr>
          <p:sp>
            <p:nvSpPr>
              <p:cNvPr id="2321" name="Rectangle 273" descr="Narrow horizontal"/>
              <p:cNvSpPr>
                <a:spLocks noChangeArrowheads="1"/>
              </p:cNvSpPr>
              <p:nvPr/>
            </p:nvSpPr>
            <p:spPr bwMode="auto">
              <a:xfrm>
                <a:off x="432" y="6505"/>
                <a:ext cx="1344" cy="312"/>
              </a:xfrm>
              <a:prstGeom prst="rect">
                <a:avLst/>
              </a:prstGeom>
              <a:pattFill prst="narHorz">
                <a:fgClr>
                  <a:srgbClr val="003399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22" name="Rectangle 274" descr="75%"/>
              <p:cNvSpPr>
                <a:spLocks noChangeArrowheads="1"/>
              </p:cNvSpPr>
              <p:nvPr/>
            </p:nvSpPr>
            <p:spPr bwMode="auto">
              <a:xfrm>
                <a:off x="708" y="6871"/>
                <a:ext cx="792" cy="384"/>
              </a:xfrm>
              <a:prstGeom prst="rect">
                <a:avLst/>
              </a:prstGeom>
              <a:pattFill prst="pct75">
                <a:fgClr>
                  <a:srgbClr val="000066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23" name="Rectangle 275" descr="Narrow horizontal"/>
              <p:cNvSpPr>
                <a:spLocks noChangeArrowheads="1"/>
              </p:cNvSpPr>
              <p:nvPr/>
            </p:nvSpPr>
            <p:spPr bwMode="auto">
              <a:xfrm>
                <a:off x="705" y="7291"/>
                <a:ext cx="798" cy="53"/>
              </a:xfrm>
              <a:prstGeom prst="rect">
                <a:avLst/>
              </a:prstGeom>
              <a:pattFill prst="narHorz">
                <a:fgClr>
                  <a:srgbClr val="003399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24" name="Rectangle 276" descr="Dark horizontal"/>
              <p:cNvSpPr>
                <a:spLocks noChangeArrowheads="1"/>
              </p:cNvSpPr>
              <p:nvPr/>
            </p:nvSpPr>
            <p:spPr bwMode="auto">
              <a:xfrm>
                <a:off x="432" y="6432"/>
                <a:ext cx="528" cy="48"/>
              </a:xfrm>
              <a:prstGeom prst="rect">
                <a:avLst/>
              </a:prstGeom>
              <a:pattFill prst="dkHorz">
                <a:fgClr>
                  <a:srgbClr val="000066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26" name="Rectangle 278" descr="Narrow horizontal"/>
            <p:cNvSpPr>
              <a:spLocks noChangeArrowheads="1"/>
            </p:cNvSpPr>
            <p:nvPr/>
          </p:nvSpPr>
          <p:spPr bwMode="auto">
            <a:xfrm>
              <a:off x="2826" y="7793"/>
              <a:ext cx="1434" cy="338"/>
            </a:xfrm>
            <a:prstGeom prst="rect">
              <a:avLst/>
            </a:prstGeom>
            <a:pattFill prst="narHorz">
              <a:fgClr>
                <a:srgbClr val="003399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7" name="Rectangle 279" descr="75%"/>
            <p:cNvSpPr>
              <a:spLocks noChangeArrowheads="1"/>
            </p:cNvSpPr>
            <p:nvPr/>
          </p:nvSpPr>
          <p:spPr bwMode="auto">
            <a:xfrm>
              <a:off x="3121" y="8189"/>
              <a:ext cx="844" cy="494"/>
            </a:xfrm>
            <a:prstGeom prst="rect">
              <a:avLst/>
            </a:prstGeom>
            <a:pattFill prst="pct75">
              <a:fgClr>
                <a:srgbClr val="0000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8" name="Rectangle 280" descr="Narrow horizontal"/>
            <p:cNvSpPr>
              <a:spLocks noChangeArrowheads="1"/>
            </p:cNvSpPr>
            <p:nvPr/>
          </p:nvSpPr>
          <p:spPr bwMode="auto">
            <a:xfrm>
              <a:off x="3118" y="8747"/>
              <a:ext cx="850" cy="58"/>
            </a:xfrm>
            <a:prstGeom prst="rect">
              <a:avLst/>
            </a:prstGeom>
            <a:pattFill prst="narHorz">
              <a:fgClr>
                <a:srgbClr val="003399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9" name="Rectangle 281" descr="Dark horizontal"/>
            <p:cNvSpPr>
              <a:spLocks noChangeArrowheads="1"/>
            </p:cNvSpPr>
            <p:nvPr/>
          </p:nvSpPr>
          <p:spPr bwMode="auto">
            <a:xfrm>
              <a:off x="2826" y="7714"/>
              <a:ext cx="563" cy="52"/>
            </a:xfrm>
            <a:prstGeom prst="rect">
              <a:avLst/>
            </a:prstGeom>
            <a:pattFill prst="dkHorz">
              <a:fgClr>
                <a:srgbClr val="0000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30" name="Group 282"/>
            <p:cNvGrpSpPr>
              <a:grpSpLocks/>
            </p:cNvGrpSpPr>
            <p:nvPr/>
          </p:nvGrpSpPr>
          <p:grpSpPr bwMode="auto">
            <a:xfrm>
              <a:off x="4464" y="7714"/>
              <a:ext cx="1434" cy="987"/>
              <a:chOff x="432" y="6432"/>
              <a:chExt cx="1344" cy="912"/>
            </a:xfrm>
          </p:grpSpPr>
          <p:sp>
            <p:nvSpPr>
              <p:cNvPr id="2331" name="Rectangle 283" descr="Narrow horizontal"/>
              <p:cNvSpPr>
                <a:spLocks noChangeArrowheads="1"/>
              </p:cNvSpPr>
              <p:nvPr/>
            </p:nvSpPr>
            <p:spPr bwMode="auto">
              <a:xfrm>
                <a:off x="432" y="6505"/>
                <a:ext cx="1344" cy="312"/>
              </a:xfrm>
              <a:prstGeom prst="rect">
                <a:avLst/>
              </a:prstGeom>
              <a:pattFill prst="narHorz">
                <a:fgClr>
                  <a:srgbClr val="003399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2" name="Rectangle 284" descr="75%"/>
              <p:cNvSpPr>
                <a:spLocks noChangeArrowheads="1"/>
              </p:cNvSpPr>
              <p:nvPr/>
            </p:nvSpPr>
            <p:spPr bwMode="auto">
              <a:xfrm>
                <a:off x="708" y="6871"/>
                <a:ext cx="792" cy="384"/>
              </a:xfrm>
              <a:prstGeom prst="rect">
                <a:avLst/>
              </a:prstGeom>
              <a:pattFill prst="pct75">
                <a:fgClr>
                  <a:srgbClr val="000066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3" name="Rectangle 285" descr="Narrow horizontal"/>
              <p:cNvSpPr>
                <a:spLocks noChangeArrowheads="1"/>
              </p:cNvSpPr>
              <p:nvPr/>
            </p:nvSpPr>
            <p:spPr bwMode="auto">
              <a:xfrm>
                <a:off x="705" y="7291"/>
                <a:ext cx="798" cy="53"/>
              </a:xfrm>
              <a:prstGeom prst="rect">
                <a:avLst/>
              </a:prstGeom>
              <a:pattFill prst="narHorz">
                <a:fgClr>
                  <a:srgbClr val="003399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4" name="Rectangle 286" descr="Dark horizontal"/>
              <p:cNvSpPr>
                <a:spLocks noChangeArrowheads="1"/>
              </p:cNvSpPr>
              <p:nvPr/>
            </p:nvSpPr>
            <p:spPr bwMode="auto">
              <a:xfrm>
                <a:off x="432" y="6432"/>
                <a:ext cx="528" cy="48"/>
              </a:xfrm>
              <a:prstGeom prst="rect">
                <a:avLst/>
              </a:prstGeom>
              <a:pattFill prst="dkHorz">
                <a:fgClr>
                  <a:srgbClr val="000066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36" name="Rectangle 288" descr="Narrow horizontal"/>
            <p:cNvSpPr>
              <a:spLocks noChangeArrowheads="1"/>
            </p:cNvSpPr>
            <p:nvPr/>
          </p:nvSpPr>
          <p:spPr bwMode="auto">
            <a:xfrm>
              <a:off x="4464" y="8884"/>
              <a:ext cx="1434" cy="182"/>
            </a:xfrm>
            <a:prstGeom prst="rect">
              <a:avLst/>
            </a:prstGeom>
            <a:pattFill prst="narHorz">
              <a:fgClr>
                <a:srgbClr val="003399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9" name="Rectangle 291" descr="Dark horizontal"/>
            <p:cNvSpPr>
              <a:spLocks noChangeArrowheads="1"/>
            </p:cNvSpPr>
            <p:nvPr/>
          </p:nvSpPr>
          <p:spPr bwMode="auto">
            <a:xfrm>
              <a:off x="4464" y="8805"/>
              <a:ext cx="563" cy="52"/>
            </a:xfrm>
            <a:prstGeom prst="rect">
              <a:avLst/>
            </a:prstGeom>
            <a:pattFill prst="dkHorz">
              <a:fgClr>
                <a:srgbClr val="0000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4" name="Rectangle 296" descr="75%"/>
            <p:cNvSpPr>
              <a:spLocks noChangeArrowheads="1"/>
            </p:cNvSpPr>
            <p:nvPr/>
          </p:nvSpPr>
          <p:spPr bwMode="auto">
            <a:xfrm>
              <a:off x="3121" y="8884"/>
              <a:ext cx="844" cy="448"/>
            </a:xfrm>
            <a:prstGeom prst="rect">
              <a:avLst/>
            </a:prstGeom>
            <a:pattFill prst="pct75">
              <a:fgClr>
                <a:srgbClr val="0000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" name="Rectangle 297" descr="Narrow horizontal"/>
            <p:cNvSpPr>
              <a:spLocks noChangeArrowheads="1"/>
            </p:cNvSpPr>
            <p:nvPr/>
          </p:nvSpPr>
          <p:spPr bwMode="auto">
            <a:xfrm>
              <a:off x="3118" y="9371"/>
              <a:ext cx="850" cy="57"/>
            </a:xfrm>
            <a:prstGeom prst="rect">
              <a:avLst/>
            </a:prstGeom>
            <a:pattFill prst="narHorz">
              <a:fgClr>
                <a:srgbClr val="003399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0" name="Rectangle 292" descr="Narrow horizontal"/>
            <p:cNvSpPr>
              <a:spLocks noChangeArrowheads="1"/>
            </p:cNvSpPr>
            <p:nvPr/>
          </p:nvSpPr>
          <p:spPr bwMode="auto">
            <a:xfrm>
              <a:off x="4464" y="9129"/>
              <a:ext cx="1434" cy="124"/>
            </a:xfrm>
            <a:prstGeom prst="rect">
              <a:avLst/>
            </a:prstGeom>
            <a:pattFill prst="narHorz">
              <a:fgClr>
                <a:srgbClr val="003399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7" name="Rectangle 299"/>
            <p:cNvSpPr>
              <a:spLocks noChangeArrowheads="1"/>
            </p:cNvSpPr>
            <p:nvPr/>
          </p:nvSpPr>
          <p:spPr bwMode="auto">
            <a:xfrm>
              <a:off x="4822" y="9099"/>
              <a:ext cx="1127" cy="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1" name="Rectangle 293" descr="Narrow horizontal"/>
            <p:cNvSpPr>
              <a:spLocks noChangeArrowheads="1"/>
            </p:cNvSpPr>
            <p:nvPr/>
          </p:nvSpPr>
          <p:spPr bwMode="auto">
            <a:xfrm>
              <a:off x="4464" y="9324"/>
              <a:ext cx="1434" cy="124"/>
            </a:xfrm>
            <a:prstGeom prst="rect">
              <a:avLst/>
            </a:prstGeom>
            <a:pattFill prst="narHorz">
              <a:fgClr>
                <a:srgbClr val="003399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8" name="Rectangle 300"/>
            <p:cNvSpPr>
              <a:spLocks noChangeArrowheads="1"/>
            </p:cNvSpPr>
            <p:nvPr/>
          </p:nvSpPr>
          <p:spPr bwMode="auto">
            <a:xfrm>
              <a:off x="4822" y="9292"/>
              <a:ext cx="1127" cy="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2" name="Text Box 304"/>
          <p:cNvSpPr txBox="1">
            <a:spLocks noChangeArrowheads="1"/>
          </p:cNvSpPr>
          <p:nvPr/>
        </p:nvSpPr>
        <p:spPr bwMode="auto">
          <a:xfrm>
            <a:off x="581025" y="16992600"/>
            <a:ext cx="13973175" cy="367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 tIns="45267" rIns="228600" bIns="45267">
            <a:spAutoFit/>
          </a:bodyPr>
          <a:lstStyle/>
          <a:p>
            <a:pPr defTabSz="908050">
              <a:tabLst>
                <a:tab pos="914400" algn="l"/>
              </a:tabLst>
            </a:pPr>
            <a:r>
              <a:rPr lang="en-US" sz="4400" dirty="0" smtClean="0">
                <a:solidFill>
                  <a:srgbClr val="000066"/>
                </a:solidFill>
              </a:rPr>
              <a:t>INTRODUCTION </a:t>
            </a:r>
            <a:r>
              <a:rPr lang="en-US" sz="4400" dirty="0">
                <a:solidFill>
                  <a:srgbClr val="000066"/>
                </a:solidFill>
              </a:rPr>
              <a:t>(Arial: 44 Points, Bold)</a:t>
            </a:r>
          </a:p>
          <a:p>
            <a:pPr defTabSz="908050">
              <a:spcBef>
                <a:spcPct val="25000"/>
              </a:spcBef>
              <a:tabLst>
                <a:tab pos="914400" algn="l"/>
              </a:tabLst>
            </a:pPr>
            <a:r>
              <a:rPr lang="en-US" sz="3600" dirty="0">
                <a:solidFill>
                  <a:schemeClr val="tx1"/>
                </a:solidFill>
              </a:rPr>
              <a:t>	</a:t>
            </a:r>
            <a:r>
              <a:rPr lang="en-US" sz="3600" b="0" dirty="0" smtClean="0">
                <a:solidFill>
                  <a:schemeClr val="tx1"/>
                </a:solidFill>
              </a:rPr>
              <a:t> The introductory section should define the topic and show its importance. A good test is whether the poster can orient the audience to these two aspects in 20 seconds. Shown in Figure 1 is a possible layout for a poster. This section was set in Arial, 36 points. Boldfacing the section type is an option.</a:t>
            </a:r>
            <a:endParaRPr lang="en-US" sz="3600" b="0" dirty="0"/>
          </a:p>
        </p:txBody>
      </p:sp>
      <p:sp>
        <p:nvSpPr>
          <p:cNvPr id="2353" name="Text Box 305"/>
          <p:cNvSpPr txBox="1">
            <a:spLocks noChangeArrowheads="1"/>
          </p:cNvSpPr>
          <p:nvPr/>
        </p:nvSpPr>
        <p:spPr bwMode="auto">
          <a:xfrm>
            <a:off x="2743200" y="27355800"/>
            <a:ext cx="7810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19070" tIns="45267" rIns="419070" bIns="45267">
            <a:spAutoFit/>
          </a:bodyPr>
          <a:lstStyle/>
          <a:p>
            <a:pPr defTabSz="908050"/>
            <a:r>
              <a:rPr lang="en-US" sz="3200" dirty="0">
                <a:solidFill>
                  <a:schemeClr val="tx1"/>
                </a:solidFill>
              </a:rPr>
              <a:t>Figure 2. Second possible layout for poster (caption: 32 points, bold). </a:t>
            </a:r>
          </a:p>
        </p:txBody>
      </p:sp>
      <p:grpSp>
        <p:nvGrpSpPr>
          <p:cNvPr id="2584" name="Group 536"/>
          <p:cNvGrpSpPr>
            <a:grpSpLocks/>
          </p:cNvGrpSpPr>
          <p:nvPr/>
        </p:nvGrpSpPr>
        <p:grpSpPr bwMode="auto">
          <a:xfrm>
            <a:off x="4038600" y="21793200"/>
            <a:ext cx="5181600" cy="5505450"/>
            <a:chOff x="2544" y="13872"/>
            <a:chExt cx="3264" cy="3468"/>
          </a:xfrm>
        </p:grpSpPr>
        <p:sp>
          <p:nvSpPr>
            <p:cNvPr id="2355" name="Rectangle 307"/>
            <p:cNvSpPr>
              <a:spLocks noChangeArrowheads="1"/>
            </p:cNvSpPr>
            <p:nvPr/>
          </p:nvSpPr>
          <p:spPr bwMode="auto">
            <a:xfrm>
              <a:off x="2544" y="13872"/>
              <a:ext cx="3264" cy="34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3814" tIns="41907" rIns="83814" bIns="41907" anchor="ctr"/>
            <a:lstStyle/>
            <a:p>
              <a:pPr algn="ctr" defTabSz="838200"/>
              <a:endParaRPr lang="en-US" sz="6600"/>
            </a:p>
          </p:txBody>
        </p:sp>
        <p:sp>
          <p:nvSpPr>
            <p:cNvPr id="2356" name="Rectangle 308" descr="Dark horizontal"/>
            <p:cNvSpPr>
              <a:spLocks noChangeArrowheads="1"/>
            </p:cNvSpPr>
            <p:nvPr/>
          </p:nvSpPr>
          <p:spPr bwMode="auto">
            <a:xfrm>
              <a:off x="2799" y="13963"/>
              <a:ext cx="2703" cy="155"/>
            </a:xfrm>
            <a:prstGeom prst="rect">
              <a:avLst/>
            </a:prstGeom>
            <a:pattFill prst="dkHorz">
              <a:fgClr>
                <a:srgbClr val="003399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7" name="Picture 309" descr="NvySha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60" y="14157"/>
              <a:ext cx="529" cy="303"/>
            </a:xfrm>
            <a:prstGeom prst="rect">
              <a:avLst/>
            </a:prstGeom>
            <a:noFill/>
          </p:spPr>
        </p:pic>
        <p:sp>
          <p:nvSpPr>
            <p:cNvPr id="2358" name="Rectangle 310" descr="Narrow horizontal"/>
            <p:cNvSpPr>
              <a:spLocks noChangeArrowheads="1"/>
            </p:cNvSpPr>
            <p:nvPr/>
          </p:nvSpPr>
          <p:spPr bwMode="auto">
            <a:xfrm>
              <a:off x="3239" y="14247"/>
              <a:ext cx="1810" cy="110"/>
            </a:xfrm>
            <a:prstGeom prst="rect">
              <a:avLst/>
            </a:prstGeom>
            <a:pattFill prst="narHorz">
              <a:fgClr>
                <a:srgbClr val="003399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" name="Rectangle 311"/>
            <p:cNvSpPr>
              <a:spLocks noChangeArrowheads="1"/>
            </p:cNvSpPr>
            <p:nvPr/>
          </p:nvSpPr>
          <p:spPr bwMode="auto">
            <a:xfrm>
              <a:off x="2595" y="14231"/>
              <a:ext cx="202" cy="155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" name="Rectangle 313" descr="Narrow horizontal"/>
            <p:cNvSpPr>
              <a:spLocks noChangeArrowheads="1"/>
            </p:cNvSpPr>
            <p:nvPr/>
          </p:nvSpPr>
          <p:spPr bwMode="auto">
            <a:xfrm>
              <a:off x="2646" y="14572"/>
              <a:ext cx="1428" cy="336"/>
            </a:xfrm>
            <a:prstGeom prst="rect">
              <a:avLst/>
            </a:prstGeom>
            <a:pattFill prst="narHorz">
              <a:fgClr>
                <a:srgbClr val="003399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" name="Rectangle 316" descr="Dark horizontal"/>
            <p:cNvSpPr>
              <a:spLocks noChangeArrowheads="1"/>
            </p:cNvSpPr>
            <p:nvPr/>
          </p:nvSpPr>
          <p:spPr bwMode="auto">
            <a:xfrm>
              <a:off x="2646" y="14493"/>
              <a:ext cx="561" cy="52"/>
            </a:xfrm>
            <a:prstGeom prst="rect">
              <a:avLst/>
            </a:prstGeom>
            <a:pattFill prst="dkHorz">
              <a:fgClr>
                <a:srgbClr val="0000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" name="Rectangle 318" descr="Narrow horizontal"/>
            <p:cNvSpPr>
              <a:spLocks noChangeArrowheads="1"/>
            </p:cNvSpPr>
            <p:nvPr/>
          </p:nvSpPr>
          <p:spPr bwMode="auto">
            <a:xfrm>
              <a:off x="4329" y="14572"/>
              <a:ext cx="1428" cy="336"/>
            </a:xfrm>
            <a:prstGeom prst="rect">
              <a:avLst/>
            </a:prstGeom>
            <a:pattFill prst="narHorz">
              <a:fgClr>
                <a:srgbClr val="003399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" name="Rectangle 319" descr="75%"/>
            <p:cNvSpPr>
              <a:spLocks noChangeArrowheads="1"/>
            </p:cNvSpPr>
            <p:nvPr/>
          </p:nvSpPr>
          <p:spPr bwMode="auto">
            <a:xfrm>
              <a:off x="4304" y="15011"/>
              <a:ext cx="1445" cy="630"/>
            </a:xfrm>
            <a:prstGeom prst="rect">
              <a:avLst/>
            </a:prstGeom>
            <a:pattFill prst="pct75">
              <a:fgClr>
                <a:srgbClr val="0000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9" name="Rectangle 321" descr="Dark horizontal"/>
            <p:cNvSpPr>
              <a:spLocks noChangeArrowheads="1"/>
            </p:cNvSpPr>
            <p:nvPr/>
          </p:nvSpPr>
          <p:spPr bwMode="auto">
            <a:xfrm>
              <a:off x="4329" y="14493"/>
              <a:ext cx="561" cy="52"/>
            </a:xfrm>
            <a:prstGeom prst="rect">
              <a:avLst/>
            </a:prstGeom>
            <a:pattFill prst="dkHorz">
              <a:fgClr>
                <a:srgbClr val="0000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2" name="Rectangle 324" descr="Narrow horizontal"/>
            <p:cNvSpPr>
              <a:spLocks noChangeArrowheads="1"/>
            </p:cNvSpPr>
            <p:nvPr/>
          </p:nvSpPr>
          <p:spPr bwMode="auto">
            <a:xfrm>
              <a:off x="2701" y="16430"/>
              <a:ext cx="1294" cy="61"/>
            </a:xfrm>
            <a:prstGeom prst="rect">
              <a:avLst/>
            </a:prstGeom>
            <a:pattFill prst="narHorz">
              <a:fgClr>
                <a:srgbClr val="003399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0" name="Rectangle 322" descr="Narrow horizontal"/>
            <p:cNvSpPr>
              <a:spLocks noChangeArrowheads="1"/>
            </p:cNvSpPr>
            <p:nvPr/>
          </p:nvSpPr>
          <p:spPr bwMode="auto">
            <a:xfrm>
              <a:off x="2646" y="16746"/>
              <a:ext cx="1428" cy="559"/>
            </a:xfrm>
            <a:prstGeom prst="rect">
              <a:avLst/>
            </a:prstGeom>
            <a:pattFill prst="narHorz">
              <a:fgClr>
                <a:srgbClr val="003399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3" name="Rectangle 325" descr="Dark horizontal"/>
            <p:cNvSpPr>
              <a:spLocks noChangeArrowheads="1"/>
            </p:cNvSpPr>
            <p:nvPr/>
          </p:nvSpPr>
          <p:spPr bwMode="auto">
            <a:xfrm>
              <a:off x="2646" y="16667"/>
              <a:ext cx="561" cy="52"/>
            </a:xfrm>
            <a:prstGeom prst="rect">
              <a:avLst/>
            </a:prstGeom>
            <a:pattFill prst="dkHorz">
              <a:fgClr>
                <a:srgbClr val="0000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9" name="Rectangle 331" descr="Narrow horizontal"/>
            <p:cNvSpPr>
              <a:spLocks noChangeArrowheads="1"/>
            </p:cNvSpPr>
            <p:nvPr/>
          </p:nvSpPr>
          <p:spPr bwMode="auto">
            <a:xfrm>
              <a:off x="4278" y="16746"/>
              <a:ext cx="1428" cy="181"/>
            </a:xfrm>
            <a:prstGeom prst="rect">
              <a:avLst/>
            </a:prstGeom>
            <a:pattFill prst="narHorz">
              <a:fgClr>
                <a:srgbClr val="003399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0" name="Rectangle 332" descr="Dark horizontal"/>
            <p:cNvSpPr>
              <a:spLocks noChangeArrowheads="1"/>
            </p:cNvSpPr>
            <p:nvPr/>
          </p:nvSpPr>
          <p:spPr bwMode="auto">
            <a:xfrm>
              <a:off x="4278" y="16667"/>
              <a:ext cx="561" cy="52"/>
            </a:xfrm>
            <a:prstGeom prst="rect">
              <a:avLst/>
            </a:prstGeom>
            <a:pattFill prst="dkHorz">
              <a:fgClr>
                <a:srgbClr val="0000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4" name="Rectangle 336" descr="Narrow horizontal"/>
            <p:cNvSpPr>
              <a:spLocks noChangeArrowheads="1"/>
            </p:cNvSpPr>
            <p:nvPr/>
          </p:nvSpPr>
          <p:spPr bwMode="auto">
            <a:xfrm>
              <a:off x="4278" y="16991"/>
              <a:ext cx="1428" cy="123"/>
            </a:xfrm>
            <a:prstGeom prst="rect">
              <a:avLst/>
            </a:prstGeom>
            <a:pattFill prst="narHorz">
              <a:fgClr>
                <a:srgbClr val="003399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5" name="Rectangle 337"/>
            <p:cNvSpPr>
              <a:spLocks noChangeArrowheads="1"/>
            </p:cNvSpPr>
            <p:nvPr/>
          </p:nvSpPr>
          <p:spPr bwMode="auto">
            <a:xfrm>
              <a:off x="4635" y="16961"/>
              <a:ext cx="1122" cy="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7" name="Rectangle 339" descr="Narrow horizontal"/>
            <p:cNvSpPr>
              <a:spLocks noChangeArrowheads="1"/>
            </p:cNvSpPr>
            <p:nvPr/>
          </p:nvSpPr>
          <p:spPr bwMode="auto">
            <a:xfrm>
              <a:off x="4278" y="17179"/>
              <a:ext cx="1428" cy="129"/>
            </a:xfrm>
            <a:prstGeom prst="rect">
              <a:avLst/>
            </a:prstGeom>
            <a:pattFill prst="narHorz">
              <a:fgClr>
                <a:srgbClr val="003399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8" name="Rectangle 340"/>
            <p:cNvSpPr>
              <a:spLocks noChangeArrowheads="1"/>
            </p:cNvSpPr>
            <p:nvPr/>
          </p:nvSpPr>
          <p:spPr bwMode="auto">
            <a:xfrm>
              <a:off x="4635" y="17149"/>
              <a:ext cx="1122" cy="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427" name="Diagram 379"/>
            <p:cNvGraphicFramePr>
              <a:graphicFrameLocks/>
            </p:cNvGraphicFramePr>
            <p:nvPr/>
          </p:nvGraphicFramePr>
          <p:xfrm>
            <a:off x="2735" y="15063"/>
            <a:ext cx="1284" cy="1400"/>
          </p:xfrm>
          <a:graphic>
            <a:graphicData uri="http://schemas.openxmlformats.org/drawingml/2006/compatibility">
              <com:legacyDrawing xmlns:com="http://schemas.openxmlformats.org/drawingml/2006/compatibility" spid="_x0000_s2427"/>
            </a:graphicData>
          </a:graphic>
        </p:graphicFrame>
        <p:sp>
          <p:nvSpPr>
            <p:cNvPr id="2436" name="Rectangle 388" descr="75%"/>
            <p:cNvSpPr>
              <a:spLocks noChangeArrowheads="1"/>
            </p:cNvSpPr>
            <p:nvPr/>
          </p:nvSpPr>
          <p:spPr bwMode="auto">
            <a:xfrm>
              <a:off x="3233" y="16046"/>
              <a:ext cx="283" cy="329"/>
            </a:xfrm>
            <a:prstGeom prst="rect">
              <a:avLst/>
            </a:prstGeom>
            <a:pattFill prst="pct75">
              <a:fgClr>
                <a:srgbClr val="0000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4" name="Rectangle 386" descr="75%"/>
            <p:cNvSpPr>
              <a:spLocks noChangeArrowheads="1"/>
            </p:cNvSpPr>
            <p:nvPr/>
          </p:nvSpPr>
          <p:spPr bwMode="auto">
            <a:xfrm>
              <a:off x="3743" y="15270"/>
              <a:ext cx="283" cy="328"/>
            </a:xfrm>
            <a:prstGeom prst="rect">
              <a:avLst/>
            </a:prstGeom>
            <a:pattFill prst="pct75">
              <a:fgClr>
                <a:srgbClr val="0000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" name="Rectangle 389" descr="75%"/>
            <p:cNvSpPr>
              <a:spLocks noChangeArrowheads="1"/>
            </p:cNvSpPr>
            <p:nvPr/>
          </p:nvSpPr>
          <p:spPr bwMode="auto">
            <a:xfrm>
              <a:off x="2723" y="15321"/>
              <a:ext cx="283" cy="329"/>
            </a:xfrm>
            <a:prstGeom prst="rect">
              <a:avLst/>
            </a:prstGeom>
            <a:pattFill prst="pct75">
              <a:fgClr>
                <a:srgbClr val="0000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" name="Rectangle 390" descr="Narrow horizontal"/>
            <p:cNvSpPr>
              <a:spLocks noChangeArrowheads="1"/>
            </p:cNvSpPr>
            <p:nvPr/>
          </p:nvSpPr>
          <p:spPr bwMode="auto">
            <a:xfrm>
              <a:off x="4406" y="15684"/>
              <a:ext cx="1294" cy="70"/>
            </a:xfrm>
            <a:prstGeom prst="rect">
              <a:avLst/>
            </a:prstGeom>
            <a:pattFill prst="narHorz">
              <a:fgClr>
                <a:srgbClr val="003399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9" name="Rectangle 391" descr="75%"/>
            <p:cNvSpPr>
              <a:spLocks noChangeArrowheads="1"/>
            </p:cNvSpPr>
            <p:nvPr/>
          </p:nvSpPr>
          <p:spPr bwMode="auto">
            <a:xfrm>
              <a:off x="4304" y="15787"/>
              <a:ext cx="1445" cy="630"/>
            </a:xfrm>
            <a:prstGeom prst="rect">
              <a:avLst/>
            </a:prstGeom>
            <a:pattFill prst="pct75">
              <a:fgClr>
                <a:srgbClr val="0000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0" name="Rectangle 392" descr="Narrow horizontal"/>
            <p:cNvSpPr>
              <a:spLocks noChangeArrowheads="1"/>
            </p:cNvSpPr>
            <p:nvPr/>
          </p:nvSpPr>
          <p:spPr bwMode="auto">
            <a:xfrm>
              <a:off x="4384" y="16443"/>
              <a:ext cx="1294" cy="50"/>
            </a:xfrm>
            <a:prstGeom prst="rect">
              <a:avLst/>
            </a:prstGeom>
            <a:pattFill prst="narHorz">
              <a:fgClr>
                <a:srgbClr val="003399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89" name="Text Box 341"/>
          <p:cNvSpPr txBox="1">
            <a:spLocks noChangeArrowheads="1"/>
          </p:cNvSpPr>
          <p:nvPr/>
        </p:nvSpPr>
        <p:spPr bwMode="auto">
          <a:xfrm>
            <a:off x="2743200" y="34880550"/>
            <a:ext cx="7810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19070" tIns="45267" rIns="419070" bIns="45267">
            <a:spAutoFit/>
          </a:bodyPr>
          <a:lstStyle/>
          <a:p>
            <a:pPr defTabSz="908050"/>
            <a:r>
              <a:rPr lang="en-US" sz="3200">
                <a:solidFill>
                  <a:schemeClr val="tx1"/>
                </a:solidFill>
              </a:rPr>
              <a:t>Figure 3. Third possible layout for poster (caption: 32 points, bold). </a:t>
            </a:r>
          </a:p>
        </p:txBody>
      </p:sp>
      <p:grpSp>
        <p:nvGrpSpPr>
          <p:cNvPr id="2581" name="Group 533"/>
          <p:cNvGrpSpPr>
            <a:grpSpLocks/>
          </p:cNvGrpSpPr>
          <p:nvPr/>
        </p:nvGrpSpPr>
        <p:grpSpPr bwMode="auto">
          <a:xfrm>
            <a:off x="3962400" y="29260800"/>
            <a:ext cx="5181600" cy="5429250"/>
            <a:chOff x="2496" y="18660"/>
            <a:chExt cx="3264" cy="3420"/>
          </a:xfrm>
        </p:grpSpPr>
        <p:sp>
          <p:nvSpPr>
            <p:cNvPr id="2391" name="Rectangle 343"/>
            <p:cNvSpPr>
              <a:spLocks noChangeArrowheads="1"/>
            </p:cNvSpPr>
            <p:nvPr/>
          </p:nvSpPr>
          <p:spPr bwMode="auto">
            <a:xfrm>
              <a:off x="2496" y="18660"/>
              <a:ext cx="3264" cy="3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3814" tIns="41907" rIns="83814" bIns="41907" anchor="ctr"/>
            <a:lstStyle/>
            <a:p>
              <a:pPr algn="ctr" defTabSz="838200"/>
              <a:endParaRPr lang="en-US" sz="6600"/>
            </a:p>
          </p:txBody>
        </p:sp>
        <p:sp>
          <p:nvSpPr>
            <p:cNvPr id="2392" name="Rectangle 344" descr="Dark horizontal"/>
            <p:cNvSpPr>
              <a:spLocks noChangeArrowheads="1"/>
            </p:cNvSpPr>
            <p:nvPr/>
          </p:nvSpPr>
          <p:spPr bwMode="auto">
            <a:xfrm>
              <a:off x="2751" y="18749"/>
              <a:ext cx="2703" cy="153"/>
            </a:xfrm>
            <a:prstGeom prst="rect">
              <a:avLst/>
            </a:prstGeom>
            <a:pattFill prst="dkHorz">
              <a:fgClr>
                <a:srgbClr val="003399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93" name="Picture 345" descr="NvySha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12" y="18941"/>
              <a:ext cx="529" cy="299"/>
            </a:xfrm>
            <a:prstGeom prst="rect">
              <a:avLst/>
            </a:prstGeom>
            <a:noFill/>
          </p:spPr>
        </p:pic>
        <p:sp>
          <p:nvSpPr>
            <p:cNvPr id="2394" name="Rectangle 346" descr="Narrow horizontal"/>
            <p:cNvSpPr>
              <a:spLocks noChangeArrowheads="1"/>
            </p:cNvSpPr>
            <p:nvPr/>
          </p:nvSpPr>
          <p:spPr bwMode="auto">
            <a:xfrm>
              <a:off x="3191" y="19030"/>
              <a:ext cx="1810" cy="109"/>
            </a:xfrm>
            <a:prstGeom prst="rect">
              <a:avLst/>
            </a:prstGeom>
            <a:pattFill prst="narHorz">
              <a:fgClr>
                <a:srgbClr val="003399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5" name="Rectangle 347"/>
            <p:cNvSpPr>
              <a:spLocks noChangeArrowheads="1"/>
            </p:cNvSpPr>
            <p:nvPr/>
          </p:nvSpPr>
          <p:spPr bwMode="auto">
            <a:xfrm>
              <a:off x="2547" y="19014"/>
              <a:ext cx="202" cy="153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7" name="Rectangle 349" descr="Narrow horizontal"/>
            <p:cNvSpPr>
              <a:spLocks noChangeArrowheads="1"/>
            </p:cNvSpPr>
            <p:nvPr/>
          </p:nvSpPr>
          <p:spPr bwMode="auto">
            <a:xfrm>
              <a:off x="2598" y="19351"/>
              <a:ext cx="1428" cy="247"/>
            </a:xfrm>
            <a:prstGeom prst="rect">
              <a:avLst/>
            </a:prstGeom>
            <a:pattFill prst="narHorz">
              <a:fgClr>
                <a:srgbClr val="003399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8" name="Rectangle 350" descr="75%"/>
            <p:cNvSpPr>
              <a:spLocks noChangeArrowheads="1"/>
            </p:cNvSpPr>
            <p:nvPr/>
          </p:nvSpPr>
          <p:spPr bwMode="auto">
            <a:xfrm>
              <a:off x="2891" y="19632"/>
              <a:ext cx="842" cy="408"/>
            </a:xfrm>
            <a:prstGeom prst="rect">
              <a:avLst/>
            </a:prstGeom>
            <a:pattFill prst="pct75">
              <a:fgClr>
                <a:srgbClr val="0000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9" name="Rectangle 351" descr="Narrow horizontal"/>
            <p:cNvSpPr>
              <a:spLocks noChangeArrowheads="1"/>
            </p:cNvSpPr>
            <p:nvPr/>
          </p:nvSpPr>
          <p:spPr bwMode="auto">
            <a:xfrm>
              <a:off x="2888" y="20079"/>
              <a:ext cx="848" cy="56"/>
            </a:xfrm>
            <a:prstGeom prst="rect">
              <a:avLst/>
            </a:prstGeom>
            <a:pattFill prst="narHorz">
              <a:fgClr>
                <a:srgbClr val="003399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0" name="Rectangle 352" descr="Dark horizontal"/>
            <p:cNvSpPr>
              <a:spLocks noChangeArrowheads="1"/>
            </p:cNvSpPr>
            <p:nvPr/>
          </p:nvSpPr>
          <p:spPr bwMode="auto">
            <a:xfrm>
              <a:off x="2598" y="19273"/>
              <a:ext cx="561" cy="51"/>
            </a:xfrm>
            <a:prstGeom prst="rect">
              <a:avLst/>
            </a:prstGeom>
            <a:pattFill prst="dkHorz">
              <a:fgClr>
                <a:srgbClr val="0000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01" name="Group 353"/>
            <p:cNvGrpSpPr>
              <a:grpSpLocks/>
            </p:cNvGrpSpPr>
            <p:nvPr/>
          </p:nvGrpSpPr>
          <p:grpSpPr bwMode="auto">
            <a:xfrm>
              <a:off x="4281" y="19273"/>
              <a:ext cx="1428" cy="969"/>
              <a:chOff x="432" y="6432"/>
              <a:chExt cx="1344" cy="912"/>
            </a:xfrm>
          </p:grpSpPr>
          <p:sp>
            <p:nvSpPr>
              <p:cNvPr id="2402" name="Rectangle 354" descr="Narrow horizontal"/>
              <p:cNvSpPr>
                <a:spLocks noChangeArrowheads="1"/>
              </p:cNvSpPr>
              <p:nvPr/>
            </p:nvSpPr>
            <p:spPr bwMode="auto">
              <a:xfrm>
                <a:off x="432" y="6505"/>
                <a:ext cx="1344" cy="312"/>
              </a:xfrm>
              <a:prstGeom prst="rect">
                <a:avLst/>
              </a:prstGeom>
              <a:pattFill prst="narHorz">
                <a:fgClr>
                  <a:srgbClr val="003399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3" name="Rectangle 355" descr="75%"/>
              <p:cNvSpPr>
                <a:spLocks noChangeArrowheads="1"/>
              </p:cNvSpPr>
              <p:nvPr/>
            </p:nvSpPr>
            <p:spPr bwMode="auto">
              <a:xfrm>
                <a:off x="708" y="6871"/>
                <a:ext cx="792" cy="384"/>
              </a:xfrm>
              <a:prstGeom prst="rect">
                <a:avLst/>
              </a:prstGeom>
              <a:pattFill prst="pct75">
                <a:fgClr>
                  <a:srgbClr val="000066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4" name="Rectangle 356" descr="Narrow horizontal"/>
              <p:cNvSpPr>
                <a:spLocks noChangeArrowheads="1"/>
              </p:cNvSpPr>
              <p:nvPr/>
            </p:nvSpPr>
            <p:spPr bwMode="auto">
              <a:xfrm>
                <a:off x="705" y="7291"/>
                <a:ext cx="798" cy="53"/>
              </a:xfrm>
              <a:prstGeom prst="rect">
                <a:avLst/>
              </a:prstGeom>
              <a:pattFill prst="narHorz">
                <a:fgClr>
                  <a:srgbClr val="003399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5" name="Rectangle 357" descr="Dark horizontal"/>
              <p:cNvSpPr>
                <a:spLocks noChangeArrowheads="1"/>
              </p:cNvSpPr>
              <p:nvPr/>
            </p:nvSpPr>
            <p:spPr bwMode="auto">
              <a:xfrm>
                <a:off x="432" y="6432"/>
                <a:ext cx="528" cy="48"/>
              </a:xfrm>
              <a:prstGeom prst="rect">
                <a:avLst/>
              </a:prstGeom>
              <a:pattFill prst="dkHorz">
                <a:fgClr>
                  <a:srgbClr val="000066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07" name="Rectangle 359" descr="75%"/>
            <p:cNvSpPr>
              <a:spLocks noChangeArrowheads="1"/>
            </p:cNvSpPr>
            <p:nvPr/>
          </p:nvSpPr>
          <p:spPr bwMode="auto">
            <a:xfrm>
              <a:off x="2891" y="20563"/>
              <a:ext cx="842" cy="443"/>
            </a:xfrm>
            <a:prstGeom prst="rect">
              <a:avLst/>
            </a:prstGeom>
            <a:pattFill prst="pct75">
              <a:fgClr>
                <a:srgbClr val="0000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8" name="Rectangle 360" descr="Narrow horizontal"/>
            <p:cNvSpPr>
              <a:spLocks noChangeArrowheads="1"/>
            </p:cNvSpPr>
            <p:nvPr/>
          </p:nvSpPr>
          <p:spPr bwMode="auto">
            <a:xfrm>
              <a:off x="2888" y="21022"/>
              <a:ext cx="848" cy="56"/>
            </a:xfrm>
            <a:prstGeom prst="rect">
              <a:avLst/>
            </a:prstGeom>
            <a:pattFill prst="narHorz">
              <a:fgClr>
                <a:srgbClr val="003399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43" name="Group 395"/>
            <p:cNvGrpSpPr>
              <a:grpSpLocks/>
            </p:cNvGrpSpPr>
            <p:nvPr/>
          </p:nvGrpSpPr>
          <p:grpSpPr bwMode="auto">
            <a:xfrm>
              <a:off x="2598" y="20208"/>
              <a:ext cx="1428" cy="314"/>
              <a:chOff x="2406" y="20208"/>
              <a:chExt cx="1428" cy="314"/>
            </a:xfrm>
          </p:grpSpPr>
          <p:sp>
            <p:nvSpPr>
              <p:cNvPr id="2406" name="Rectangle 358" descr="Narrow horizontal"/>
              <p:cNvSpPr>
                <a:spLocks noChangeArrowheads="1"/>
              </p:cNvSpPr>
              <p:nvPr/>
            </p:nvSpPr>
            <p:spPr bwMode="auto">
              <a:xfrm>
                <a:off x="2406" y="20286"/>
                <a:ext cx="1428" cy="236"/>
              </a:xfrm>
              <a:prstGeom prst="rect">
                <a:avLst/>
              </a:prstGeom>
              <a:pattFill prst="narHorz">
                <a:fgClr>
                  <a:srgbClr val="003399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9" name="Rectangle 361" descr="Dark horizontal"/>
              <p:cNvSpPr>
                <a:spLocks noChangeArrowheads="1"/>
              </p:cNvSpPr>
              <p:nvPr/>
            </p:nvSpPr>
            <p:spPr bwMode="auto">
              <a:xfrm>
                <a:off x="2406" y="20208"/>
                <a:ext cx="561" cy="52"/>
              </a:xfrm>
              <a:prstGeom prst="rect">
                <a:avLst/>
              </a:prstGeom>
              <a:pattFill prst="dkHorz">
                <a:fgClr>
                  <a:srgbClr val="000066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0" name="Group 362"/>
            <p:cNvGrpSpPr>
              <a:grpSpLocks/>
            </p:cNvGrpSpPr>
            <p:nvPr/>
          </p:nvGrpSpPr>
          <p:grpSpPr bwMode="auto">
            <a:xfrm>
              <a:off x="4230" y="20344"/>
              <a:ext cx="1428" cy="970"/>
              <a:chOff x="432" y="6432"/>
              <a:chExt cx="1344" cy="912"/>
            </a:xfrm>
          </p:grpSpPr>
          <p:sp>
            <p:nvSpPr>
              <p:cNvPr id="2411" name="Rectangle 363" descr="Narrow horizontal"/>
              <p:cNvSpPr>
                <a:spLocks noChangeArrowheads="1"/>
              </p:cNvSpPr>
              <p:nvPr/>
            </p:nvSpPr>
            <p:spPr bwMode="auto">
              <a:xfrm>
                <a:off x="432" y="6505"/>
                <a:ext cx="1344" cy="312"/>
              </a:xfrm>
              <a:prstGeom prst="rect">
                <a:avLst/>
              </a:prstGeom>
              <a:pattFill prst="narHorz">
                <a:fgClr>
                  <a:srgbClr val="003399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2" name="Rectangle 364" descr="75%"/>
              <p:cNvSpPr>
                <a:spLocks noChangeArrowheads="1"/>
              </p:cNvSpPr>
              <p:nvPr/>
            </p:nvSpPr>
            <p:spPr bwMode="auto">
              <a:xfrm>
                <a:off x="708" y="6871"/>
                <a:ext cx="792" cy="384"/>
              </a:xfrm>
              <a:prstGeom prst="rect">
                <a:avLst/>
              </a:prstGeom>
              <a:pattFill prst="pct75">
                <a:fgClr>
                  <a:srgbClr val="000066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3" name="Rectangle 365" descr="Narrow horizontal"/>
              <p:cNvSpPr>
                <a:spLocks noChangeArrowheads="1"/>
              </p:cNvSpPr>
              <p:nvPr/>
            </p:nvSpPr>
            <p:spPr bwMode="auto">
              <a:xfrm>
                <a:off x="705" y="7291"/>
                <a:ext cx="798" cy="53"/>
              </a:xfrm>
              <a:prstGeom prst="rect">
                <a:avLst/>
              </a:prstGeom>
              <a:pattFill prst="narHorz">
                <a:fgClr>
                  <a:srgbClr val="003399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4" name="Rectangle 366" descr="Dark horizontal"/>
              <p:cNvSpPr>
                <a:spLocks noChangeArrowheads="1"/>
              </p:cNvSpPr>
              <p:nvPr/>
            </p:nvSpPr>
            <p:spPr bwMode="auto">
              <a:xfrm>
                <a:off x="432" y="6432"/>
                <a:ext cx="528" cy="48"/>
              </a:xfrm>
              <a:prstGeom prst="rect">
                <a:avLst/>
              </a:prstGeom>
              <a:pattFill prst="dkHorz">
                <a:fgClr>
                  <a:srgbClr val="000066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15" name="Rectangle 367" descr="Narrow horizontal"/>
            <p:cNvSpPr>
              <a:spLocks noChangeArrowheads="1"/>
            </p:cNvSpPr>
            <p:nvPr/>
          </p:nvSpPr>
          <p:spPr bwMode="auto">
            <a:xfrm>
              <a:off x="4230" y="21494"/>
              <a:ext cx="1428" cy="179"/>
            </a:xfrm>
            <a:prstGeom prst="rect">
              <a:avLst/>
            </a:prstGeom>
            <a:pattFill prst="narHorz">
              <a:fgClr>
                <a:srgbClr val="003399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" name="Rectangle 368" descr="Dark horizontal"/>
            <p:cNvSpPr>
              <a:spLocks noChangeArrowheads="1"/>
            </p:cNvSpPr>
            <p:nvPr/>
          </p:nvSpPr>
          <p:spPr bwMode="auto">
            <a:xfrm>
              <a:off x="4230" y="21416"/>
              <a:ext cx="561" cy="51"/>
            </a:xfrm>
            <a:prstGeom prst="rect">
              <a:avLst/>
            </a:prstGeom>
            <a:pattFill prst="dkHorz">
              <a:fgClr>
                <a:srgbClr val="0000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" name="Rectangle 369" descr="75%"/>
            <p:cNvSpPr>
              <a:spLocks noChangeArrowheads="1"/>
            </p:cNvSpPr>
            <p:nvPr/>
          </p:nvSpPr>
          <p:spPr bwMode="auto">
            <a:xfrm>
              <a:off x="2891" y="21590"/>
              <a:ext cx="842" cy="380"/>
            </a:xfrm>
            <a:prstGeom prst="rect">
              <a:avLst/>
            </a:prstGeom>
            <a:pattFill prst="pct75">
              <a:fgClr>
                <a:srgbClr val="0000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8" name="Rectangle 370" descr="Narrow horizontal"/>
            <p:cNvSpPr>
              <a:spLocks noChangeArrowheads="1"/>
            </p:cNvSpPr>
            <p:nvPr/>
          </p:nvSpPr>
          <p:spPr bwMode="auto">
            <a:xfrm>
              <a:off x="2888" y="21991"/>
              <a:ext cx="848" cy="56"/>
            </a:xfrm>
            <a:prstGeom prst="rect">
              <a:avLst/>
            </a:prstGeom>
            <a:pattFill prst="narHorz">
              <a:fgClr>
                <a:srgbClr val="003399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0" name="Rectangle 372" descr="Narrow horizontal"/>
            <p:cNvSpPr>
              <a:spLocks noChangeArrowheads="1"/>
            </p:cNvSpPr>
            <p:nvPr/>
          </p:nvSpPr>
          <p:spPr bwMode="auto">
            <a:xfrm>
              <a:off x="4230" y="21735"/>
              <a:ext cx="1428" cy="122"/>
            </a:xfrm>
            <a:prstGeom prst="rect">
              <a:avLst/>
            </a:prstGeom>
            <a:pattFill prst="narHorz">
              <a:fgClr>
                <a:srgbClr val="003399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1" name="Rectangle 373"/>
            <p:cNvSpPr>
              <a:spLocks noChangeArrowheads="1"/>
            </p:cNvSpPr>
            <p:nvPr/>
          </p:nvSpPr>
          <p:spPr bwMode="auto">
            <a:xfrm>
              <a:off x="4587" y="21711"/>
              <a:ext cx="1122" cy="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3" name="Rectangle 375" descr="Narrow horizontal"/>
            <p:cNvSpPr>
              <a:spLocks noChangeArrowheads="1"/>
            </p:cNvSpPr>
            <p:nvPr/>
          </p:nvSpPr>
          <p:spPr bwMode="auto">
            <a:xfrm>
              <a:off x="4230" y="21927"/>
              <a:ext cx="1428" cy="121"/>
            </a:xfrm>
            <a:prstGeom prst="rect">
              <a:avLst/>
            </a:prstGeom>
            <a:pattFill prst="narHorz">
              <a:fgClr>
                <a:srgbClr val="003399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4" name="Rectangle 376"/>
            <p:cNvSpPr>
              <a:spLocks noChangeArrowheads="1"/>
            </p:cNvSpPr>
            <p:nvPr/>
          </p:nvSpPr>
          <p:spPr bwMode="auto">
            <a:xfrm>
              <a:off x="4587" y="21897"/>
              <a:ext cx="1122" cy="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44" name="Group 396"/>
            <p:cNvGrpSpPr>
              <a:grpSpLocks/>
            </p:cNvGrpSpPr>
            <p:nvPr/>
          </p:nvGrpSpPr>
          <p:grpSpPr bwMode="auto">
            <a:xfrm>
              <a:off x="2592" y="21216"/>
              <a:ext cx="1428" cy="314"/>
              <a:chOff x="2406" y="20208"/>
              <a:chExt cx="1428" cy="314"/>
            </a:xfrm>
          </p:grpSpPr>
          <p:sp>
            <p:nvSpPr>
              <p:cNvPr id="2445" name="Rectangle 397" descr="Narrow horizontal"/>
              <p:cNvSpPr>
                <a:spLocks noChangeArrowheads="1"/>
              </p:cNvSpPr>
              <p:nvPr/>
            </p:nvSpPr>
            <p:spPr bwMode="auto">
              <a:xfrm>
                <a:off x="2406" y="20286"/>
                <a:ext cx="1428" cy="236"/>
              </a:xfrm>
              <a:prstGeom prst="rect">
                <a:avLst/>
              </a:prstGeom>
              <a:pattFill prst="narHorz">
                <a:fgClr>
                  <a:srgbClr val="003399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" name="Rectangle 398" descr="Dark horizontal"/>
              <p:cNvSpPr>
                <a:spLocks noChangeArrowheads="1"/>
              </p:cNvSpPr>
              <p:nvPr/>
            </p:nvSpPr>
            <p:spPr bwMode="auto">
              <a:xfrm>
                <a:off x="2406" y="20208"/>
                <a:ext cx="561" cy="52"/>
              </a:xfrm>
              <a:prstGeom prst="rect">
                <a:avLst/>
              </a:prstGeom>
              <a:pattFill prst="dkHorz">
                <a:fgClr>
                  <a:srgbClr val="000066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49" name="Text Box 401"/>
          <p:cNvSpPr txBox="1">
            <a:spLocks noChangeArrowheads="1"/>
          </p:cNvSpPr>
          <p:nvPr/>
        </p:nvSpPr>
        <p:spPr bwMode="auto">
          <a:xfrm>
            <a:off x="14859000" y="27813000"/>
            <a:ext cx="13916025" cy="312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28600" tIns="45267" rIns="457200" bIns="45267">
            <a:spAutoFit/>
          </a:bodyPr>
          <a:lstStyle/>
          <a:p>
            <a:pPr defTabSz="908050">
              <a:tabLst>
                <a:tab pos="914400" algn="l"/>
              </a:tabLst>
            </a:pPr>
            <a:r>
              <a:rPr lang="en-US" sz="4400" dirty="0" smtClean="0">
                <a:solidFill>
                  <a:srgbClr val="000066"/>
                </a:solidFill>
              </a:rPr>
              <a:t>CONCLUSION </a:t>
            </a:r>
            <a:r>
              <a:rPr lang="en-US" sz="4400" dirty="0">
                <a:solidFill>
                  <a:srgbClr val="000066"/>
                </a:solidFill>
              </a:rPr>
              <a:t>(Arial 44 Points)</a:t>
            </a:r>
          </a:p>
          <a:p>
            <a:pPr defTabSz="908050">
              <a:spcBef>
                <a:spcPct val="25000"/>
              </a:spcBef>
              <a:tabLst>
                <a:tab pos="914400" algn="l"/>
              </a:tabLst>
            </a:pPr>
            <a:r>
              <a:rPr lang="en-US" sz="3600" dirty="0">
                <a:solidFill>
                  <a:schemeClr val="tx1"/>
                </a:solidFill>
              </a:rPr>
              <a:t>	</a:t>
            </a:r>
            <a:r>
              <a:rPr lang="en-US" sz="3600" b="0" dirty="0">
                <a:solidFill>
                  <a:schemeClr val="tx1"/>
                </a:solidFill>
              </a:rPr>
              <a:t>The final section of the poster generally provides conclusions and </a:t>
            </a:r>
            <a:r>
              <a:rPr lang="en-US" sz="3600" b="0" dirty="0" smtClean="0">
                <a:solidFill>
                  <a:schemeClr val="tx1"/>
                </a:solidFill>
              </a:rPr>
              <a:t>summary; what’s the take-home message and </a:t>
            </a:r>
            <a:r>
              <a:rPr lang="en-US" sz="3600" b="0" dirty="0" err="1" smtClean="0">
                <a:solidFill>
                  <a:schemeClr val="tx1"/>
                </a:solidFill>
              </a:rPr>
              <a:t>punchline</a:t>
            </a:r>
            <a:r>
              <a:rPr lang="en-US" sz="3600" b="0" dirty="0" smtClean="0">
                <a:solidFill>
                  <a:schemeClr val="tx1"/>
                </a:solidFill>
              </a:rPr>
              <a:t> of your story?. </a:t>
            </a:r>
            <a:r>
              <a:rPr lang="en-US" sz="3600" b="0" dirty="0">
                <a:solidFill>
                  <a:schemeClr val="tx1"/>
                </a:solidFill>
              </a:rPr>
              <a:t>This section was set in Arial, 36 points. Boldfacing the section type is an option.</a:t>
            </a:r>
            <a:endParaRPr lang="en-US" sz="3600" b="0" dirty="0"/>
          </a:p>
        </p:txBody>
      </p:sp>
      <p:sp>
        <p:nvSpPr>
          <p:cNvPr id="2450" name="Text Box 402"/>
          <p:cNvSpPr txBox="1">
            <a:spLocks noChangeArrowheads="1"/>
          </p:cNvSpPr>
          <p:nvPr/>
        </p:nvSpPr>
        <p:spPr bwMode="auto">
          <a:xfrm>
            <a:off x="14859000" y="5486400"/>
            <a:ext cx="13963650" cy="367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28600" tIns="45267" rIns="457200" bIns="45267">
            <a:spAutoFit/>
          </a:bodyPr>
          <a:lstStyle/>
          <a:p>
            <a:pPr defTabSz="908050">
              <a:tabLst>
                <a:tab pos="914400" algn="l"/>
              </a:tabLst>
            </a:pPr>
            <a:r>
              <a:rPr lang="en-US" sz="4400" dirty="0" smtClean="0">
                <a:solidFill>
                  <a:srgbClr val="000066"/>
                </a:solidFill>
              </a:rPr>
              <a:t>PROJECT OVERVIEW </a:t>
            </a:r>
            <a:r>
              <a:rPr lang="en-US" sz="4400" dirty="0">
                <a:solidFill>
                  <a:srgbClr val="000066"/>
                </a:solidFill>
              </a:rPr>
              <a:t>(Arial: 44 Points, Bold)</a:t>
            </a:r>
          </a:p>
          <a:p>
            <a:pPr defTabSz="908050">
              <a:spcBef>
                <a:spcPct val="25000"/>
              </a:spcBef>
              <a:tabLst>
                <a:tab pos="914400" algn="l"/>
              </a:tabLst>
            </a:pPr>
            <a:r>
              <a:rPr lang="en-US" sz="3600" dirty="0">
                <a:solidFill>
                  <a:schemeClr val="tx1"/>
                </a:solidFill>
              </a:rPr>
              <a:t>	</a:t>
            </a:r>
            <a:r>
              <a:rPr lang="en-US" sz="3600" b="0" dirty="0" smtClean="0">
                <a:solidFill>
                  <a:schemeClr val="tx1"/>
                </a:solidFill>
              </a:rPr>
              <a:t> This section of the poster might serve a number of purposes: background information, methods, or system design. An important point with posters is to rely on visuals rather than longs blocks of text to communicate. Figures 2 and 3 show two more possible layouts for posters.</a:t>
            </a:r>
            <a:endParaRPr lang="en-US" sz="3600" b="0" dirty="0"/>
          </a:p>
        </p:txBody>
      </p:sp>
      <p:sp>
        <p:nvSpPr>
          <p:cNvPr id="2453" name="Text Box 405"/>
          <p:cNvSpPr txBox="1">
            <a:spLocks noChangeArrowheads="1"/>
          </p:cNvSpPr>
          <p:nvPr/>
        </p:nvSpPr>
        <p:spPr bwMode="auto">
          <a:xfrm>
            <a:off x="17678400" y="15163800"/>
            <a:ext cx="9258300" cy="107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19070" tIns="45267" rIns="419070" bIns="45267">
            <a:spAutoFit/>
          </a:bodyPr>
          <a:lstStyle/>
          <a:p>
            <a:pPr defTabSz="908050"/>
            <a:r>
              <a:rPr lang="en-US" sz="3200" dirty="0" smtClean="0">
                <a:solidFill>
                  <a:schemeClr val="tx1"/>
                </a:solidFill>
              </a:rPr>
              <a:t>Table 1. Important tables of numbers and concepts.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91" name="Text Box 443"/>
          <p:cNvSpPr txBox="1">
            <a:spLocks noChangeArrowheads="1"/>
          </p:cNvSpPr>
          <p:nvPr/>
        </p:nvSpPr>
        <p:spPr bwMode="auto">
          <a:xfrm>
            <a:off x="18173700" y="26441400"/>
            <a:ext cx="7810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19070" tIns="45267" rIns="419070" bIns="45267">
            <a:spAutoFit/>
          </a:bodyPr>
          <a:lstStyle/>
          <a:p>
            <a:pPr defTabSz="908050"/>
            <a:r>
              <a:rPr lang="en-US" sz="3200" dirty="0">
                <a:solidFill>
                  <a:schemeClr val="tx1"/>
                </a:solidFill>
              </a:rPr>
              <a:t>Figure </a:t>
            </a:r>
            <a:r>
              <a:rPr lang="en-US" sz="3200" dirty="0" smtClean="0">
                <a:solidFill>
                  <a:schemeClr val="tx1"/>
                </a:solidFill>
              </a:rPr>
              <a:t>4. </a:t>
            </a:r>
            <a:r>
              <a:rPr lang="en-US" sz="3200" dirty="0">
                <a:solidFill>
                  <a:schemeClr val="tx1"/>
                </a:solidFill>
              </a:rPr>
              <a:t>Fifth possible layout for poster (caption: 32 points, bold). </a:t>
            </a:r>
          </a:p>
        </p:txBody>
      </p:sp>
      <p:sp>
        <p:nvSpPr>
          <p:cNvPr id="2530" name="Text Box 482"/>
          <p:cNvSpPr txBox="1">
            <a:spLocks noChangeArrowheads="1"/>
          </p:cNvSpPr>
          <p:nvPr/>
        </p:nvSpPr>
        <p:spPr bwMode="auto">
          <a:xfrm>
            <a:off x="14935200" y="16992600"/>
            <a:ext cx="13963650" cy="381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28600" tIns="45267" rIns="457200" bIns="45267">
            <a:spAutoFit/>
          </a:bodyPr>
          <a:lstStyle/>
          <a:p>
            <a:pPr defTabSz="908050">
              <a:tabLst>
                <a:tab pos="914400" algn="l"/>
              </a:tabLst>
            </a:pPr>
            <a:r>
              <a:rPr lang="en-US" sz="4400" dirty="0" smtClean="0">
                <a:solidFill>
                  <a:srgbClr val="000066"/>
                </a:solidFill>
              </a:rPr>
              <a:t>RESULTS AND DISCUSSION</a:t>
            </a:r>
            <a:endParaRPr lang="en-US" sz="4400" dirty="0">
              <a:solidFill>
                <a:srgbClr val="000066"/>
              </a:solidFill>
            </a:endParaRPr>
          </a:p>
          <a:p>
            <a:pPr defTabSz="908050">
              <a:spcBef>
                <a:spcPct val="25000"/>
              </a:spcBef>
              <a:tabLst>
                <a:tab pos="914400" algn="l"/>
              </a:tabLst>
            </a:pPr>
            <a:r>
              <a:rPr lang="en-US" sz="3600" dirty="0">
                <a:solidFill>
                  <a:schemeClr val="tx1"/>
                </a:solidFill>
              </a:rPr>
              <a:t>	</a:t>
            </a:r>
            <a:r>
              <a:rPr lang="en-US" sz="3600" b="0" dirty="0" smtClean="0">
                <a:solidFill>
                  <a:schemeClr val="tx1"/>
                </a:solidFill>
              </a:rPr>
              <a:t>One section of a poster should present the results with discussion. Often the results can be depicted with graphs, such as for an experiment, or with drawings such as with a design.  No </a:t>
            </a:r>
            <a:r>
              <a:rPr lang="en-US" sz="3600" b="0" dirty="0">
                <a:solidFill>
                  <a:schemeClr val="tx1"/>
                </a:solidFill>
              </a:rPr>
              <a:t>matter the type selected for the sections, you should still use a bold sans serif for the headings. </a:t>
            </a:r>
            <a:endParaRPr lang="en-US" sz="3600" b="0" dirty="0"/>
          </a:p>
        </p:txBody>
      </p:sp>
      <p:grpSp>
        <p:nvGrpSpPr>
          <p:cNvPr id="2583" name="Group 535"/>
          <p:cNvGrpSpPr>
            <a:grpSpLocks/>
          </p:cNvGrpSpPr>
          <p:nvPr/>
        </p:nvGrpSpPr>
        <p:grpSpPr bwMode="auto">
          <a:xfrm>
            <a:off x="19507200" y="20840700"/>
            <a:ext cx="5181600" cy="5505450"/>
            <a:chOff x="12288" y="12420"/>
            <a:chExt cx="3264" cy="3468"/>
          </a:xfrm>
        </p:grpSpPr>
        <p:sp>
          <p:nvSpPr>
            <p:cNvPr id="2541" name="Rectangle 493"/>
            <p:cNvSpPr>
              <a:spLocks noChangeArrowheads="1"/>
            </p:cNvSpPr>
            <p:nvPr/>
          </p:nvSpPr>
          <p:spPr bwMode="auto">
            <a:xfrm>
              <a:off x="12288" y="12420"/>
              <a:ext cx="3264" cy="34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3814" tIns="41907" rIns="83814" bIns="41907" anchor="ctr"/>
            <a:lstStyle/>
            <a:p>
              <a:pPr algn="ctr" defTabSz="838200"/>
              <a:endParaRPr lang="en-US" sz="6600"/>
            </a:p>
          </p:txBody>
        </p:sp>
        <p:sp>
          <p:nvSpPr>
            <p:cNvPr id="2542" name="Rectangle 494" descr="Dark horizontal"/>
            <p:cNvSpPr>
              <a:spLocks noChangeArrowheads="1"/>
            </p:cNvSpPr>
            <p:nvPr/>
          </p:nvSpPr>
          <p:spPr bwMode="auto">
            <a:xfrm>
              <a:off x="12543" y="12511"/>
              <a:ext cx="2703" cy="155"/>
            </a:xfrm>
            <a:prstGeom prst="rect">
              <a:avLst/>
            </a:prstGeom>
            <a:pattFill prst="dkHorz">
              <a:fgClr>
                <a:srgbClr val="003399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43" name="Picture 495" descr="NvySha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004" y="12705"/>
              <a:ext cx="529" cy="303"/>
            </a:xfrm>
            <a:prstGeom prst="rect">
              <a:avLst/>
            </a:prstGeom>
            <a:noFill/>
          </p:spPr>
        </p:pic>
        <p:sp>
          <p:nvSpPr>
            <p:cNvPr id="2544" name="Rectangle 496" descr="Narrow horizontal"/>
            <p:cNvSpPr>
              <a:spLocks noChangeArrowheads="1"/>
            </p:cNvSpPr>
            <p:nvPr/>
          </p:nvSpPr>
          <p:spPr bwMode="auto">
            <a:xfrm>
              <a:off x="12983" y="12795"/>
              <a:ext cx="1810" cy="110"/>
            </a:xfrm>
            <a:prstGeom prst="rect">
              <a:avLst/>
            </a:prstGeom>
            <a:pattFill prst="narHorz">
              <a:fgClr>
                <a:srgbClr val="003399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5" name="Rectangle 497"/>
            <p:cNvSpPr>
              <a:spLocks noChangeArrowheads="1"/>
            </p:cNvSpPr>
            <p:nvPr/>
          </p:nvSpPr>
          <p:spPr bwMode="auto">
            <a:xfrm>
              <a:off x="12339" y="12779"/>
              <a:ext cx="202" cy="155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6" name="Rectangle 498" descr="Narrow horizontal"/>
            <p:cNvSpPr>
              <a:spLocks noChangeArrowheads="1"/>
            </p:cNvSpPr>
            <p:nvPr/>
          </p:nvSpPr>
          <p:spPr bwMode="auto">
            <a:xfrm>
              <a:off x="12390" y="13120"/>
              <a:ext cx="1428" cy="336"/>
            </a:xfrm>
            <a:prstGeom prst="rect">
              <a:avLst/>
            </a:prstGeom>
            <a:pattFill prst="narHorz">
              <a:fgClr>
                <a:srgbClr val="003399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7" name="Rectangle 499" descr="Dark horizontal"/>
            <p:cNvSpPr>
              <a:spLocks noChangeArrowheads="1"/>
            </p:cNvSpPr>
            <p:nvPr/>
          </p:nvSpPr>
          <p:spPr bwMode="auto">
            <a:xfrm>
              <a:off x="12390" y="13041"/>
              <a:ext cx="561" cy="52"/>
            </a:xfrm>
            <a:prstGeom prst="rect">
              <a:avLst/>
            </a:prstGeom>
            <a:pattFill prst="dkHorz">
              <a:fgClr>
                <a:srgbClr val="0000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8" name="Rectangle 500" descr="Narrow horizontal"/>
            <p:cNvSpPr>
              <a:spLocks noChangeArrowheads="1"/>
            </p:cNvSpPr>
            <p:nvPr/>
          </p:nvSpPr>
          <p:spPr bwMode="auto">
            <a:xfrm>
              <a:off x="14073" y="13120"/>
              <a:ext cx="1428" cy="336"/>
            </a:xfrm>
            <a:prstGeom prst="rect">
              <a:avLst/>
            </a:prstGeom>
            <a:pattFill prst="narHorz">
              <a:fgClr>
                <a:srgbClr val="003399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" name="Rectangle 502" descr="Dark horizontal"/>
            <p:cNvSpPr>
              <a:spLocks noChangeArrowheads="1"/>
            </p:cNvSpPr>
            <p:nvPr/>
          </p:nvSpPr>
          <p:spPr bwMode="auto">
            <a:xfrm>
              <a:off x="14073" y="13041"/>
              <a:ext cx="561" cy="52"/>
            </a:xfrm>
            <a:prstGeom prst="rect">
              <a:avLst/>
            </a:prstGeom>
            <a:pattFill prst="dkHorz">
              <a:fgClr>
                <a:srgbClr val="0000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1" name="Rectangle 503" descr="Narrow horizontal"/>
            <p:cNvSpPr>
              <a:spLocks noChangeArrowheads="1"/>
            </p:cNvSpPr>
            <p:nvPr/>
          </p:nvSpPr>
          <p:spPr bwMode="auto">
            <a:xfrm>
              <a:off x="12876" y="14996"/>
              <a:ext cx="2218" cy="47"/>
            </a:xfrm>
            <a:prstGeom prst="rect">
              <a:avLst/>
            </a:prstGeom>
            <a:pattFill prst="narHorz">
              <a:fgClr>
                <a:srgbClr val="003399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" name="Rectangle 504" descr="Narrow horizontal"/>
            <p:cNvSpPr>
              <a:spLocks noChangeArrowheads="1"/>
            </p:cNvSpPr>
            <p:nvPr/>
          </p:nvSpPr>
          <p:spPr bwMode="auto">
            <a:xfrm>
              <a:off x="12390" y="15294"/>
              <a:ext cx="1428" cy="559"/>
            </a:xfrm>
            <a:prstGeom prst="rect">
              <a:avLst/>
            </a:prstGeom>
            <a:pattFill prst="narHorz">
              <a:fgClr>
                <a:srgbClr val="003399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3" name="Rectangle 505" descr="Dark horizontal"/>
            <p:cNvSpPr>
              <a:spLocks noChangeArrowheads="1"/>
            </p:cNvSpPr>
            <p:nvPr/>
          </p:nvSpPr>
          <p:spPr bwMode="auto">
            <a:xfrm>
              <a:off x="12390" y="15215"/>
              <a:ext cx="561" cy="52"/>
            </a:xfrm>
            <a:prstGeom prst="rect">
              <a:avLst/>
            </a:prstGeom>
            <a:pattFill prst="dkHorz">
              <a:fgClr>
                <a:srgbClr val="0000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4" name="Rectangle 506" descr="Narrow horizontal"/>
            <p:cNvSpPr>
              <a:spLocks noChangeArrowheads="1"/>
            </p:cNvSpPr>
            <p:nvPr/>
          </p:nvSpPr>
          <p:spPr bwMode="auto">
            <a:xfrm>
              <a:off x="14022" y="15294"/>
              <a:ext cx="1428" cy="181"/>
            </a:xfrm>
            <a:prstGeom prst="rect">
              <a:avLst/>
            </a:prstGeom>
            <a:pattFill prst="narHorz">
              <a:fgClr>
                <a:srgbClr val="003399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5" name="Rectangle 507" descr="Dark horizontal"/>
            <p:cNvSpPr>
              <a:spLocks noChangeArrowheads="1"/>
            </p:cNvSpPr>
            <p:nvPr/>
          </p:nvSpPr>
          <p:spPr bwMode="auto">
            <a:xfrm>
              <a:off x="14022" y="15215"/>
              <a:ext cx="561" cy="52"/>
            </a:xfrm>
            <a:prstGeom prst="rect">
              <a:avLst/>
            </a:prstGeom>
            <a:pattFill prst="dkHorz">
              <a:fgClr>
                <a:srgbClr val="0000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7" name="Rectangle 509" descr="Narrow horizontal"/>
            <p:cNvSpPr>
              <a:spLocks noChangeArrowheads="1"/>
            </p:cNvSpPr>
            <p:nvPr/>
          </p:nvSpPr>
          <p:spPr bwMode="auto">
            <a:xfrm>
              <a:off x="14022" y="15539"/>
              <a:ext cx="1428" cy="123"/>
            </a:xfrm>
            <a:prstGeom prst="rect">
              <a:avLst/>
            </a:prstGeom>
            <a:pattFill prst="narHorz">
              <a:fgClr>
                <a:srgbClr val="003399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8" name="Rectangle 510"/>
            <p:cNvSpPr>
              <a:spLocks noChangeArrowheads="1"/>
            </p:cNvSpPr>
            <p:nvPr/>
          </p:nvSpPr>
          <p:spPr bwMode="auto">
            <a:xfrm>
              <a:off x="14379" y="15509"/>
              <a:ext cx="1122" cy="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" name="Rectangle 512" descr="Narrow horizontal"/>
            <p:cNvSpPr>
              <a:spLocks noChangeArrowheads="1"/>
            </p:cNvSpPr>
            <p:nvPr/>
          </p:nvSpPr>
          <p:spPr bwMode="auto">
            <a:xfrm>
              <a:off x="14022" y="15733"/>
              <a:ext cx="1428" cy="123"/>
            </a:xfrm>
            <a:prstGeom prst="rect">
              <a:avLst/>
            </a:prstGeom>
            <a:pattFill prst="narHorz">
              <a:fgClr>
                <a:srgbClr val="003399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" name="Rectangle 513"/>
            <p:cNvSpPr>
              <a:spLocks noChangeArrowheads="1"/>
            </p:cNvSpPr>
            <p:nvPr/>
          </p:nvSpPr>
          <p:spPr bwMode="auto">
            <a:xfrm>
              <a:off x="14379" y="15701"/>
              <a:ext cx="1122" cy="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3" name="Line 525"/>
            <p:cNvSpPr>
              <a:spLocks noChangeShapeType="1"/>
            </p:cNvSpPr>
            <p:nvPr/>
          </p:nvSpPr>
          <p:spPr bwMode="auto">
            <a:xfrm flipV="1">
              <a:off x="12960" y="14592"/>
              <a:ext cx="336" cy="24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4" name="Line 526"/>
            <p:cNvSpPr>
              <a:spLocks noChangeShapeType="1"/>
            </p:cNvSpPr>
            <p:nvPr/>
          </p:nvSpPr>
          <p:spPr bwMode="auto">
            <a:xfrm flipV="1">
              <a:off x="14592" y="13680"/>
              <a:ext cx="336" cy="24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5" name="Line 527"/>
            <p:cNvSpPr>
              <a:spLocks noChangeShapeType="1"/>
            </p:cNvSpPr>
            <p:nvPr/>
          </p:nvSpPr>
          <p:spPr bwMode="auto">
            <a:xfrm flipH="1" flipV="1">
              <a:off x="12960" y="13680"/>
              <a:ext cx="336" cy="24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6" name="Line 528"/>
            <p:cNvSpPr>
              <a:spLocks noChangeShapeType="1"/>
            </p:cNvSpPr>
            <p:nvPr/>
          </p:nvSpPr>
          <p:spPr bwMode="auto">
            <a:xfrm flipH="1" flipV="1">
              <a:off x="14592" y="14592"/>
              <a:ext cx="336" cy="24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9" name="Rectangle 501" descr="75%"/>
            <p:cNvSpPr>
              <a:spLocks noChangeArrowheads="1"/>
            </p:cNvSpPr>
            <p:nvPr/>
          </p:nvSpPr>
          <p:spPr bwMode="auto">
            <a:xfrm>
              <a:off x="12384" y="13536"/>
              <a:ext cx="660" cy="282"/>
            </a:xfrm>
            <a:prstGeom prst="rect">
              <a:avLst/>
            </a:prstGeom>
            <a:pattFill prst="pct75">
              <a:fgClr>
                <a:srgbClr val="0000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" name="Rectangle 521" descr="75%"/>
            <p:cNvSpPr>
              <a:spLocks noChangeArrowheads="1"/>
            </p:cNvSpPr>
            <p:nvPr/>
          </p:nvSpPr>
          <p:spPr bwMode="auto">
            <a:xfrm>
              <a:off x="14832" y="13536"/>
              <a:ext cx="660" cy="282"/>
            </a:xfrm>
            <a:prstGeom prst="rect">
              <a:avLst/>
            </a:prstGeom>
            <a:pattFill prst="pct75">
              <a:fgClr>
                <a:srgbClr val="0000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" name="Rectangle 522" descr="75%"/>
            <p:cNvSpPr>
              <a:spLocks noChangeArrowheads="1"/>
            </p:cNvSpPr>
            <p:nvPr/>
          </p:nvSpPr>
          <p:spPr bwMode="auto">
            <a:xfrm>
              <a:off x="12384" y="14694"/>
              <a:ext cx="660" cy="282"/>
            </a:xfrm>
            <a:prstGeom prst="rect">
              <a:avLst/>
            </a:prstGeom>
            <a:pattFill prst="pct75">
              <a:fgClr>
                <a:srgbClr val="0000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" name="Rectangle 523" descr="75%"/>
            <p:cNvSpPr>
              <a:spLocks noChangeArrowheads="1"/>
            </p:cNvSpPr>
            <p:nvPr/>
          </p:nvSpPr>
          <p:spPr bwMode="auto">
            <a:xfrm>
              <a:off x="14832" y="14694"/>
              <a:ext cx="660" cy="282"/>
            </a:xfrm>
            <a:prstGeom prst="rect">
              <a:avLst/>
            </a:prstGeom>
            <a:pattFill prst="pct75">
              <a:fgClr>
                <a:srgbClr val="0000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" name="Rectangle 524" descr="80%"/>
            <p:cNvSpPr>
              <a:spLocks noChangeArrowheads="1"/>
            </p:cNvSpPr>
            <p:nvPr/>
          </p:nvSpPr>
          <p:spPr bwMode="auto">
            <a:xfrm>
              <a:off x="13104" y="13776"/>
              <a:ext cx="1680" cy="960"/>
            </a:xfrm>
            <a:prstGeom prst="rect">
              <a:avLst/>
            </a:prstGeom>
            <a:pattFill prst="pct80">
              <a:fgClr>
                <a:srgbClr val="0000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588" name="Picture 5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400" y="9829800"/>
            <a:ext cx="9767400" cy="4953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grpSp>
        <p:nvGrpSpPr>
          <p:cNvPr id="175" name="Group 739"/>
          <p:cNvGrpSpPr>
            <a:grpSpLocks/>
          </p:cNvGrpSpPr>
          <p:nvPr/>
        </p:nvGrpSpPr>
        <p:grpSpPr bwMode="auto">
          <a:xfrm>
            <a:off x="1143000" y="2133600"/>
            <a:ext cx="5257800" cy="2895600"/>
            <a:chOff x="1296" y="2400"/>
            <a:chExt cx="2400" cy="1200"/>
          </a:xfrm>
        </p:grpSpPr>
        <p:sp>
          <p:nvSpPr>
            <p:cNvPr id="176" name="Rectangle 740"/>
            <p:cNvSpPr>
              <a:spLocks noChangeArrowheads="1"/>
            </p:cNvSpPr>
            <p:nvPr/>
          </p:nvSpPr>
          <p:spPr bwMode="auto">
            <a:xfrm>
              <a:off x="1296" y="2400"/>
              <a:ext cx="2400" cy="1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7" name="Picture 741" descr="earth_sci_sig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96" y="2400"/>
              <a:ext cx="2400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8" name="Picture 36" descr="OR_relief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17200" y="1676400"/>
            <a:ext cx="4986338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" name="Rectangle 145"/>
          <p:cNvSpPr/>
          <p:nvPr/>
        </p:nvSpPr>
        <p:spPr bwMode="auto">
          <a:xfrm>
            <a:off x="274320" y="320040"/>
            <a:ext cx="28605480" cy="35935920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8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80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80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3658</TotalTime>
  <Words>189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Times New Roman</vt:lpstr>
      <vt:lpstr>Arial</vt:lpstr>
      <vt:lpstr>Blank Presentation</vt:lpstr>
      <vt:lpstr>Slide 1</vt:lpstr>
    </vt:vector>
  </TitlesOfParts>
  <Company>Mechanical Engineering VT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Michael Alley</dc:creator>
  <cp:lastModifiedBy>Western Oregon University</cp:lastModifiedBy>
  <cp:revision>127</cp:revision>
  <cp:lastPrinted>2003-04-18T14:25:05Z</cp:lastPrinted>
  <dcterms:created xsi:type="dcterms:W3CDTF">2003-04-11T15:30:44Z</dcterms:created>
  <dcterms:modified xsi:type="dcterms:W3CDTF">2016-05-04T23:27:10Z</dcterms:modified>
</cp:coreProperties>
</file>