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305" r:id="rId3"/>
    <p:sldId id="273" r:id="rId4"/>
    <p:sldId id="277" r:id="rId5"/>
    <p:sldId id="274" r:id="rId6"/>
    <p:sldId id="275" r:id="rId7"/>
    <p:sldId id="306" r:id="rId8"/>
    <p:sldId id="304" r:id="rId9"/>
    <p:sldId id="276" r:id="rId10"/>
    <p:sldId id="308" r:id="rId11"/>
    <p:sldId id="309" r:id="rId12"/>
    <p:sldId id="286" r:id="rId13"/>
    <p:sldId id="260" r:id="rId14"/>
    <p:sldId id="289" r:id="rId15"/>
    <p:sldId id="266" r:id="rId16"/>
    <p:sldId id="267" r:id="rId17"/>
    <p:sldId id="272" r:id="rId18"/>
    <p:sldId id="287" r:id="rId19"/>
    <p:sldId id="258" r:id="rId20"/>
    <p:sldId id="262" r:id="rId21"/>
    <p:sldId id="264" r:id="rId22"/>
    <p:sldId id="265" r:id="rId23"/>
    <p:sldId id="281" r:id="rId24"/>
    <p:sldId id="282" r:id="rId25"/>
    <p:sldId id="278" r:id="rId26"/>
    <p:sldId id="279" r:id="rId27"/>
    <p:sldId id="280" r:id="rId28"/>
    <p:sldId id="284" r:id="rId29"/>
    <p:sldId id="285" r:id="rId30"/>
    <p:sldId id="288" r:id="rId31"/>
    <p:sldId id="283" r:id="rId32"/>
    <p:sldId id="293" r:id="rId33"/>
    <p:sldId id="259" r:id="rId34"/>
    <p:sldId id="291" r:id="rId35"/>
    <p:sldId id="292" r:id="rId36"/>
    <p:sldId id="294" r:id="rId37"/>
    <p:sldId id="290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C9DEB8-E0AF-4FD8-B345-A98CC1E596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DF0626-1813-4819-83EA-1CE5EA9AFF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BDA211-ED46-4356-8879-51E2E1778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EB303-5CBA-470F-AAA7-EFCA3D761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732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09E7E8-A1D3-436F-8906-ACD626A788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EF19DE-1A3F-4750-8FE5-6FD55D1722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280FF7-0420-4591-BC01-111B94835C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AC639C-AE2E-4EE8-9BF9-30A91A413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828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202B9F-2222-42B9-804D-56DAE5C80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0F60F7-711A-4127-8CF9-4ABCF061BC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E77B1C-CCF3-4A57-B8C5-5735FC1CA7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6B03B-EB71-42EE-9B88-3850C61AD9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32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2598EA-A044-4234-A2C5-B0144580C0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0EDA6E-EB39-4210-8FD9-6E157569AF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565A30-F55F-4033-880B-D0E56130D9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7F1D2D-E894-4822-91B4-A899DF1929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787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8E5649-29A4-452A-875A-21D8EE5139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03AB29-A923-4C2B-A728-2F275BD1D0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D0D6BB-3729-40B3-887A-58B68CEA6B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E25A31-136F-4459-8638-DF4749EE19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972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2ECE79-35F2-43A9-9C2D-C217DCCF2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91407E-2C18-4337-B27E-705B89CC45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AB01E7-555C-4F60-8E5A-5AE3BB877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2F8B7-9590-4ACE-8A15-D7647F23D3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429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1CBFF83-3FB1-4656-9E5A-E734235F5A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C98280-0ADA-40E7-8B1E-8B1667983E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46800BF-DB31-48F9-B6BE-897B3224D2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39082-5477-4536-8F6E-132E77DF30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81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2438D0D-96E9-41C2-9A85-9CA4CEF14A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A32117-9BAB-44BA-B2C3-9FBB9F03BF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FD3EDE-0847-45FD-91E8-2C29B9F1AB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FDB03-DCCF-4944-B92B-98DFC3466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6D57898-3992-4101-A976-0F9AF075FD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1F8EC8D-41B4-4CBA-BD0C-2F9DAB04B0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A33EA2-9A5B-44BD-BFF8-F89E8D168F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2F3B00-0E4C-4655-826D-982D7E8AA3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57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B97B17-C231-46CA-A94C-A42EE80615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899FEF-9351-4D82-826B-CA210FFB11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706657-F927-4CF1-95E4-ADBBBA7C17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45FD3-76B5-4603-B641-C7CFDE6A56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67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40234C-6044-4EE3-8BAC-3C078E183F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9FCCD8-3823-4D01-AD9E-8FEE98DF77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5E7834-CDD7-4175-989C-0BFF9E9F8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C697F-1181-48A7-97FF-364A725821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5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A948C7F-6EEF-46B5-A94C-AAF15771A4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6D3CC1A-90B9-4A8C-B320-ABADD72B8F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61C778-04D6-4CAF-923F-6DD4F5BE899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D775021-EB67-48C0-99B3-E122D82A01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6796436-C5A0-420E-A874-99F13E2703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B0766E-CD20-49C4-BE9F-24844E239F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9730D5-E5FE-442B-BF4B-104B59121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6" y="762000"/>
            <a:ext cx="4810125" cy="361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D19903-1696-450C-AD55-0714F5CEF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905874"/>
            <a:ext cx="3924300" cy="2771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72A617-AE74-4DE4-9D80-A21A0E8E5BC7}"/>
              </a:ext>
            </a:extLst>
          </p:cNvPr>
          <p:cNvSpPr txBox="1"/>
          <p:nvPr/>
        </p:nvSpPr>
        <p:spPr>
          <a:xfrm>
            <a:off x="1814450" y="155198"/>
            <a:ext cx="5515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Resources and Water Pollution Issues in U.S.</a:t>
            </a:r>
          </a:p>
        </p:txBody>
      </p:sp>
    </p:spTree>
    <p:extLst>
      <p:ext uri="{BB962C8B-B14F-4D97-AF65-F5344CB8AC3E}">
        <p14:creationId xmlns:p14="http://schemas.microsoft.com/office/powerpoint/2010/main" val="285492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40E29A-45FF-4786-A074-5A037112E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92" y="838200"/>
            <a:ext cx="827621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9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0E7F2F-493E-4006-BB59-4F55C09F9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5257800" cy="3800475"/>
          </a:xfrm>
          <a:prstGeom prst="rect">
            <a:avLst/>
          </a:prstGeom>
        </p:spPr>
      </p:pic>
      <p:pic>
        <p:nvPicPr>
          <p:cNvPr id="3" name="Picture 4" descr="pollution31">
            <a:extLst>
              <a:ext uri="{FF2B5EF4-FFF2-40B4-BE49-F238E27FC236}">
                <a16:creationId xmlns:a16="http://schemas.microsoft.com/office/drawing/2014/main" id="{F8B609B8-B445-41F7-BB61-C4734453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346" y="1219200"/>
            <a:ext cx="3733800" cy="54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79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ollution14">
            <a:extLst>
              <a:ext uri="{FF2B5EF4-FFF2-40B4-BE49-F238E27FC236}">
                <a16:creationId xmlns:a16="http://schemas.microsoft.com/office/drawing/2014/main" id="{98707FD5-AE46-404B-8644-43F0521F6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/>
          <a:stretch/>
        </p:blipFill>
        <p:spPr bwMode="auto">
          <a:xfrm>
            <a:off x="4387238" y="3605213"/>
            <a:ext cx="4680562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FD928A-6603-4183-B27B-DA9067815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"/>
            <a:ext cx="5105400" cy="58055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pollution5">
            <a:extLst>
              <a:ext uri="{FF2B5EF4-FFF2-40B4-BE49-F238E27FC236}">
                <a16:creationId xmlns:a16="http://schemas.microsoft.com/office/drawing/2014/main" id="{F6CD5595-F8DD-46B6-8963-344E519E9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pollution34">
            <a:extLst>
              <a:ext uri="{FF2B5EF4-FFF2-40B4-BE49-F238E27FC236}">
                <a16:creationId xmlns:a16="http://schemas.microsoft.com/office/drawing/2014/main" id="{91267DB1-439E-4F65-9532-D44F42E17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0772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ollution11">
            <a:extLst>
              <a:ext uri="{FF2B5EF4-FFF2-40B4-BE49-F238E27FC236}">
                <a16:creationId xmlns:a16="http://schemas.microsoft.com/office/drawing/2014/main" id="{AE77FF47-9D3A-40D5-8F1B-9A245934D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650"/>
            <a:ext cx="91440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pollution12">
            <a:extLst>
              <a:ext uri="{FF2B5EF4-FFF2-40B4-BE49-F238E27FC236}">
                <a16:creationId xmlns:a16="http://schemas.microsoft.com/office/drawing/2014/main" id="{56952B9D-F0CD-4553-96C3-E25A695CA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00"/>
            <a:ext cx="91440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ollution17">
            <a:extLst>
              <a:ext uri="{FF2B5EF4-FFF2-40B4-BE49-F238E27FC236}">
                <a16:creationId xmlns:a16="http://schemas.microsoft.com/office/drawing/2014/main" id="{EA97DBBF-F932-4265-9CAA-50E3739DC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25"/>
            <a:ext cx="914400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ollution32">
            <a:extLst>
              <a:ext uri="{FF2B5EF4-FFF2-40B4-BE49-F238E27FC236}">
                <a16:creationId xmlns:a16="http://schemas.microsoft.com/office/drawing/2014/main" id="{6615CDF9-FA38-47C0-B7B6-FABB259D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934200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ollution3">
            <a:extLst>
              <a:ext uri="{FF2B5EF4-FFF2-40B4-BE49-F238E27FC236}">
                <a16:creationId xmlns:a16="http://schemas.microsoft.com/office/drawing/2014/main" id="{4E41B997-A7A3-4CA8-84C5-29BF9477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6819AAE5-A451-4027-94BC-AAE6DF4E7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0"/>
            <a:ext cx="5645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>
                <a:cs typeface="Times New Roman" panose="02020603050405020304" pitchFamily="18" charset="0"/>
              </a:rPr>
              <a:t>Average Annual Precipitation</a:t>
            </a:r>
          </a:p>
          <a:p>
            <a:pPr algn="ctr"/>
            <a:r>
              <a:rPr lang="en-US" altLang="en-US">
                <a:cs typeface="Times New Roman" panose="02020603050405020304" pitchFamily="18" charset="0"/>
              </a:rPr>
              <a:t>Figure 10.18</a:t>
            </a:r>
            <a:endParaRPr lang="en-US" altLang="en-US"/>
          </a:p>
        </p:txBody>
      </p:sp>
      <p:pic>
        <p:nvPicPr>
          <p:cNvPr id="5" name="Picture 3" descr="10_18L">
            <a:extLst>
              <a:ext uri="{FF2B5EF4-FFF2-40B4-BE49-F238E27FC236}">
                <a16:creationId xmlns:a16="http://schemas.microsoft.com/office/drawing/2014/main" id="{40876B94-9C0C-4140-986D-A62E9F29D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162800" cy="50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5CAFCD2E-537C-4C9F-92AD-BF00EC06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715000"/>
            <a:ext cx="168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900">
                <a:cs typeface="Times New Roman" panose="02020603050405020304" pitchFamily="18" charset="0"/>
              </a:rPr>
              <a:t>U. S. Water Resources Council</a:t>
            </a:r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7570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pollution7">
            <a:extLst>
              <a:ext uri="{FF2B5EF4-FFF2-40B4-BE49-F238E27FC236}">
                <a16:creationId xmlns:a16="http://schemas.microsoft.com/office/drawing/2014/main" id="{E14F2C78-44AC-44C8-A70F-662780F7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914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ollution9">
            <a:extLst>
              <a:ext uri="{FF2B5EF4-FFF2-40B4-BE49-F238E27FC236}">
                <a16:creationId xmlns:a16="http://schemas.microsoft.com/office/drawing/2014/main" id="{657DF050-B9DE-468D-8FF5-1AA3F72FE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0"/>
            <a:ext cx="914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ollution10">
            <a:extLst>
              <a:ext uri="{FF2B5EF4-FFF2-40B4-BE49-F238E27FC236}">
                <a16:creationId xmlns:a16="http://schemas.microsoft.com/office/drawing/2014/main" id="{BD021814-DBBB-463B-9A03-6D9B7FAE9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625"/>
            <a:ext cx="91440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ollution26">
            <a:extLst>
              <a:ext uri="{FF2B5EF4-FFF2-40B4-BE49-F238E27FC236}">
                <a16:creationId xmlns:a16="http://schemas.microsoft.com/office/drawing/2014/main" id="{2E8A15F3-703F-4260-8CB6-C01CAFB56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767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pollution27">
            <a:extLst>
              <a:ext uri="{FF2B5EF4-FFF2-40B4-BE49-F238E27FC236}">
                <a16:creationId xmlns:a16="http://schemas.microsoft.com/office/drawing/2014/main" id="{A3432B99-D4A0-4F3A-A8FB-1A87C6A31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410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pollution23">
            <a:extLst>
              <a:ext uri="{FF2B5EF4-FFF2-40B4-BE49-F238E27FC236}">
                <a16:creationId xmlns:a16="http://schemas.microsoft.com/office/drawing/2014/main" id="{97C6A6C3-45F4-4360-9F4A-F715375F1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289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ollution24">
            <a:extLst>
              <a:ext uri="{FF2B5EF4-FFF2-40B4-BE49-F238E27FC236}">
                <a16:creationId xmlns:a16="http://schemas.microsoft.com/office/drawing/2014/main" id="{D2DA5175-D9B8-4DCB-89F5-9EF58A392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54831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pollution25">
            <a:extLst>
              <a:ext uri="{FF2B5EF4-FFF2-40B4-BE49-F238E27FC236}">
                <a16:creationId xmlns:a16="http://schemas.microsoft.com/office/drawing/2014/main" id="{FDF33707-FC4D-4B28-B5E2-53A306D2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292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pollution29">
            <a:extLst>
              <a:ext uri="{FF2B5EF4-FFF2-40B4-BE49-F238E27FC236}">
                <a16:creationId xmlns:a16="http://schemas.microsoft.com/office/drawing/2014/main" id="{3146B1BF-A03F-43C5-B7AB-1B35067D6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82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pollution30">
            <a:extLst>
              <a:ext uri="{FF2B5EF4-FFF2-40B4-BE49-F238E27FC236}">
                <a16:creationId xmlns:a16="http://schemas.microsoft.com/office/drawing/2014/main" id="{1AAC5DDE-6328-4BF5-A53F-653CB7F57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0"/>
            <a:ext cx="3844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10_17">
            <a:extLst>
              <a:ext uri="{FF2B5EF4-FFF2-40B4-BE49-F238E27FC236}">
                <a16:creationId xmlns:a16="http://schemas.microsoft.com/office/drawing/2014/main" id="{14BF47E9-2DAC-4BC2-9AD6-D21A06E20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77888"/>
            <a:ext cx="7543800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C92DF5DB-274B-4855-B5EA-153609AE5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897563"/>
            <a:ext cx="44323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900">
                <a:cs typeface="Times New Roman" panose="02020603050405020304" pitchFamily="18" charset="0"/>
              </a:rPr>
              <a:t>Data from </a:t>
            </a:r>
            <a:r>
              <a:rPr lang="en-US" altLang="en-US" sz="900" i="1">
                <a:cs typeface="Times New Roman" panose="02020603050405020304" pitchFamily="18" charset="0"/>
              </a:rPr>
              <a:t>The Nation’s</a:t>
            </a:r>
            <a:r>
              <a:rPr lang="en-US" altLang="en-US" sz="900">
                <a:cs typeface="Times New Roman" panose="02020603050405020304" pitchFamily="18" charset="0"/>
              </a:rPr>
              <a:t> </a:t>
            </a:r>
            <a:r>
              <a:rPr lang="en-US" altLang="en-US" sz="900" i="1">
                <a:cs typeface="Times New Roman" panose="02020603050405020304" pitchFamily="18" charset="0"/>
              </a:rPr>
              <a:t>Water Resources 1975-2000,</a:t>
            </a:r>
            <a:r>
              <a:rPr lang="en-US" altLang="en-US" sz="900">
                <a:cs typeface="Times New Roman" panose="02020603050405020304" pitchFamily="18" charset="0"/>
              </a:rPr>
              <a:t> Vol. 1, U. S. Water Resources Council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74983AE3-BE0B-48E5-9A68-FE50259B0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78" y="134938"/>
            <a:ext cx="5374100" cy="48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en-US" sz="3600" dirty="0">
                <a:cs typeface="Times New Roman" panose="02020603050405020304" pitchFamily="18" charset="0"/>
              </a:rPr>
              <a:t>Gross Water Flow in U.S.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ollution33">
            <a:extLst>
              <a:ext uri="{FF2B5EF4-FFF2-40B4-BE49-F238E27FC236}">
                <a16:creationId xmlns:a16="http://schemas.microsoft.com/office/drawing/2014/main" id="{86F95A10-B760-405F-98C3-6FD5C1831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16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ollution28">
            <a:extLst>
              <a:ext uri="{FF2B5EF4-FFF2-40B4-BE49-F238E27FC236}">
                <a16:creationId xmlns:a16="http://schemas.microsoft.com/office/drawing/2014/main" id="{7EC758DB-0831-4A4D-8950-6CE58A85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967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ollution38">
            <a:extLst>
              <a:ext uri="{FF2B5EF4-FFF2-40B4-BE49-F238E27FC236}">
                <a16:creationId xmlns:a16="http://schemas.microsoft.com/office/drawing/2014/main" id="{2E80279D-7997-4F07-97A9-F4850BEE2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582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pollution4">
            <a:extLst>
              <a:ext uri="{FF2B5EF4-FFF2-40B4-BE49-F238E27FC236}">
                <a16:creationId xmlns:a16="http://schemas.microsoft.com/office/drawing/2014/main" id="{873FE146-D1AD-49FC-9E38-7B256D3C2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914400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pollution36">
            <a:extLst>
              <a:ext uri="{FF2B5EF4-FFF2-40B4-BE49-F238E27FC236}">
                <a16:creationId xmlns:a16="http://schemas.microsoft.com/office/drawing/2014/main" id="{71CE58F0-3E90-47D1-B152-E57A045AB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0"/>
            <a:ext cx="3965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pollution37">
            <a:extLst>
              <a:ext uri="{FF2B5EF4-FFF2-40B4-BE49-F238E27FC236}">
                <a16:creationId xmlns:a16="http://schemas.microsoft.com/office/drawing/2014/main" id="{F79389E4-56C5-4EB4-B159-AD0A9C393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0"/>
            <a:ext cx="4760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ollution39">
            <a:extLst>
              <a:ext uri="{FF2B5EF4-FFF2-40B4-BE49-F238E27FC236}">
                <a16:creationId xmlns:a16="http://schemas.microsoft.com/office/drawing/2014/main" id="{F101F491-C7E3-4507-BED9-080B5706D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315200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pollution35">
            <a:extLst>
              <a:ext uri="{FF2B5EF4-FFF2-40B4-BE49-F238E27FC236}">
                <a16:creationId xmlns:a16="http://schemas.microsoft.com/office/drawing/2014/main" id="{7577819D-E650-43F8-8E71-802FF8D8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106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pollution22">
            <a:extLst>
              <a:ext uri="{FF2B5EF4-FFF2-40B4-BE49-F238E27FC236}">
                <a16:creationId xmlns:a16="http://schemas.microsoft.com/office/drawing/2014/main" id="{F27176C1-AAC2-455B-8B1A-4DB2E1323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805ABD05-81F6-477B-992B-ED48D7E05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76200"/>
            <a:ext cx="36004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600">
                <a:cs typeface="Times New Roman" panose="02020603050405020304" pitchFamily="18" charset="0"/>
              </a:rPr>
              <a:t>U. S. Water Usage</a:t>
            </a:r>
          </a:p>
          <a:p>
            <a:pPr algn="ctr">
              <a:lnSpc>
                <a:spcPct val="90000"/>
              </a:lnSpc>
            </a:pPr>
            <a:r>
              <a:rPr lang="en-US" altLang="en-US">
                <a:cs typeface="Times New Roman" panose="02020603050405020304" pitchFamily="18" charset="0"/>
              </a:rPr>
              <a:t>Figure 10.19</a:t>
            </a:r>
            <a:endParaRPr lang="en-US" altLang="en-US"/>
          </a:p>
        </p:txBody>
      </p:sp>
      <p:pic>
        <p:nvPicPr>
          <p:cNvPr id="4" name="Picture 3" descr="10_19">
            <a:extLst>
              <a:ext uri="{FF2B5EF4-FFF2-40B4-BE49-F238E27FC236}">
                <a16:creationId xmlns:a16="http://schemas.microsoft.com/office/drawing/2014/main" id="{7E3B1A5E-A2CC-4FD9-ACF9-52B063537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7908925" cy="49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1E6885A0-E3B5-45C0-BA28-DF8388EBC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932488"/>
            <a:ext cx="25558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900">
                <a:cs typeface="Times New Roman" panose="02020603050405020304" pitchFamily="18" charset="0"/>
              </a:rPr>
              <a:t>U. S. Geological Survey Water Resources Division</a:t>
            </a:r>
            <a:r>
              <a:rPr lang="en-US" altLang="en-US" sz="90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A703DCD0-5839-49D3-9AD2-02AB40B95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88900"/>
            <a:ext cx="35750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3600">
                <a:cs typeface="Times New Roman" panose="02020603050405020304" pitchFamily="18" charset="0"/>
              </a:rPr>
              <a:t>Water Withdrawal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cs typeface="Times New Roman" panose="02020603050405020304" pitchFamily="18" charset="0"/>
              </a:rPr>
              <a:t>Figure 10.20</a:t>
            </a:r>
            <a:endParaRPr lang="en-US" altLang="en-US"/>
          </a:p>
        </p:txBody>
      </p:sp>
      <p:pic>
        <p:nvPicPr>
          <p:cNvPr id="4" name="Picture 3" descr="10_20">
            <a:extLst>
              <a:ext uri="{FF2B5EF4-FFF2-40B4-BE49-F238E27FC236}">
                <a16:creationId xmlns:a16="http://schemas.microsoft.com/office/drawing/2014/main" id="{10E332C5-2B81-423D-B130-AAA6B945B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77900"/>
            <a:ext cx="7985125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AAD7D47C-29D4-4FDF-AEE6-FFE999FAB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867400"/>
            <a:ext cx="2409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900">
                <a:cs typeface="Times New Roman" panose="02020603050405020304" pitchFamily="18" charset="0"/>
              </a:rPr>
              <a:t>U. S. Geological Survey National Circular 1081</a:t>
            </a:r>
            <a:r>
              <a:rPr lang="en-US" altLang="en-US" sz="90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0231C1AB-160A-4380-A352-19AED9A39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90488"/>
            <a:ext cx="47053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3600">
                <a:cs typeface="Times New Roman" panose="02020603050405020304" pitchFamily="18" charset="0"/>
              </a:rPr>
              <a:t>Fresh Water Withdrawal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cs typeface="Times New Roman" panose="02020603050405020304" pitchFamily="18" charset="0"/>
              </a:rPr>
              <a:t>Figure 10.22</a:t>
            </a:r>
            <a:endParaRPr lang="en-US" altLang="en-US"/>
          </a:p>
        </p:txBody>
      </p:sp>
      <p:pic>
        <p:nvPicPr>
          <p:cNvPr id="3" name="Picture 3" descr="10_22">
            <a:extLst>
              <a:ext uri="{FF2B5EF4-FFF2-40B4-BE49-F238E27FC236}">
                <a16:creationId xmlns:a16="http://schemas.microsoft.com/office/drawing/2014/main" id="{38F7DA19-1963-4BE4-B471-75D2A5E95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6858000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7B2807A2-3C54-4107-8BA6-63770061A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748338"/>
            <a:ext cx="218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900">
                <a:cs typeface="Times New Roman" panose="02020603050405020304" pitchFamily="18" charset="0"/>
              </a:rPr>
              <a:t>Data from U. S. Water Resources Council</a:t>
            </a:r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412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589EF39-5F71-4441-A260-928729DAD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04800"/>
            <a:ext cx="266065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>
                <a:cs typeface="Times New Roman" panose="02020603050405020304" pitchFamily="18" charset="0"/>
              </a:rPr>
              <a:t>Arid Western</a:t>
            </a:r>
          </a:p>
          <a:p>
            <a:pPr algn="ctr"/>
            <a:r>
              <a:rPr lang="en-US" altLang="en-US" sz="3600">
                <a:cs typeface="Times New Roman" panose="02020603050405020304" pitchFamily="18" charset="0"/>
              </a:rPr>
              <a:t>United States</a:t>
            </a:r>
          </a:p>
          <a:p>
            <a:pPr algn="ctr"/>
            <a:r>
              <a:rPr lang="en-US" altLang="en-US">
                <a:cs typeface="Times New Roman" panose="02020603050405020304" pitchFamily="18" charset="0"/>
              </a:rPr>
              <a:t>Figure 10.8</a:t>
            </a:r>
            <a:endParaRPr lang="en-US" altLang="en-US"/>
          </a:p>
        </p:txBody>
      </p:sp>
      <p:pic>
        <p:nvPicPr>
          <p:cNvPr id="3" name="Picture 3" descr="10_08">
            <a:extLst>
              <a:ext uri="{FF2B5EF4-FFF2-40B4-BE49-F238E27FC236}">
                <a16:creationId xmlns:a16="http://schemas.microsoft.com/office/drawing/2014/main" id="{7FC71ED2-E21D-490B-91C1-2E4DC40FC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152400"/>
            <a:ext cx="51689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9FC70A53-EEB8-459A-8682-C40BD81CF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7400"/>
            <a:ext cx="16414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900">
                <a:cs typeface="Times New Roman" panose="02020603050405020304" pitchFamily="18" charset="0"/>
              </a:rPr>
              <a:t>U. S. Water Resources Council</a:t>
            </a:r>
            <a:r>
              <a:rPr lang="en-US" altLang="en-US" sz="9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0824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62B7BD83-C30C-4B6D-8A72-A8E87D1B0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76200"/>
            <a:ext cx="46164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3600">
                <a:cs typeface="Times New Roman" panose="02020603050405020304" pitchFamily="18" charset="0"/>
              </a:rPr>
              <a:t>Water Use for Irrigation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cs typeface="Times New Roman" panose="02020603050405020304" pitchFamily="18" charset="0"/>
              </a:rPr>
              <a:t>Figure 10.23</a:t>
            </a:r>
            <a:endParaRPr lang="en-US" altLang="en-US"/>
          </a:p>
        </p:txBody>
      </p:sp>
      <p:pic>
        <p:nvPicPr>
          <p:cNvPr id="4" name="Picture 3" descr="10_23L">
            <a:extLst>
              <a:ext uri="{FF2B5EF4-FFF2-40B4-BE49-F238E27FC236}">
                <a16:creationId xmlns:a16="http://schemas.microsoft.com/office/drawing/2014/main" id="{3C060645-97B2-4B06-983A-1672D26D4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66775"/>
            <a:ext cx="5943600" cy="51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5D6889E9-F1A3-41FC-A4FA-F3EDDFFA5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880100"/>
            <a:ext cx="14605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40000"/>
              </a:lnSpc>
            </a:pPr>
            <a:r>
              <a:rPr lang="en-US" altLang="en-US" sz="900">
                <a:cs typeface="Times New Roman" panose="02020603050405020304" pitchFamily="18" charset="0"/>
              </a:rPr>
              <a:t>U. S. Geological Survey </a:t>
            </a:r>
          </a:p>
          <a:p>
            <a:pPr>
              <a:lnSpc>
                <a:spcPct val="40000"/>
              </a:lnSpc>
            </a:pPr>
            <a:r>
              <a:rPr lang="en-US" altLang="en-US" sz="900">
                <a:cs typeface="Times New Roman" panose="02020603050405020304" pitchFamily="18" charset="0"/>
              </a:rPr>
              <a:t>Water Resources Division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122</Words>
  <Application>Microsoft Office PowerPoint</Application>
  <PresentationFormat>On-screen Show (4:3)</PresentationFormat>
  <Paragraphs>23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taylors</dc:creator>
  <cp:lastModifiedBy>Steve Taylor</cp:lastModifiedBy>
  <cp:revision>12</cp:revision>
  <dcterms:created xsi:type="dcterms:W3CDTF">2004-02-26T22:12:52Z</dcterms:created>
  <dcterms:modified xsi:type="dcterms:W3CDTF">2020-05-26T19:25:06Z</dcterms:modified>
</cp:coreProperties>
</file>