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256" r:id="rId3"/>
    <p:sldId id="257" r:id="rId4"/>
    <p:sldId id="299" r:id="rId5"/>
    <p:sldId id="302" r:id="rId6"/>
    <p:sldId id="303" r:id="rId7"/>
    <p:sldId id="300" r:id="rId8"/>
    <p:sldId id="307" r:id="rId9"/>
    <p:sldId id="295" r:id="rId10"/>
    <p:sldId id="308" r:id="rId11"/>
    <p:sldId id="297" r:id="rId12"/>
    <p:sldId id="269" r:id="rId13"/>
    <p:sldId id="296" r:id="rId14"/>
    <p:sldId id="301" r:id="rId15"/>
    <p:sldId id="304" r:id="rId16"/>
    <p:sldId id="305" r:id="rId17"/>
    <p:sldId id="258" r:id="rId18"/>
    <p:sldId id="259" r:id="rId19"/>
    <p:sldId id="260" r:id="rId20"/>
    <p:sldId id="261" r:id="rId21"/>
    <p:sldId id="262" r:id="rId22"/>
    <p:sldId id="309" r:id="rId23"/>
    <p:sldId id="287" r:id="rId24"/>
    <p:sldId id="263" r:id="rId25"/>
    <p:sldId id="264" r:id="rId26"/>
    <p:sldId id="265" r:id="rId27"/>
    <p:sldId id="266" r:id="rId28"/>
    <p:sldId id="267" r:id="rId29"/>
    <p:sldId id="268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98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50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A6A78-96AC-4618-ABEA-17D6DF811E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82EFAF-0538-4ACD-8CED-7FCE91447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123D9-409B-4DE8-8A44-FD66D981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70B34-3F2A-4558-BEDE-F894B205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BCAC8-157B-4BD4-B6AA-E383F6F45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6811F6-2993-463E-8D36-ADDBABAD0C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8553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34A57-DB5A-4198-A649-01D7A95A2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716291-F9A9-499D-AAFA-17E3508CF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9AD93-9E21-4C4D-B22D-18CD21204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5DC0C-C505-4519-9A27-FED26F605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8C870-AF8D-4F42-85AE-284829A0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19E7C-4EDF-4763-A008-7FB9397A99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4775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43A108-EDC5-4F3C-A1F3-A6E128FABC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FCF92B-1886-478F-9983-66C36BE1C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3FF61-3DF6-419C-8596-CA0076679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AA4C3-728E-4BB6-A7F6-40EE21468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6DE7B-0FF4-44B5-AC5F-86D84A15C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15E0E7-7557-40B5-A00A-FA74045332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8785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4A9A-0F76-4064-90C8-177E0F5A3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91969-D7C9-4B6F-B2E1-6A3F63FE7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58908-B3CD-45FF-9575-4EB9481FB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FAD5E-C3EF-4822-8C9C-6AF36B986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666B8-EFC7-4635-BC1D-8ED344905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4051C9-5956-4D3A-95B7-A20C535DD9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771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17C0C-2CA5-4ABF-924E-967FC33B9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7D84B-0776-4E7B-91FF-913177E5D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5F4A4-42E8-43E4-B225-0D3DDFA86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13B5F-DAE3-4D72-98A3-0A3628E8F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10C9C-5B8B-43C1-BFA9-9CBC30B6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F1F0E-F774-43F2-B33F-9161F10457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85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30E95-EFE0-44BC-AE94-338947706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CBEBE-C36C-4522-85DE-1FEACB37A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733D13-D139-4993-9ECD-AA9D5B451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9D0D4E-ABF2-447B-933E-D5AEEE61D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ED87A5-FA01-420D-9F8B-BE1F46D63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ABB96-65B3-446A-A222-99BA2BD27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32DE8B-E60A-4C23-A581-585EB644F1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8580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DFC18-D77D-4202-A57C-7A2E266DF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BF715-51AB-4062-9CD5-082880AFF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B65C7-CE2D-464B-8B19-E056F2E7E6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E1C195-6B5B-4BF8-8C2D-861B841A35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F6A04C-9AA1-4B95-B6D8-2750C43ABA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432A5E-80B6-422C-9678-10FFCF47D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D240E-6989-43D4-9DAA-31F98FA7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F158FB-1AE4-4006-BE49-8BC5EA0FC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F2C836-FD21-40A0-A97A-046EDFB308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126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EC199-BF6E-48B8-8B47-36F138E3C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8DAF6F-DD9F-4791-A5B5-3A2CA987B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37DCF3-B1E0-4C5C-A7DE-63F32C58A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DBB62A-BFF7-46AB-A8E7-AB22F8209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7F0393-A26A-462F-8BFD-0B4FD9321C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8734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E64E78-F38B-4FAA-828F-13A5D57AE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2BAEF5-C77B-456E-9673-B99ED94E3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14D79-CA57-45A2-930E-BAF806C7F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399A0-E2D4-48B2-9611-93FD65258D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3294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D6645-877B-4DA7-AA59-1DDFD3D8E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96A86-09E8-4C82-ADD9-A69EC8709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289C87-60F4-42F0-95CE-9FFF1381BA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CECFE9-E13C-4B61-84CC-12A80F574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97C106-CDEE-4C8E-82D2-F7FEB2E31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2536A9-B389-499B-B253-01825E1E5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5E7C6-1F0F-4253-B7E7-B1A3FFCD2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1042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821F0-6163-4759-B384-4763B3C66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C59884-3716-462E-8878-B997F6CB84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3BA1B2-5735-4CCC-AAB6-317B120FB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A5F333-4A5B-4A89-B794-C019E601E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120CBF-D350-4265-BD06-B7D7CEED9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EF056-F109-4095-94CF-E29624C5F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E24BB-4885-41AC-BF8A-9AAFBE722D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5366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FBBA165-8186-4B63-BC9A-44A78EBB3B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F5972A7-7C89-4EC8-9F22-9F9DA33192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A966B0C-6FDC-4AC8-AB51-7BF11DB2354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0B0004C-7001-4B7F-9412-2CEA347200D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608DD7F-2AC7-4279-BEB3-D8621D3E46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B22E5E4-9D6B-4C18-93C9-3A58E4F930B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03DC3A-DD05-49BE-BFAD-A34C72A3B000}"/>
              </a:ext>
            </a:extLst>
          </p:cNvPr>
          <p:cNvSpPr txBox="1"/>
          <p:nvPr/>
        </p:nvSpPr>
        <p:spPr>
          <a:xfrm>
            <a:off x="0" y="-56205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Groundwater and Subsurface Contamination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01A297-0AAD-4B3B-86B9-912E8741C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75304"/>
            <a:ext cx="4981575" cy="3914775"/>
          </a:xfrm>
          <a:prstGeom prst="rect">
            <a:avLst/>
          </a:prstGeom>
        </p:spPr>
      </p:pic>
      <p:pic>
        <p:nvPicPr>
          <p:cNvPr id="34818" name="Picture 2" descr="Soil &amp; Groundwater Cleanup | Projects | Fluor-BWXT Portsmouth ...">
            <a:extLst>
              <a:ext uri="{FF2B5EF4-FFF2-40B4-BE49-F238E27FC236}">
                <a16:creationId xmlns:a16="http://schemas.microsoft.com/office/drawing/2014/main" id="{1209A4E0-6419-49A9-A9DF-8F3597F81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72" y="2764007"/>
            <a:ext cx="2829509" cy="188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MTBE polluted sites, and cleanup costs estimated by: analysis of ...">
            <a:extLst>
              <a:ext uri="{FF2B5EF4-FFF2-40B4-BE49-F238E27FC236}">
                <a16:creationId xmlns:a16="http://schemas.microsoft.com/office/drawing/2014/main" id="{F53CCDF5-82F9-4A8B-A275-E1D0633A1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029200"/>
            <a:ext cx="2816124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South Plainfield Superfund site cleanup continues with groundwater ...">
            <a:extLst>
              <a:ext uri="{FF2B5EF4-FFF2-40B4-BE49-F238E27FC236}">
                <a16:creationId xmlns:a16="http://schemas.microsoft.com/office/drawing/2014/main" id="{2E58FC35-BD31-451E-ABA9-17B0DA209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72" y="737175"/>
            <a:ext cx="2829509" cy="202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Picture 10" descr="Natural Attenuation Strategy for Groundwater Cleanup">
            <a:extLst>
              <a:ext uri="{FF2B5EF4-FFF2-40B4-BE49-F238E27FC236}">
                <a16:creationId xmlns:a16="http://schemas.microsoft.com/office/drawing/2014/main" id="{5DEAFCC9-558D-45A2-863F-3293DDC88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678768"/>
            <a:ext cx="3188114" cy="202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634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A06E9D-B8F4-468D-BD4A-79E4B0614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19075"/>
            <a:ext cx="501015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08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pollution42">
            <a:extLst>
              <a:ext uri="{FF2B5EF4-FFF2-40B4-BE49-F238E27FC236}">
                <a16:creationId xmlns:a16="http://schemas.microsoft.com/office/drawing/2014/main" id="{B28FC631-A116-418B-ABD3-3EFD71FE9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0"/>
            <a:ext cx="5359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482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cont14">
            <a:extLst>
              <a:ext uri="{FF2B5EF4-FFF2-40B4-BE49-F238E27FC236}">
                <a16:creationId xmlns:a16="http://schemas.microsoft.com/office/drawing/2014/main" id="{39D27706-445A-4DC8-B384-CCBE9961C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62131"/>
            <a:ext cx="3475448" cy="517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nt15">
            <a:extLst>
              <a:ext uri="{FF2B5EF4-FFF2-40B4-BE49-F238E27FC236}">
                <a16:creationId xmlns:a16="http://schemas.microsoft.com/office/drawing/2014/main" id="{4C996FC6-FE46-4FFB-ABC8-E5819AA19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76200"/>
            <a:ext cx="2994559" cy="498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ont16">
            <a:extLst>
              <a:ext uri="{FF2B5EF4-FFF2-40B4-BE49-F238E27FC236}">
                <a16:creationId xmlns:a16="http://schemas.microsoft.com/office/drawing/2014/main" id="{E7C8DFB5-532D-4F07-9F6D-C4FB05F810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78"/>
          <a:stretch/>
        </p:blipFill>
        <p:spPr bwMode="auto">
          <a:xfrm>
            <a:off x="5032514" y="4419600"/>
            <a:ext cx="38862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pollution41">
            <a:extLst>
              <a:ext uri="{FF2B5EF4-FFF2-40B4-BE49-F238E27FC236}">
                <a16:creationId xmlns:a16="http://schemas.microsoft.com/office/drawing/2014/main" id="{5F83C88C-B233-4A08-8136-9379CED79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9144000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03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gwf045">
            <a:extLst>
              <a:ext uri="{FF2B5EF4-FFF2-40B4-BE49-F238E27FC236}">
                <a16:creationId xmlns:a16="http://schemas.microsoft.com/office/drawing/2014/main" id="{BC41380A-CB24-4CEE-8745-037948D10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4876800" cy="402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CE67FA-38CA-4504-8A18-ABABDBAAA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819400"/>
            <a:ext cx="565561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4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pollution13">
            <a:extLst>
              <a:ext uri="{FF2B5EF4-FFF2-40B4-BE49-F238E27FC236}">
                <a16:creationId xmlns:a16="http://schemas.microsoft.com/office/drawing/2014/main" id="{34FC0FBB-9FA6-4EC1-B5CF-CE20CF3F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29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353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pollution16">
            <a:extLst>
              <a:ext uri="{FF2B5EF4-FFF2-40B4-BE49-F238E27FC236}">
                <a16:creationId xmlns:a16="http://schemas.microsoft.com/office/drawing/2014/main" id="{E78FEAFF-04F9-462F-A260-CE23EF32B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75"/>
            <a:ext cx="9144000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180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ont3">
            <a:extLst>
              <a:ext uri="{FF2B5EF4-FFF2-40B4-BE49-F238E27FC236}">
                <a16:creationId xmlns:a16="http://schemas.microsoft.com/office/drawing/2014/main" id="{E64C520B-6F72-48CF-A7BF-13376165D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ont4">
            <a:extLst>
              <a:ext uri="{FF2B5EF4-FFF2-40B4-BE49-F238E27FC236}">
                <a16:creationId xmlns:a16="http://schemas.microsoft.com/office/drawing/2014/main" id="{8D397112-B2DF-4924-90F3-F63198A5B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45820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ont5">
            <a:extLst>
              <a:ext uri="{FF2B5EF4-FFF2-40B4-BE49-F238E27FC236}">
                <a16:creationId xmlns:a16="http://schemas.microsoft.com/office/drawing/2014/main" id="{2C1016FF-0DA4-4479-A905-08B618A0B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725"/>
            <a:ext cx="9144000" cy="641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ont1">
            <a:extLst>
              <a:ext uri="{FF2B5EF4-FFF2-40B4-BE49-F238E27FC236}">
                <a16:creationId xmlns:a16="http://schemas.microsoft.com/office/drawing/2014/main" id="{F607F62C-B3DE-45EC-9429-A7E66063F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39200" cy="682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ont6">
            <a:extLst>
              <a:ext uri="{FF2B5EF4-FFF2-40B4-BE49-F238E27FC236}">
                <a16:creationId xmlns:a16="http://schemas.microsoft.com/office/drawing/2014/main" id="{F1CE5B67-ED86-4BC5-A2E5-B146F287B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0175"/>
            <a:ext cx="4705350" cy="665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ont7">
            <a:extLst>
              <a:ext uri="{FF2B5EF4-FFF2-40B4-BE49-F238E27FC236}">
                <a16:creationId xmlns:a16="http://schemas.microsoft.com/office/drawing/2014/main" id="{97A3C169-5C79-446A-B767-E3F66D05F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3"/>
            <a:ext cx="9144000" cy="604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AB56F3-EBB6-4409-9F3F-76F5E8EEE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909" y="0"/>
            <a:ext cx="5134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69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4">
            <a:extLst>
              <a:ext uri="{FF2B5EF4-FFF2-40B4-BE49-F238E27FC236}">
                <a16:creationId xmlns:a16="http://schemas.microsoft.com/office/drawing/2014/main" id="{AB5D8E5C-B428-4D01-B603-C402AD055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73038"/>
            <a:ext cx="8743099" cy="652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200" b="1" dirty="0"/>
              <a:t>Occurrence of Chemical Contaminants in Soil and Groundwater</a:t>
            </a:r>
          </a:p>
          <a:p>
            <a:endParaRPr lang="en-US" altLang="en-US" sz="2200" dirty="0"/>
          </a:p>
          <a:p>
            <a:pPr>
              <a:buFontTx/>
              <a:buChar char="-"/>
            </a:pPr>
            <a:r>
              <a:rPr lang="en-US" altLang="en-US" sz="2200" dirty="0"/>
              <a:t>Solid phase (in vadose or phreatic zone)</a:t>
            </a:r>
          </a:p>
          <a:p>
            <a:pPr lvl="1">
              <a:buFontTx/>
              <a:buChar char="-"/>
            </a:pPr>
            <a:r>
              <a:rPr lang="en-US" altLang="en-US" sz="2200" dirty="0"/>
              <a:t>E.g. coal tar / petroleum solids</a:t>
            </a:r>
          </a:p>
          <a:p>
            <a:pPr lvl="1"/>
            <a:r>
              <a:rPr lang="en-US" altLang="en-US" sz="2200" dirty="0"/>
              <a:t>-Residual waste</a:t>
            </a:r>
          </a:p>
          <a:p>
            <a:pPr>
              <a:buFontTx/>
              <a:buChar char="-"/>
            </a:pPr>
            <a:endParaRPr lang="en-US" altLang="en-US" sz="2200" dirty="0"/>
          </a:p>
          <a:p>
            <a:pPr>
              <a:buFontTx/>
              <a:buChar char="-"/>
            </a:pPr>
            <a:r>
              <a:rPr lang="en-US" altLang="en-US" sz="2200" dirty="0"/>
              <a:t>Liquid phase (in vadose or phreatic zone; porous)</a:t>
            </a:r>
          </a:p>
          <a:p>
            <a:pPr lvl="1">
              <a:buFontTx/>
              <a:buChar char="-"/>
            </a:pPr>
            <a:r>
              <a:rPr lang="en-US" altLang="en-US" sz="2200" dirty="0"/>
              <a:t>Free Products  / Separates</a:t>
            </a:r>
          </a:p>
          <a:p>
            <a:pPr lvl="2">
              <a:buFontTx/>
              <a:buChar char="-"/>
            </a:pPr>
            <a:r>
              <a:rPr lang="en-US" altLang="en-US" sz="2200" dirty="0"/>
              <a:t>LNAPL’s – Light non-aqueous phase liquids</a:t>
            </a:r>
          </a:p>
          <a:p>
            <a:pPr lvl="3">
              <a:buFontTx/>
              <a:buChar char="-"/>
            </a:pPr>
            <a:r>
              <a:rPr lang="en-US" altLang="en-US" sz="2200" dirty="0"/>
              <a:t>E.g. kerosene</a:t>
            </a:r>
          </a:p>
          <a:p>
            <a:pPr lvl="2">
              <a:buFontTx/>
              <a:buChar char="-"/>
            </a:pPr>
            <a:r>
              <a:rPr lang="en-US" altLang="en-US" sz="2200" dirty="0"/>
              <a:t>DNAPL’s – Dense non-aqueous phase liquids</a:t>
            </a:r>
          </a:p>
          <a:p>
            <a:pPr lvl="3">
              <a:buFontTx/>
              <a:buChar char="-"/>
            </a:pPr>
            <a:r>
              <a:rPr lang="en-US" altLang="en-US" sz="2200" dirty="0"/>
              <a:t>E.g. Creosote</a:t>
            </a:r>
          </a:p>
          <a:p>
            <a:pPr lvl="2">
              <a:buFontTx/>
              <a:buChar char="-"/>
            </a:pPr>
            <a:endParaRPr lang="en-US" altLang="en-US" sz="2200" dirty="0"/>
          </a:p>
          <a:p>
            <a:pPr>
              <a:buFontTx/>
              <a:buChar char="-"/>
            </a:pPr>
            <a:r>
              <a:rPr lang="en-US" altLang="en-US" sz="2200" dirty="0"/>
              <a:t>Vapor phase (in vadose zone; gas phase transport)</a:t>
            </a:r>
          </a:p>
          <a:p>
            <a:pPr lvl="1">
              <a:buFontTx/>
              <a:buChar char="-"/>
            </a:pPr>
            <a:r>
              <a:rPr lang="en-US" altLang="en-US" sz="2200" dirty="0"/>
              <a:t>Volatilized organic compounds</a:t>
            </a:r>
          </a:p>
          <a:p>
            <a:pPr lvl="2">
              <a:buFontTx/>
              <a:buChar char="-"/>
            </a:pPr>
            <a:r>
              <a:rPr lang="en-US" altLang="en-US" sz="2200" dirty="0"/>
              <a:t>E.g. Benzene-Toluene derived from gasoline vapors</a:t>
            </a:r>
          </a:p>
          <a:p>
            <a:pPr lvl="1">
              <a:buFontTx/>
              <a:buChar char="-"/>
            </a:pPr>
            <a:endParaRPr lang="en-US" altLang="en-US" sz="2200" dirty="0"/>
          </a:p>
          <a:p>
            <a:pPr>
              <a:buFontTx/>
              <a:buChar char="-"/>
            </a:pPr>
            <a:r>
              <a:rPr lang="en-US" altLang="en-US" sz="2200" dirty="0"/>
              <a:t>Dissolved phase (in phreatic zone; groundwater advection)</a:t>
            </a:r>
          </a:p>
          <a:p>
            <a:pPr lvl="1">
              <a:buFontTx/>
              <a:buChar char="-"/>
            </a:pPr>
            <a:r>
              <a:rPr lang="en-US" altLang="en-US" sz="2200" dirty="0"/>
              <a:t>E.g. metals, dissolved organic compounds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ont8">
            <a:extLst>
              <a:ext uri="{FF2B5EF4-FFF2-40B4-BE49-F238E27FC236}">
                <a16:creationId xmlns:a16="http://schemas.microsoft.com/office/drawing/2014/main" id="{4FF5BE5C-F66D-4DC0-8E3C-253CFEB2F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ont9jpg">
            <a:extLst>
              <a:ext uri="{FF2B5EF4-FFF2-40B4-BE49-F238E27FC236}">
                <a16:creationId xmlns:a16="http://schemas.microsoft.com/office/drawing/2014/main" id="{C33F01F7-84C3-402E-A84B-17E326F88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212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ont10">
            <a:extLst>
              <a:ext uri="{FF2B5EF4-FFF2-40B4-BE49-F238E27FC236}">
                <a16:creationId xmlns:a16="http://schemas.microsoft.com/office/drawing/2014/main" id="{14F4AC3A-BAF1-4184-B3A7-0EF28D301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550"/>
            <a:ext cx="9144000" cy="606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ont11jpg">
            <a:extLst>
              <a:ext uri="{FF2B5EF4-FFF2-40B4-BE49-F238E27FC236}">
                <a16:creationId xmlns:a16="http://schemas.microsoft.com/office/drawing/2014/main" id="{15B100BC-C551-4C54-9DA8-1136BAD67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63"/>
            <a:ext cx="9144000" cy="680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ont12">
            <a:extLst>
              <a:ext uri="{FF2B5EF4-FFF2-40B4-BE49-F238E27FC236}">
                <a16:creationId xmlns:a16="http://schemas.microsoft.com/office/drawing/2014/main" id="{51587534-F968-4D85-8FAD-AA4F7CDF3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924800" cy="68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ont13">
            <a:extLst>
              <a:ext uri="{FF2B5EF4-FFF2-40B4-BE49-F238E27FC236}">
                <a16:creationId xmlns:a16="http://schemas.microsoft.com/office/drawing/2014/main" id="{14E42E10-9ABE-47CF-AA69-11DEEBB82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475"/>
            <a:ext cx="9144000" cy="666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ont2">
            <a:extLst>
              <a:ext uri="{FF2B5EF4-FFF2-40B4-BE49-F238E27FC236}">
                <a16:creationId xmlns:a16="http://schemas.microsoft.com/office/drawing/2014/main" id="{022817CC-479A-49DA-A4E2-76D03734A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138"/>
            <a:ext cx="9144000" cy="634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ont17">
            <a:extLst>
              <a:ext uri="{FF2B5EF4-FFF2-40B4-BE49-F238E27FC236}">
                <a16:creationId xmlns:a16="http://schemas.microsoft.com/office/drawing/2014/main" id="{27EF48D9-E45B-4DF9-9E03-A66E439F6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486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ont18">
            <a:extLst>
              <a:ext uri="{FF2B5EF4-FFF2-40B4-BE49-F238E27FC236}">
                <a16:creationId xmlns:a16="http://schemas.microsoft.com/office/drawing/2014/main" id="{CB7119CC-666A-499A-8C15-836C6265B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578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ont19">
            <a:extLst>
              <a:ext uri="{FF2B5EF4-FFF2-40B4-BE49-F238E27FC236}">
                <a16:creationId xmlns:a16="http://schemas.microsoft.com/office/drawing/2014/main" id="{E3882653-F89A-40B3-A193-DAE475DE7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543800" cy="692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cont20">
            <a:extLst>
              <a:ext uri="{FF2B5EF4-FFF2-40B4-BE49-F238E27FC236}">
                <a16:creationId xmlns:a16="http://schemas.microsoft.com/office/drawing/2014/main" id="{02398EF8-5BCB-4CDF-83D6-147E45876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cont21">
            <a:extLst>
              <a:ext uri="{FF2B5EF4-FFF2-40B4-BE49-F238E27FC236}">
                <a16:creationId xmlns:a16="http://schemas.microsoft.com/office/drawing/2014/main" id="{EF7FCA0C-61AA-4F21-AC2C-2E7052721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cont22">
            <a:extLst>
              <a:ext uri="{FF2B5EF4-FFF2-40B4-BE49-F238E27FC236}">
                <a16:creationId xmlns:a16="http://schemas.microsoft.com/office/drawing/2014/main" id="{A54CCA52-CF9D-479C-AF61-889734644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111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cont23">
            <a:extLst>
              <a:ext uri="{FF2B5EF4-FFF2-40B4-BE49-F238E27FC236}">
                <a16:creationId xmlns:a16="http://schemas.microsoft.com/office/drawing/2014/main" id="{6C7CC575-30E2-44FC-AAE5-A57454AFC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238"/>
            <a:ext cx="9144000" cy="658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cont24">
            <a:extLst>
              <a:ext uri="{FF2B5EF4-FFF2-40B4-BE49-F238E27FC236}">
                <a16:creationId xmlns:a16="http://schemas.microsoft.com/office/drawing/2014/main" id="{089A89F0-AB26-4D86-B82D-8D3BE7698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448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cont25">
            <a:extLst>
              <a:ext uri="{FF2B5EF4-FFF2-40B4-BE49-F238E27FC236}">
                <a16:creationId xmlns:a16="http://schemas.microsoft.com/office/drawing/2014/main" id="{B174E431-03E7-4E16-844C-B137E36BA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8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ont26">
            <a:extLst>
              <a:ext uri="{FF2B5EF4-FFF2-40B4-BE49-F238E27FC236}">
                <a16:creationId xmlns:a16="http://schemas.microsoft.com/office/drawing/2014/main" id="{86150A5F-C4C0-4FF0-A31B-963BBAE6B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964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gwf023">
            <a:extLst>
              <a:ext uri="{FF2B5EF4-FFF2-40B4-BE49-F238E27FC236}">
                <a16:creationId xmlns:a16="http://schemas.microsoft.com/office/drawing/2014/main" id="{9249F9D4-9EB3-48AA-8E20-33E38983A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192213"/>
            <a:ext cx="9053512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2058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cont27">
            <a:extLst>
              <a:ext uri="{FF2B5EF4-FFF2-40B4-BE49-F238E27FC236}">
                <a16:creationId xmlns:a16="http://schemas.microsoft.com/office/drawing/2014/main" id="{5F218FB2-FBC0-441C-96CB-0A0976BDC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5963"/>
            <a:ext cx="9144000" cy="560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cont28">
            <a:extLst>
              <a:ext uri="{FF2B5EF4-FFF2-40B4-BE49-F238E27FC236}">
                <a16:creationId xmlns:a16="http://schemas.microsoft.com/office/drawing/2014/main" id="{B60AB623-C01B-4754-96A1-B8F1AAA9C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38"/>
            <a:ext cx="9144000" cy="650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cont29">
            <a:extLst>
              <a:ext uri="{FF2B5EF4-FFF2-40B4-BE49-F238E27FC236}">
                <a16:creationId xmlns:a16="http://schemas.microsoft.com/office/drawing/2014/main" id="{455438B7-A983-4D9F-B639-DBA8CA91B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cont30">
            <a:extLst>
              <a:ext uri="{FF2B5EF4-FFF2-40B4-BE49-F238E27FC236}">
                <a16:creationId xmlns:a16="http://schemas.microsoft.com/office/drawing/2014/main" id="{D6D2D530-BD1E-4260-BE87-B31B0301C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691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cont31">
            <a:extLst>
              <a:ext uri="{FF2B5EF4-FFF2-40B4-BE49-F238E27FC236}">
                <a16:creationId xmlns:a16="http://schemas.microsoft.com/office/drawing/2014/main" id="{F34076B9-C26D-40EE-8366-79AF1BA95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25"/>
            <a:ext cx="9144000" cy="658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pollution43">
            <a:extLst>
              <a:ext uri="{FF2B5EF4-FFF2-40B4-BE49-F238E27FC236}">
                <a16:creationId xmlns:a16="http://schemas.microsoft.com/office/drawing/2014/main" id="{3BB26064-2F60-4875-BDD4-67DAD9B2C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724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451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hydro46">
            <a:extLst>
              <a:ext uri="{FF2B5EF4-FFF2-40B4-BE49-F238E27FC236}">
                <a16:creationId xmlns:a16="http://schemas.microsoft.com/office/drawing/2014/main" id="{59F4F986-E8B8-47E1-8DFD-C4C7CE575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5367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54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hydro37">
            <a:extLst>
              <a:ext uri="{FF2B5EF4-FFF2-40B4-BE49-F238E27FC236}">
                <a16:creationId xmlns:a16="http://schemas.microsoft.com/office/drawing/2014/main" id="{2AE78F9F-D471-40F9-BACD-2E918686A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363" y="0"/>
            <a:ext cx="34750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97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gwf033">
            <a:extLst>
              <a:ext uri="{FF2B5EF4-FFF2-40B4-BE49-F238E27FC236}">
                <a16:creationId xmlns:a16="http://schemas.microsoft.com/office/drawing/2014/main" id="{25F5F2E5-EBC7-40B6-9C9D-15EF82751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7543800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917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F8DC2A-3FCE-4EBA-BD9B-0AFC721A8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000"/>
            <a:ext cx="9144000" cy="55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65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pollution40">
            <a:extLst>
              <a:ext uri="{FF2B5EF4-FFF2-40B4-BE49-F238E27FC236}">
                <a16:creationId xmlns:a16="http://schemas.microsoft.com/office/drawing/2014/main" id="{4420FFE0-E5E5-4CE2-A5C5-F0EC46A1A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486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41536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112</Words>
  <Application>Microsoft Office PowerPoint</Application>
  <PresentationFormat>On-screen Show (4:3)</PresentationFormat>
  <Paragraphs>20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WOU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taylors</dc:creator>
  <cp:lastModifiedBy>Steve Taylor</cp:lastModifiedBy>
  <cp:revision>10</cp:revision>
  <dcterms:created xsi:type="dcterms:W3CDTF">2004-03-10T00:08:37Z</dcterms:created>
  <dcterms:modified xsi:type="dcterms:W3CDTF">2020-05-26T19:41:40Z</dcterms:modified>
</cp:coreProperties>
</file>