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95" r:id="rId4"/>
    <p:sldId id="296" r:id="rId5"/>
    <p:sldId id="297" r:id="rId6"/>
    <p:sldId id="294" r:id="rId7"/>
    <p:sldId id="288" r:id="rId8"/>
    <p:sldId id="298" r:id="rId9"/>
    <p:sldId id="299" r:id="rId10"/>
    <p:sldId id="300" r:id="rId11"/>
    <p:sldId id="303" r:id="rId12"/>
    <p:sldId id="301" r:id="rId13"/>
    <p:sldId id="302" r:id="rId14"/>
    <p:sldId id="30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C607C-95DE-47DF-AAD0-41B798CC5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14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7A37D-45E8-4A72-8109-2D4805AE8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39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E5984-7D8E-440D-A80D-6EBB1B322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28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4FAE29-E86B-4085-B6A9-E0348C1F7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17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E61B0-5E9D-4B4D-AB44-58F8BC2D3E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89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9EE5C-987B-40E0-B141-34B16B35D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1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10242-FB59-4AFF-AAA7-0B1C30A66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24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B84C8-AF75-4BF0-B55F-1C46FFF60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10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1F252-DD5B-4151-893B-209BBA0B5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82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931D5-8929-4B45-913B-9667AE150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12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0A829-BABC-41CE-BED7-91A62AF4E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16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1841-28D3-4DBE-9491-C754B6955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56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96DB01-E146-4C93-873B-9AD03DC86D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745" y="11147"/>
            <a:ext cx="72925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Solid Waste Management and Landfills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EBD544-899D-4DBD-8279-93B7A3CA0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277"/>
            <a:ext cx="6981662" cy="5276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77BCE0-CBFE-4CC8-BC59-7DA47CDFF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251" y="675115"/>
            <a:ext cx="3001139" cy="2398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637372-5833-4E32-8729-3ADDE5CC0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18156"/>
            <a:ext cx="428739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7B819-D203-46D3-92EE-F5EF4C220C17}"/>
              </a:ext>
            </a:extLst>
          </p:cNvPr>
          <p:cNvSpPr txBox="1"/>
          <p:nvPr/>
        </p:nvSpPr>
        <p:spPr>
          <a:xfrm>
            <a:off x="76200" y="76200"/>
            <a:ext cx="69060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Environmental Engineering and Control Measures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188DA-0266-4D4B-899B-73EF1F81F72C}"/>
              </a:ext>
            </a:extLst>
          </p:cNvPr>
          <p:cNvSpPr txBox="1"/>
          <p:nvPr/>
        </p:nvSpPr>
        <p:spPr>
          <a:xfrm>
            <a:off x="152400" y="754677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Leachate Control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278A7-F29C-4CDF-B7B7-118BB66A5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2" t="6303"/>
          <a:stretch/>
        </p:blipFill>
        <p:spPr>
          <a:xfrm>
            <a:off x="152400" y="2170370"/>
            <a:ext cx="5832754" cy="3926840"/>
          </a:xfrm>
          <a:prstGeom prst="rect">
            <a:avLst/>
          </a:prstGeom>
        </p:spPr>
      </p:pic>
      <p:pic>
        <p:nvPicPr>
          <p:cNvPr id="3074" name="Picture 2" descr="seneca landfill clay liner and secondary geomembrane layer">
            <a:extLst>
              <a:ext uri="{FF2B5EF4-FFF2-40B4-BE49-F238E27FC236}">
                <a16:creationId xmlns:a16="http://schemas.microsoft.com/office/drawing/2014/main" id="{B43927A2-6EEB-459D-9D79-EC31A8AF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75722"/>
            <a:ext cx="480093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0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rojectdataresearch.com/Landfillgraphic.jpg">
            <a:extLst>
              <a:ext uri="{FF2B5EF4-FFF2-40B4-BE49-F238E27FC236}">
                <a16:creationId xmlns:a16="http://schemas.microsoft.com/office/drawing/2014/main" id="{B9AAB7F1-8F25-4D1F-A2C1-16818B797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0" y="457200"/>
            <a:ext cx="793173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27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7B819-D203-46D3-92EE-F5EF4C220C17}"/>
              </a:ext>
            </a:extLst>
          </p:cNvPr>
          <p:cNvSpPr txBox="1"/>
          <p:nvPr/>
        </p:nvSpPr>
        <p:spPr>
          <a:xfrm>
            <a:off x="76200" y="76200"/>
            <a:ext cx="69060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Environmental Engineering and Control Measures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188DA-0266-4D4B-899B-73EF1F81F72C}"/>
              </a:ext>
            </a:extLst>
          </p:cNvPr>
          <p:cNvSpPr txBox="1"/>
          <p:nvPr/>
        </p:nvSpPr>
        <p:spPr>
          <a:xfrm>
            <a:off x="152400" y="754677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Landfill Gas and Methane Control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72EC0-8DDD-4E00-91BB-5839C7A5B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3" t="7827" r="7326" b="4347"/>
          <a:stretch/>
        </p:blipFill>
        <p:spPr>
          <a:xfrm>
            <a:off x="152400" y="1219200"/>
            <a:ext cx="5831330" cy="1539239"/>
          </a:xfrm>
          <a:prstGeom prst="rect">
            <a:avLst/>
          </a:prstGeom>
        </p:spPr>
      </p:pic>
      <p:pic>
        <p:nvPicPr>
          <p:cNvPr id="1026" name="Picture 2" descr="How Landfill Gas Energy Works">
            <a:extLst>
              <a:ext uri="{FF2B5EF4-FFF2-40B4-BE49-F238E27FC236}">
                <a16:creationId xmlns:a16="http://schemas.microsoft.com/office/drawing/2014/main" id="{92D10FB8-58CD-4E49-9560-9082B21C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" y="3684507"/>
            <a:ext cx="7471717" cy="30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. Vertical landfill gas extraction well Source: Adapted from Bagchi 2004 ">
            <a:extLst>
              <a:ext uri="{FF2B5EF4-FFF2-40B4-BE49-F238E27FC236}">
                <a16:creationId xmlns:a16="http://schemas.microsoft.com/office/drawing/2014/main" id="{FD2DA577-70B1-49FE-94B8-A84758781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75" y="507087"/>
            <a:ext cx="3684155" cy="34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86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7B819-D203-46D3-92EE-F5EF4C220C17}"/>
              </a:ext>
            </a:extLst>
          </p:cNvPr>
          <p:cNvSpPr txBox="1"/>
          <p:nvPr/>
        </p:nvSpPr>
        <p:spPr>
          <a:xfrm>
            <a:off x="76200" y="76200"/>
            <a:ext cx="69060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Environmental Engineering and Control Measures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188DA-0266-4D4B-899B-73EF1F81F72C}"/>
              </a:ext>
            </a:extLst>
          </p:cNvPr>
          <p:cNvSpPr txBox="1"/>
          <p:nvPr/>
        </p:nvSpPr>
        <p:spPr>
          <a:xfrm>
            <a:off x="81280" y="608111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 Control Components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19C-71FA-4AB2-A7E9-2B9C6BCB1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83163"/>
            <a:ext cx="3276600" cy="1058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26B875-4576-4D24-B0DA-55EDA53FB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81"/>
          <a:stretch/>
        </p:blipFill>
        <p:spPr>
          <a:xfrm>
            <a:off x="4338635" y="728582"/>
            <a:ext cx="4729165" cy="5550727"/>
          </a:xfrm>
          <a:prstGeom prst="rect">
            <a:avLst/>
          </a:prstGeom>
        </p:spPr>
      </p:pic>
      <p:pic>
        <p:nvPicPr>
          <p:cNvPr id="2050" name="Picture 2" descr="seneca landfill new cell installation">
            <a:extLst>
              <a:ext uri="{FF2B5EF4-FFF2-40B4-BE49-F238E27FC236}">
                <a16:creationId xmlns:a16="http://schemas.microsoft.com/office/drawing/2014/main" id="{1B0CC610-B96A-43AD-B8CC-3AC8B2265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/>
          <a:stretch/>
        </p:blipFill>
        <p:spPr bwMode="auto">
          <a:xfrm>
            <a:off x="76200" y="2590800"/>
            <a:ext cx="4150988" cy="331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9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05638C-C2FD-4C5B-AAE7-12AF27F7519B}"/>
              </a:ext>
            </a:extLst>
          </p:cNvPr>
          <p:cNvSpPr txBox="1"/>
          <p:nvPr/>
        </p:nvSpPr>
        <p:spPr>
          <a:xfrm>
            <a:off x="5334000" y="0"/>
            <a:ext cx="3704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Oregon Regional Landfills</a:t>
            </a:r>
          </a:p>
        </p:txBody>
      </p:sp>
      <p:pic>
        <p:nvPicPr>
          <p:cNvPr id="6146" name="Picture 2" descr="https://bloximages.chicago2.vip.townnews.com/gazettetimes.com/content/tncms/assets/v3/editorial/1/e2/1e2e1466-3acd-585f-a94f-3866c13414a1/5c0b3fb7b77e5.image.jpg?resize=1200%2C825">
            <a:extLst>
              <a:ext uri="{FF2B5EF4-FFF2-40B4-BE49-F238E27FC236}">
                <a16:creationId xmlns:a16="http://schemas.microsoft.com/office/drawing/2014/main" id="{F06D1CBF-70F5-457F-8012-DE6BDE894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443"/>
            <a:ext cx="4495800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EA8AAF-78B5-4BB4-9703-B12AA49A4541}"/>
              </a:ext>
            </a:extLst>
          </p:cNvPr>
          <p:cNvSpPr txBox="1"/>
          <p:nvPr/>
        </p:nvSpPr>
        <p:spPr>
          <a:xfrm>
            <a:off x="5029200" y="1160709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Coffin Butte Landfill – Adair Village</a:t>
            </a:r>
          </a:p>
          <a:p>
            <a:endParaRPr lang="en-US" dirty="0"/>
          </a:p>
          <a:p>
            <a:r>
              <a:rPr lang="en-US" dirty="0"/>
              <a:t>Mid-Willamette Valley Municipal and Residual Waste (Polk, Benton, Lincoln Counties, Portland)</a:t>
            </a:r>
          </a:p>
        </p:txBody>
      </p:sp>
      <p:pic>
        <p:nvPicPr>
          <p:cNvPr id="6148" name="Picture 4" descr="https://www.oregonmetro.gov/sites/default/files/styles/slideshow_compact/public/2014/11/26/columbia_ridge_drop.JPG?itok=mcSt13iX">
            <a:extLst>
              <a:ext uri="{FF2B5EF4-FFF2-40B4-BE49-F238E27FC236}">
                <a16:creationId xmlns:a16="http://schemas.microsoft.com/office/drawing/2014/main" id="{55A4F747-7903-4CF2-BDFF-52A39FECD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3414530" y="3321546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D5AC36-450A-4C1F-A8FD-31C27EE1E009}"/>
              </a:ext>
            </a:extLst>
          </p:cNvPr>
          <p:cNvSpPr txBox="1"/>
          <p:nvPr/>
        </p:nvSpPr>
        <p:spPr>
          <a:xfrm>
            <a:off x="228600" y="3743384"/>
            <a:ext cx="297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Columbia Ridge Landfill – Arlington</a:t>
            </a:r>
          </a:p>
          <a:p>
            <a:endParaRPr lang="en-US" dirty="0"/>
          </a:p>
          <a:p>
            <a:r>
              <a:rPr lang="en-US" dirty="0"/>
              <a:t>Largest landfill in Oregon, Municipal, Residual, and Hazardous Waste</a:t>
            </a:r>
          </a:p>
          <a:p>
            <a:endParaRPr lang="en-US" dirty="0"/>
          </a:p>
          <a:p>
            <a:r>
              <a:rPr lang="en-US" dirty="0"/>
              <a:t>Statewide, Washington and Oregon</a:t>
            </a:r>
          </a:p>
        </p:txBody>
      </p:sp>
    </p:spTree>
    <p:extLst>
      <p:ext uri="{BB962C8B-B14F-4D97-AF65-F5344CB8AC3E}">
        <p14:creationId xmlns:p14="http://schemas.microsoft.com/office/powerpoint/2010/main" val="299444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62617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Waste Disposal and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334274-1B9A-452E-8C4A-6D9BFD98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232"/>
            <a:ext cx="7868607" cy="2601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D5270-2E42-4278-8DC9-E229C70FF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1" y="2848752"/>
            <a:ext cx="5982879" cy="1357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B67DE7-58DF-44EF-B1FB-5C61039CD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4057979"/>
            <a:ext cx="4267199" cy="2800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3F013E-931C-484A-8DB4-6ABCDD65F292}"/>
              </a:ext>
            </a:extLst>
          </p:cNvPr>
          <p:cNvSpPr txBox="1"/>
          <p:nvPr/>
        </p:nvSpPr>
        <p:spPr>
          <a:xfrm>
            <a:off x="6325780" y="3580439"/>
            <a:ext cx="220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LANDFILL DESIGN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DC4C4D-1165-46F2-8F92-833D8FB04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3" y="4057979"/>
            <a:ext cx="4576167" cy="26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9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4C9D63-7220-4F06-A5DB-0C54BFBC8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8" r="1438"/>
          <a:stretch/>
        </p:blipFill>
        <p:spPr>
          <a:xfrm>
            <a:off x="158025" y="838200"/>
            <a:ext cx="5486400" cy="5562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9767B3-6C1B-42E0-AF2E-52EF167D2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01600"/>
            <a:ext cx="4099016" cy="3733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54C741-035C-4242-A4D4-4400FF687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337" y="3835400"/>
            <a:ext cx="3960679" cy="289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990676-8334-4EB4-A8B4-9C9EB97B83AD}"/>
              </a:ext>
            </a:extLst>
          </p:cNvPr>
          <p:cNvSpPr txBox="1"/>
          <p:nvPr/>
        </p:nvSpPr>
        <p:spPr>
          <a:xfrm>
            <a:off x="257448" y="279400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Hazardous Chemical Exposure and Risk</a:t>
            </a:r>
          </a:p>
        </p:txBody>
      </p:sp>
    </p:spTree>
    <p:extLst>
      <p:ext uri="{BB962C8B-B14F-4D97-AF65-F5344CB8AC3E}">
        <p14:creationId xmlns:p14="http://schemas.microsoft.com/office/powerpoint/2010/main" val="381753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EE6C56-9E5D-4B96-9A75-4D4139769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68" y="699255"/>
            <a:ext cx="7239000" cy="10790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E44BCA-2EA7-47BA-A610-311412011FBA}"/>
              </a:ext>
            </a:extLst>
          </p:cNvPr>
          <p:cNvSpPr txBox="1"/>
          <p:nvPr/>
        </p:nvSpPr>
        <p:spPr>
          <a:xfrm>
            <a:off x="257448" y="279400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Hazardous Chemical Exposure and Risk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5296D-F30F-4CC9-A3F4-E776CD36D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2" y="1645955"/>
            <a:ext cx="6245498" cy="3433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61F2FC-6A52-4E0F-94EE-D278C437E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469" y="1630714"/>
            <a:ext cx="3934331" cy="499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5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9C35FE-4C40-48BB-A267-7AFE8D07A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" y="152400"/>
            <a:ext cx="4502574" cy="3733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251593-998E-4F7C-A3C8-50988D956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662" y="2971800"/>
            <a:ext cx="4585338" cy="3733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F057CD-5FF1-4CF0-8895-FC288E1834FE}"/>
              </a:ext>
            </a:extLst>
          </p:cNvPr>
          <p:cNvSpPr txBox="1"/>
          <p:nvPr/>
        </p:nvSpPr>
        <p:spPr>
          <a:xfrm>
            <a:off x="4419600" y="152400"/>
            <a:ext cx="5037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Site Subsurface Hydrogeology:</a:t>
            </a:r>
          </a:p>
          <a:p>
            <a:r>
              <a:rPr lang="en-US" sz="2400" b="1" dirty="0"/>
              <a:t> </a:t>
            </a:r>
          </a:p>
          <a:p>
            <a:r>
              <a:rPr lang="en-US" sz="2400" b="1" dirty="0"/>
              <a:t>Primary Contaminant Pathway (Gravity, Infiltration, and Time)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70F14-1A09-4762-967A-F77BB5C4D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10000"/>
            <a:ext cx="423381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5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728A1B-2DF5-4639-A543-0AFDC5555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736" y="1091241"/>
            <a:ext cx="4023136" cy="37103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B62FF0-589E-4EF6-AB52-08DF8007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914" y="457200"/>
            <a:ext cx="5209886" cy="2514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1702E-7E2E-4090-A4B3-8BE3F0D46F8F}"/>
              </a:ext>
            </a:extLst>
          </p:cNvPr>
          <p:cNvSpPr txBox="1"/>
          <p:nvPr/>
        </p:nvSpPr>
        <p:spPr>
          <a:xfrm>
            <a:off x="151490" y="0"/>
            <a:ext cx="41857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Landfill Site Selection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A79F2-52FC-4F4E-8893-2F2970818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971800"/>
            <a:ext cx="3200400" cy="37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6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48E47D-B128-4EDC-9F03-804CD1749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0" y="304800"/>
            <a:ext cx="874177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7B819-D203-46D3-92EE-F5EF4C220C17}"/>
              </a:ext>
            </a:extLst>
          </p:cNvPr>
          <p:cNvSpPr txBox="1"/>
          <p:nvPr/>
        </p:nvSpPr>
        <p:spPr>
          <a:xfrm>
            <a:off x="76200" y="76200"/>
            <a:ext cx="69060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Environmental Engineering and Control Measures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4FF6A-348F-4DD9-BD0B-8BE96374D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51968"/>
            <a:ext cx="7620000" cy="2704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F28614-32DE-47C1-8FB4-CC4E87FE4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200400"/>
            <a:ext cx="5678411" cy="360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7B819-D203-46D3-92EE-F5EF4C220C17}"/>
              </a:ext>
            </a:extLst>
          </p:cNvPr>
          <p:cNvSpPr txBox="1"/>
          <p:nvPr/>
        </p:nvSpPr>
        <p:spPr>
          <a:xfrm>
            <a:off x="0" y="-22999"/>
            <a:ext cx="69060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Environmental Engineering and Control Measures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188DA-0266-4D4B-899B-73EF1F81F72C}"/>
              </a:ext>
            </a:extLst>
          </p:cNvPr>
          <p:cNvSpPr txBox="1"/>
          <p:nvPr/>
        </p:nvSpPr>
        <p:spPr>
          <a:xfrm>
            <a:off x="228600" y="371335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Groundwater Monitoring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2DB9A-648E-4E4D-AD52-F13D2342A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" y="479205"/>
            <a:ext cx="5537200" cy="2919315"/>
          </a:xfrm>
          <a:prstGeom prst="rect">
            <a:avLst/>
          </a:prstGeom>
        </p:spPr>
      </p:pic>
      <p:pic>
        <p:nvPicPr>
          <p:cNvPr id="5122" name="Picture 2" descr="Figure 1: Cross section of a traditional groundwater monitoring system. (GAO, 1995)">
            <a:extLst>
              <a:ext uri="{FF2B5EF4-FFF2-40B4-BE49-F238E27FC236}">
                <a16:creationId xmlns:a16="http://schemas.microsoft.com/office/drawing/2014/main" id="{A9D29E29-7DB3-4851-9BE0-C202F00DE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58" y="897475"/>
            <a:ext cx="500426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. Cross section of a monitoring well; b. positioning of monitoring wells around a landfill. ">
            <a:extLst>
              <a:ext uri="{FF2B5EF4-FFF2-40B4-BE49-F238E27FC236}">
                <a16:creationId xmlns:a16="http://schemas.microsoft.com/office/drawing/2014/main" id="{B1D58C21-F5CF-4720-83A8-F986C7690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3657600"/>
            <a:ext cx="5715000" cy="29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061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133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taylors</dc:creator>
  <cp:lastModifiedBy>Steve Taylor</cp:lastModifiedBy>
  <cp:revision>47</cp:revision>
  <dcterms:created xsi:type="dcterms:W3CDTF">2003-03-07T18:25:22Z</dcterms:created>
  <dcterms:modified xsi:type="dcterms:W3CDTF">2020-05-19T20:20:20Z</dcterms:modified>
</cp:coreProperties>
</file>