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6" r:id="rId2"/>
    <p:sldId id="313" r:id="rId3"/>
    <p:sldId id="288" r:id="rId4"/>
    <p:sldId id="312" r:id="rId5"/>
    <p:sldId id="314" r:id="rId6"/>
    <p:sldId id="257" r:id="rId7"/>
    <p:sldId id="259" r:id="rId8"/>
    <p:sldId id="260" r:id="rId9"/>
    <p:sldId id="283" r:id="rId10"/>
    <p:sldId id="279" r:id="rId11"/>
    <p:sldId id="258" r:id="rId12"/>
    <p:sldId id="264" r:id="rId13"/>
    <p:sldId id="296" r:id="rId14"/>
    <p:sldId id="318" r:id="rId15"/>
    <p:sldId id="278" r:id="rId16"/>
    <p:sldId id="281" r:id="rId17"/>
    <p:sldId id="292" r:id="rId18"/>
    <p:sldId id="304" r:id="rId19"/>
    <p:sldId id="305" r:id="rId20"/>
    <p:sldId id="306" r:id="rId21"/>
    <p:sldId id="317" r:id="rId22"/>
    <p:sldId id="290" r:id="rId23"/>
    <p:sldId id="289" r:id="rId24"/>
    <p:sldId id="263" r:id="rId25"/>
    <p:sldId id="267" r:id="rId26"/>
    <p:sldId id="273" r:id="rId27"/>
    <p:sldId id="274" r:id="rId28"/>
    <p:sldId id="291" r:id="rId29"/>
    <p:sldId id="315" r:id="rId30"/>
    <p:sldId id="294" r:id="rId31"/>
    <p:sldId id="275" r:id="rId32"/>
    <p:sldId id="272" r:id="rId33"/>
    <p:sldId id="268" r:id="rId34"/>
    <p:sldId id="271" r:id="rId35"/>
    <p:sldId id="265" r:id="rId36"/>
    <p:sldId id="280" r:id="rId37"/>
    <p:sldId id="269" r:id="rId38"/>
    <p:sldId id="295" r:id="rId39"/>
    <p:sldId id="285" r:id="rId40"/>
    <p:sldId id="297" r:id="rId41"/>
    <p:sldId id="298" r:id="rId42"/>
    <p:sldId id="284" r:id="rId43"/>
    <p:sldId id="286" r:id="rId44"/>
    <p:sldId id="299" r:id="rId45"/>
    <p:sldId id="301" r:id="rId46"/>
    <p:sldId id="302" r:id="rId47"/>
    <p:sldId id="300" r:id="rId48"/>
    <p:sldId id="307" r:id="rId49"/>
    <p:sldId id="308" r:id="rId50"/>
    <p:sldId id="309" r:id="rId51"/>
    <p:sldId id="311" r:id="rId52"/>
    <p:sldId id="262" r:id="rId53"/>
    <p:sldId id="266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98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A4DD59-D293-4DFB-A374-F66F576326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BEB32B-DD19-4CA9-A9FA-FC9A6F39BA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FA8AB9-BFA5-4136-A8F6-7CD478805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7DEA0A-6553-4C51-854B-89AE522DE8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143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638CE5-FD33-4032-AE1C-A4597F0032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40585A-3035-4C8C-B088-D91B484469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044EB3-0387-4595-B648-6CF01E871B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0FC114-B02A-41C3-955C-E00DD7324D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437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FF214A-3A29-468F-BC98-838D2169D3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EF7223-13AC-40E0-90C0-7B986095B7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61111F-80FA-4C6A-88C3-B04E0EDBCA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170B4-C23B-4EA5-9030-099970E591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202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EFDD9FB-7D17-4754-B329-59167B3B4E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4FF10FB-D681-4246-ADC4-964DDA0F8D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96B720B-CBEC-4F44-B56D-A62F1CF980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8794E5-8DF4-41CE-BFD6-746EFF2D69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3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096750-47F0-4A72-966B-27AF608E9B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5D5C25-2AD1-434D-BD8F-63EA4A5064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EE51FB-6A56-4B5A-A553-4B40CDA88F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95D05-8D6B-4953-A053-CCF0CBE214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564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48ED63-C464-465F-975B-32655B5C97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86BB1F-F6FD-4542-B6FF-8DD230202F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B0A0AD-3C81-4BD8-9E17-79659318AF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3F8352-CC03-4A9C-9BF4-3E75FC4526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6412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D58CC8-4838-434E-B5A7-BBB6BC3C77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3D97B6-2A55-44AB-8E6A-B9AD50B6C5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C7F875-1268-401E-ACE5-5C79A89BE9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46B4B2-55F9-40F3-AD46-9C1B0D2D7A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40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3C0D4E0-193E-4CF1-A757-2E52B1E0AA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DF24FF3-707A-4CA1-B49F-02AC5D3B3E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064D80-CCB0-407F-8AE5-E64976051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542C53-D61C-4305-AEE9-5CF1CB1C41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658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945457C-CB66-414B-AC55-BF624E5822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9935D9-632C-48A2-98D4-85487D1D2B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65F7ED3-0DCD-4996-85C0-24669CD279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B222A0-4D61-478C-89A8-B050472D2F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31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DA3810A-A711-438C-8479-5DCAF6A619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CE6D93F-C25E-4E88-857E-97FF880FC4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272B77B-858F-4270-8888-FFB22AAA55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FC0CD-395F-456D-A0C1-FB05EA059B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155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DDDB41-2E93-48CD-936C-66D829C27C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A70541-22A4-4A15-AA88-28AA3CA126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5023BF-A121-45A3-B8C9-C1131D9449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9A4475-FBBB-456D-A8D2-CAAB7018A2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894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6AF4BD-9BDC-45C0-820D-C1ED78F95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F9D973-3C9D-41B8-84A1-81A7DECD38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AFF3A5-D705-4911-8B71-B3B05F3713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027176-78A0-4AC3-B0A7-7C34DC9552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717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C06BEAD-F30E-4CCA-8CC5-61ADB1CAF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E897D2B-47BD-4D94-B855-E6862C726D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6312F91-23E4-4621-9604-B0BD788E410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8E03F68-914B-48FC-9F51-C28A5D68B9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A7C9CDE-09F6-40CE-8A3C-C2F4418526D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83F1E91-AC03-456C-AA19-113E64CC5D0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A8A59B-46D0-4544-A645-E61D9C9D3BD6}"/>
              </a:ext>
            </a:extLst>
          </p:cNvPr>
          <p:cNvSpPr txBox="1"/>
          <p:nvPr/>
        </p:nvSpPr>
        <p:spPr>
          <a:xfrm>
            <a:off x="27373" y="152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ES473 Introduction to Groundwater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C445B6-2243-45AD-AE42-15BDCF658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552" y="762000"/>
            <a:ext cx="7106309" cy="1638955"/>
          </a:xfrm>
          <a:prstGeom prst="rect">
            <a:avLst/>
          </a:prstGeom>
        </p:spPr>
      </p:pic>
      <p:pic>
        <p:nvPicPr>
          <p:cNvPr id="4" name="Picture 3" descr="hydro_cycle">
            <a:extLst>
              <a:ext uri="{FF2B5EF4-FFF2-40B4-BE49-F238E27FC236}">
                <a16:creationId xmlns:a16="http://schemas.microsoft.com/office/drawing/2014/main" id="{BADDFC8A-E1E7-48E8-BBBB-B6CEFD3B2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37" y="2705755"/>
            <a:ext cx="7236325" cy="37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673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wf002">
            <a:extLst>
              <a:ext uri="{FF2B5EF4-FFF2-40B4-BE49-F238E27FC236}">
                <a16:creationId xmlns:a16="http://schemas.microsoft.com/office/drawing/2014/main" id="{8F58125C-2543-458D-9701-42F6B085F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5000"/>
            <a:ext cx="8867775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water31">
            <a:extLst>
              <a:ext uri="{FF2B5EF4-FFF2-40B4-BE49-F238E27FC236}">
                <a16:creationId xmlns:a16="http://schemas.microsoft.com/office/drawing/2014/main" id="{9DD2EAC0-80D5-4EC9-9938-51D9DB9FB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ater33">
            <a:extLst>
              <a:ext uri="{FF2B5EF4-FFF2-40B4-BE49-F238E27FC236}">
                <a16:creationId xmlns:a16="http://schemas.microsoft.com/office/drawing/2014/main" id="{EAD9290C-90C3-4D8F-875C-DAD3D6DDD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72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unconf_aq">
            <a:extLst>
              <a:ext uri="{FF2B5EF4-FFF2-40B4-BE49-F238E27FC236}">
                <a16:creationId xmlns:a16="http://schemas.microsoft.com/office/drawing/2014/main" id="{2A23BA72-3B46-456A-86B1-61D3484C7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93"/>
            <a:ext cx="9144000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18DAD9-0865-4D75-85B5-B329E0A94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2194"/>
            <a:ext cx="5010150" cy="36403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62273E-4DFF-45A0-8B3A-B61B7CCE1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0"/>
            <a:ext cx="4392563" cy="3637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513F1-23FB-4F3E-96AA-B59EB2C18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027"/>
            <a:ext cx="5029200" cy="1809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86C12F-6357-40D4-860E-2B81F610B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1600200"/>
            <a:ext cx="3981450" cy="1552575"/>
          </a:xfrm>
          <a:prstGeom prst="rect">
            <a:avLst/>
          </a:prstGeom>
        </p:spPr>
      </p:pic>
      <p:pic>
        <p:nvPicPr>
          <p:cNvPr id="5" name="Picture 2" descr="gwf023">
            <a:extLst>
              <a:ext uri="{FF2B5EF4-FFF2-40B4-BE49-F238E27FC236}">
                <a16:creationId xmlns:a16="http://schemas.microsoft.com/office/drawing/2014/main" id="{E59F5DE1-6477-4186-BD66-1062C9270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131" y="3434918"/>
            <a:ext cx="6389737" cy="319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32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w6">
            <a:extLst>
              <a:ext uri="{FF2B5EF4-FFF2-40B4-BE49-F238E27FC236}">
                <a16:creationId xmlns:a16="http://schemas.microsoft.com/office/drawing/2014/main" id="{80883DAD-B8D3-4AE9-9E35-79A658CBD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" y="3030552"/>
            <a:ext cx="7543800" cy="382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CFFCCD-7176-4AA2-BACF-C58FF2B9C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400"/>
            <a:ext cx="4181475" cy="2923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A9C4AC-83E0-41D3-A897-7CD9B9983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399" y="457200"/>
            <a:ext cx="4534647" cy="1143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14715-D166-457F-8651-D15743C26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1559696"/>
            <a:ext cx="3996723" cy="14708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wf011">
            <a:extLst>
              <a:ext uri="{FF2B5EF4-FFF2-40B4-BE49-F238E27FC236}">
                <a16:creationId xmlns:a16="http://schemas.microsoft.com/office/drawing/2014/main" id="{B871ED71-9222-45C9-BB96-A0AF683F3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991600" cy="589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gw22">
            <a:extLst>
              <a:ext uri="{FF2B5EF4-FFF2-40B4-BE49-F238E27FC236}">
                <a16:creationId xmlns:a16="http://schemas.microsoft.com/office/drawing/2014/main" id="{C4BA4B88-429D-4D56-96EC-AC8A8B15D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91440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F1676D-35F3-4CA4-88BE-8B6BF6491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295400"/>
            <a:ext cx="4895850" cy="7429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886C975D-B135-4C38-BD45-F8DF0E3B3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gw15">
            <a:extLst>
              <a:ext uri="{FF2B5EF4-FFF2-40B4-BE49-F238E27FC236}">
                <a16:creationId xmlns:a16="http://schemas.microsoft.com/office/drawing/2014/main" id="{E5A45015-FF5F-4267-9011-BF77577A0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76200"/>
            <a:ext cx="4606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1A98B10B-3018-4D4C-838D-AA9A3C38F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gw18">
            <a:extLst>
              <a:ext uri="{FF2B5EF4-FFF2-40B4-BE49-F238E27FC236}">
                <a16:creationId xmlns:a16="http://schemas.microsoft.com/office/drawing/2014/main" id="{812C07F3-033E-47B4-BE56-F1F8A8186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469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nt1">
            <a:extLst>
              <a:ext uri="{FF2B5EF4-FFF2-40B4-BE49-F238E27FC236}">
                <a16:creationId xmlns:a16="http://schemas.microsoft.com/office/drawing/2014/main" id="{D4ADFA4A-3AF7-4CC2-82C4-0D716CE74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1240C19A-A253-43B1-8B46-E7779C6B4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1588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336CE039-F06C-4589-AE20-CD249CC0F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8236B18E-33C7-4688-A0A8-CE855F405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55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gaining_stream">
            <a:extLst>
              <a:ext uri="{FF2B5EF4-FFF2-40B4-BE49-F238E27FC236}">
                <a16:creationId xmlns:a16="http://schemas.microsoft.com/office/drawing/2014/main" id="{911197D3-7A1E-4FAF-A8AE-EB7D8998E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372600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7E04D-9C6D-4DF3-9ABF-9DFC6B482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57200"/>
            <a:ext cx="686448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52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inrock30">
            <a:extLst>
              <a:ext uri="{FF2B5EF4-FFF2-40B4-BE49-F238E27FC236}">
                <a16:creationId xmlns:a16="http://schemas.microsoft.com/office/drawing/2014/main" id="{BFF1AD5A-1669-4208-A4C0-FC6AB7D1B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"/>
            <a:ext cx="7924800" cy="6778625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id="{57777EA8-A294-49A8-B1AC-DFE3C3583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3163888"/>
            <a:ext cx="33496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/>
              <a:t>Intergranular porosity</a:t>
            </a:r>
          </a:p>
          <a:p>
            <a:pPr eaLnBrk="1" hangingPunct="1"/>
            <a:r>
              <a:rPr lang="en-US" altLang="en-US" sz="2400" b="1"/>
              <a:t>(primary)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ydro7">
            <a:extLst>
              <a:ext uri="{FF2B5EF4-FFF2-40B4-BE49-F238E27FC236}">
                <a16:creationId xmlns:a16="http://schemas.microsoft.com/office/drawing/2014/main" id="{D2FA3863-51C0-4552-BE7A-08FF74011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9113"/>
            <a:ext cx="8839200" cy="572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id="{9716E922-6BAF-4C5E-804D-943CF63A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533400"/>
            <a:ext cx="390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/>
              <a:t>Porosity and permeability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water32">
            <a:extLst>
              <a:ext uri="{FF2B5EF4-FFF2-40B4-BE49-F238E27FC236}">
                <a16:creationId xmlns:a16="http://schemas.microsoft.com/office/drawing/2014/main" id="{3F718FD5-33F4-4603-B311-02F744356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0"/>
            <a:ext cx="6253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water39">
            <a:extLst>
              <a:ext uri="{FF2B5EF4-FFF2-40B4-BE49-F238E27FC236}">
                <a16:creationId xmlns:a16="http://schemas.microsoft.com/office/drawing/2014/main" id="{5DE17A6E-37FC-434A-8EE1-B5D47F4DFEAE}"/>
              </a:ext>
            </a:extLst>
          </p:cNvPr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96913"/>
            <a:ext cx="9144000" cy="5703887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ydro19">
            <a:extLst>
              <a:ext uri="{FF2B5EF4-FFF2-40B4-BE49-F238E27FC236}">
                <a16:creationId xmlns:a16="http://schemas.microsoft.com/office/drawing/2014/main" id="{91A4B82D-2EE6-4E55-A686-68926CB751FD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504825"/>
            <a:ext cx="9144000" cy="6048375"/>
          </a:xfr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ydro18">
            <a:extLst>
              <a:ext uri="{FF2B5EF4-FFF2-40B4-BE49-F238E27FC236}">
                <a16:creationId xmlns:a16="http://schemas.microsoft.com/office/drawing/2014/main" id="{0ABCBD47-773E-4DD1-8FA6-E5860380E230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6700" y="0"/>
            <a:ext cx="5854700" cy="6858000"/>
          </a:xfr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lickensides">
            <a:extLst>
              <a:ext uri="{FF2B5EF4-FFF2-40B4-BE49-F238E27FC236}">
                <a16:creationId xmlns:a16="http://schemas.microsoft.com/office/drawing/2014/main" id="{E5647126-5CD9-48C3-8694-FF0C6BDFE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>
            <a:extLst>
              <a:ext uri="{FF2B5EF4-FFF2-40B4-BE49-F238E27FC236}">
                <a16:creationId xmlns:a16="http://schemas.microsoft.com/office/drawing/2014/main" id="{4222AAA8-793D-42DD-B69C-209A4D3AA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6211888"/>
            <a:ext cx="4503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bg1"/>
                </a:solidFill>
              </a:rPr>
              <a:t>Fracture porosity (secondary)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81EC7414-7917-4B5F-8360-25BE9A396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gw33">
            <a:extLst>
              <a:ext uri="{FF2B5EF4-FFF2-40B4-BE49-F238E27FC236}">
                <a16:creationId xmlns:a16="http://schemas.microsoft.com/office/drawing/2014/main" id="{A0B2163D-63E4-4656-AA25-C66A3B19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3">
            <a:extLst>
              <a:ext uri="{FF2B5EF4-FFF2-40B4-BE49-F238E27FC236}">
                <a16:creationId xmlns:a16="http://schemas.microsoft.com/office/drawing/2014/main" id="{5EA5AFB2-B23B-412D-B971-05A564DA8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943600"/>
            <a:ext cx="4541838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bg1"/>
                </a:solidFill>
              </a:rPr>
              <a:t>Solution porosity (secondary)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5036352-B5A8-4F9F-9EF3-547C448EC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gw9">
            <a:extLst>
              <a:ext uri="{FF2B5EF4-FFF2-40B4-BE49-F238E27FC236}">
                <a16:creationId xmlns:a16="http://schemas.microsoft.com/office/drawing/2014/main" id="{9C015575-CF22-4827-A8A4-F7388AF85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1313"/>
            <a:ext cx="9144000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>
            <a:extLst>
              <a:ext uri="{FF2B5EF4-FFF2-40B4-BE49-F238E27FC236}">
                <a16:creationId xmlns:a16="http://schemas.microsoft.com/office/drawing/2014/main" id="{824340DD-DA2B-4A3B-A440-4F35AC2E8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1716088"/>
            <a:ext cx="3109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/>
              <a:t>Global water budget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E876D0-E820-4929-BBB2-1E722F3DB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2551"/>
            <a:ext cx="6105525" cy="1800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8A5449-F680-4B41-881E-D54B9108B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857712"/>
            <a:ext cx="3908754" cy="2723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38D180-E91E-461F-9724-FBEF62341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925" y="3549126"/>
            <a:ext cx="2819400" cy="1173593"/>
          </a:xfrm>
          <a:prstGeom prst="rect">
            <a:avLst/>
          </a:prstGeom>
        </p:spPr>
      </p:pic>
      <p:pic>
        <p:nvPicPr>
          <p:cNvPr id="4" name="Picture 2" descr="hydro35">
            <a:extLst>
              <a:ext uri="{FF2B5EF4-FFF2-40B4-BE49-F238E27FC236}">
                <a16:creationId xmlns:a16="http://schemas.microsoft.com/office/drawing/2014/main" id="{97F0F091-B7E3-470D-8C97-4C1C375B9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5"/>
          <a:stretch/>
        </p:blipFill>
        <p:spPr>
          <a:xfrm>
            <a:off x="152400" y="1524000"/>
            <a:ext cx="5675069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3CDCB3-5D27-4956-A33B-F4FB304A7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6181725" cy="6067425"/>
          </a:xfrm>
          <a:prstGeom prst="rect">
            <a:avLst/>
          </a:prstGeom>
        </p:spPr>
      </p:pic>
      <p:pic>
        <p:nvPicPr>
          <p:cNvPr id="5" name="Picture 2" descr="hydro4">
            <a:extLst>
              <a:ext uri="{FF2B5EF4-FFF2-40B4-BE49-F238E27FC236}">
                <a16:creationId xmlns:a16="http://schemas.microsoft.com/office/drawing/2014/main" id="{F24B000A-819A-45C1-A9A5-C20D54938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390352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15BF1A-7BF8-43E4-ABF9-C6BAF587C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4801644" cy="3048000"/>
          </a:xfrm>
          <a:prstGeom prst="rect">
            <a:avLst/>
          </a:prstGeom>
        </p:spPr>
      </p:pic>
      <p:pic>
        <p:nvPicPr>
          <p:cNvPr id="7" name="Picture 2" descr="hydro33">
            <a:extLst>
              <a:ext uri="{FF2B5EF4-FFF2-40B4-BE49-F238E27FC236}">
                <a16:creationId xmlns:a16="http://schemas.microsoft.com/office/drawing/2014/main" id="{2FF01279-67BD-4988-8BF1-CE5DA129DDAF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2453" y="114300"/>
            <a:ext cx="3874347" cy="5943600"/>
          </a:xfr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B28E0-D63B-4F1B-BBD0-6D25BF32B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76225"/>
            <a:ext cx="6200775" cy="1628775"/>
          </a:xfrm>
          <a:prstGeom prst="rect">
            <a:avLst/>
          </a:prstGeom>
        </p:spPr>
      </p:pic>
      <p:pic>
        <p:nvPicPr>
          <p:cNvPr id="4" name="Picture 2" descr="hydro39">
            <a:extLst>
              <a:ext uri="{FF2B5EF4-FFF2-40B4-BE49-F238E27FC236}">
                <a16:creationId xmlns:a16="http://schemas.microsoft.com/office/drawing/2014/main" id="{2F59394A-B17C-48D0-8F86-671F1B59BE97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600200"/>
            <a:ext cx="5486400" cy="5103845"/>
          </a:xfr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ydro34">
            <a:extLst>
              <a:ext uri="{FF2B5EF4-FFF2-40B4-BE49-F238E27FC236}">
                <a16:creationId xmlns:a16="http://schemas.microsoft.com/office/drawing/2014/main" id="{1B8E6CAC-7A72-478C-BDE3-27F48E17FC7E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7315200" cy="6894513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water34">
            <a:extLst>
              <a:ext uri="{FF2B5EF4-FFF2-40B4-BE49-F238E27FC236}">
                <a16:creationId xmlns:a16="http://schemas.microsoft.com/office/drawing/2014/main" id="{4AB4EC1C-CFC2-4130-B6F1-18BF6CDD7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57400"/>
            <a:ext cx="6934200" cy="384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485F6C-A9CB-4CF8-A5E2-22A918511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6334125" cy="146685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gwf006">
            <a:extLst>
              <a:ext uri="{FF2B5EF4-FFF2-40B4-BE49-F238E27FC236}">
                <a16:creationId xmlns:a16="http://schemas.microsoft.com/office/drawing/2014/main" id="{EE509308-AB33-450E-91CF-F4478C670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5864225" cy="412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ydro37">
            <a:extLst>
              <a:ext uri="{FF2B5EF4-FFF2-40B4-BE49-F238E27FC236}">
                <a16:creationId xmlns:a16="http://schemas.microsoft.com/office/drawing/2014/main" id="{803E4AAD-884A-4E21-B8D2-C68E6051AFD1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0"/>
            <a:ext cx="3475037" cy="6858000"/>
          </a:xfr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D0C1B5-0D42-4473-B1AF-F580CDD59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5487988" cy="3587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8770F1-C1DA-451D-85C7-40D897B1C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483865"/>
            <a:ext cx="390524" cy="24993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gw26">
            <a:extLst>
              <a:ext uri="{FF2B5EF4-FFF2-40B4-BE49-F238E27FC236}">
                <a16:creationId xmlns:a16="http://schemas.microsoft.com/office/drawing/2014/main" id="{51635893-830D-4A9A-87C6-1EEC10DFC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" y="1010004"/>
            <a:ext cx="91440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CD6B48-05FF-4CB1-AF0D-1DBA27F61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9" y="0"/>
            <a:ext cx="6130032" cy="975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251C40-3C14-4305-B39D-C088CDB56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943121"/>
            <a:ext cx="5124450" cy="180975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watrpump">
            <a:extLst>
              <a:ext uri="{FF2B5EF4-FFF2-40B4-BE49-F238E27FC236}">
                <a16:creationId xmlns:a16="http://schemas.microsoft.com/office/drawing/2014/main" id="{F37D91F4-BB10-4E0D-9ADB-410AF2C39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8800"/>
            <a:ext cx="8763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wf023">
            <a:extLst>
              <a:ext uri="{FF2B5EF4-FFF2-40B4-BE49-F238E27FC236}">
                <a16:creationId xmlns:a16="http://schemas.microsoft.com/office/drawing/2014/main" id="{A58F51A7-CBEE-456C-AC16-0F0E3829A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4" y="12577"/>
            <a:ext cx="9053512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ydro6">
            <a:extLst>
              <a:ext uri="{FF2B5EF4-FFF2-40B4-BE49-F238E27FC236}">
                <a16:creationId xmlns:a16="http://schemas.microsoft.com/office/drawing/2014/main" id="{C8C0723A-C445-43ED-8309-F22CC0FE0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99" y="4191000"/>
            <a:ext cx="5680628" cy="25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ydro46">
            <a:extLst>
              <a:ext uri="{FF2B5EF4-FFF2-40B4-BE49-F238E27FC236}">
                <a16:creationId xmlns:a16="http://schemas.microsoft.com/office/drawing/2014/main" id="{2F4BB5D3-0D45-42C3-956C-A30E23BDC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165100"/>
            <a:ext cx="5108575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ydro47">
            <a:extLst>
              <a:ext uri="{FF2B5EF4-FFF2-40B4-BE49-F238E27FC236}">
                <a16:creationId xmlns:a16="http://schemas.microsoft.com/office/drawing/2014/main" id="{11C6D7DD-8970-4430-B164-BC4D2F4A4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152400"/>
            <a:ext cx="310515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ydrofrac">
            <a:extLst>
              <a:ext uri="{FF2B5EF4-FFF2-40B4-BE49-F238E27FC236}">
                <a16:creationId xmlns:a16="http://schemas.microsoft.com/office/drawing/2014/main" id="{741A2D68-4494-494C-BF20-E956DB1A6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2600"/>
            <a:ext cx="87630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welll_Screen">
            <a:extLst>
              <a:ext uri="{FF2B5EF4-FFF2-40B4-BE49-F238E27FC236}">
                <a16:creationId xmlns:a16="http://schemas.microsoft.com/office/drawing/2014/main" id="{453CE507-089D-4CB6-B802-60B6A10C5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3" y="152400"/>
            <a:ext cx="4351337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ydro22">
            <a:extLst>
              <a:ext uri="{FF2B5EF4-FFF2-40B4-BE49-F238E27FC236}">
                <a16:creationId xmlns:a16="http://schemas.microsoft.com/office/drawing/2014/main" id="{18F0947A-623E-4A90-AA02-414610F87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450"/>
            <a:ext cx="7467600" cy="67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pring">
            <a:extLst>
              <a:ext uri="{FF2B5EF4-FFF2-40B4-BE49-F238E27FC236}">
                <a16:creationId xmlns:a16="http://schemas.microsoft.com/office/drawing/2014/main" id="{9D40A1F2-F623-4F8D-9A23-D7FD36413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45212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>
            <a:extLst>
              <a:ext uri="{FF2B5EF4-FFF2-40B4-BE49-F238E27FC236}">
                <a16:creationId xmlns:a16="http://schemas.microsoft.com/office/drawing/2014/main" id="{CDD2A7AA-D848-4E39-AE55-0239EB515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124200"/>
            <a:ext cx="441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Spring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ydro15">
            <a:extLst>
              <a:ext uri="{FF2B5EF4-FFF2-40B4-BE49-F238E27FC236}">
                <a16:creationId xmlns:a16="http://schemas.microsoft.com/office/drawing/2014/main" id="{A73602FD-13C8-4131-AF56-22A83B5C6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010400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EE6E866A-E1CC-4ADB-9D8A-B172F7B47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gw11">
            <a:extLst>
              <a:ext uri="{FF2B5EF4-FFF2-40B4-BE49-F238E27FC236}">
                <a16:creationId xmlns:a16="http://schemas.microsoft.com/office/drawing/2014/main" id="{EFC0AB06-CD72-42B9-B65D-C461C6ED3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25"/>
            <a:ext cx="914400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 descr="gw24">
            <a:extLst>
              <a:ext uri="{FF2B5EF4-FFF2-40B4-BE49-F238E27FC236}">
                <a16:creationId xmlns:a16="http://schemas.microsoft.com/office/drawing/2014/main" id="{21CD8D07-795F-44CD-BD97-1DD77730F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382000" cy="565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FAFB35-CE76-4916-97E6-8D7636E73964}"/>
              </a:ext>
            </a:extLst>
          </p:cNvPr>
          <p:cNvSpPr txBox="1"/>
          <p:nvPr/>
        </p:nvSpPr>
        <p:spPr>
          <a:xfrm>
            <a:off x="1143000" y="457200"/>
            <a:ext cx="5121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Special Case – Karst Aquifers (solution porosity)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061A1842-834F-4B5C-B9FE-CEB6F343B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gw21">
            <a:extLst>
              <a:ext uri="{FF2B5EF4-FFF2-40B4-BE49-F238E27FC236}">
                <a16:creationId xmlns:a16="http://schemas.microsoft.com/office/drawing/2014/main" id="{0699D05C-98FC-45D5-9B1B-33ABE3738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400"/>
            <a:ext cx="91440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nt2">
            <a:extLst>
              <a:ext uri="{FF2B5EF4-FFF2-40B4-BE49-F238E27FC236}">
                <a16:creationId xmlns:a16="http://schemas.microsoft.com/office/drawing/2014/main" id="{1CAD7A34-0DA5-42AD-93AB-868F2CD20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138"/>
            <a:ext cx="9144000" cy="634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2BA3DB2E-46C8-45FE-9A4F-C9C6CB24D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gw33">
            <a:extLst>
              <a:ext uri="{FF2B5EF4-FFF2-40B4-BE49-F238E27FC236}">
                <a16:creationId xmlns:a16="http://schemas.microsoft.com/office/drawing/2014/main" id="{1DA3920B-9215-4F5A-BEB7-356AF5EA2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gw8">
            <a:extLst>
              <a:ext uri="{FF2B5EF4-FFF2-40B4-BE49-F238E27FC236}">
                <a16:creationId xmlns:a16="http://schemas.microsoft.com/office/drawing/2014/main" id="{AC91D94E-B4EB-42D1-AFB4-2B69B5DEE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-3175"/>
            <a:ext cx="345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gw29">
            <a:extLst>
              <a:ext uri="{FF2B5EF4-FFF2-40B4-BE49-F238E27FC236}">
                <a16:creationId xmlns:a16="http://schemas.microsoft.com/office/drawing/2014/main" id="{266DF2E6-546C-45B7-B91E-26F4C625B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37" y="2057400"/>
            <a:ext cx="4963281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D6A909-7B29-408D-A958-A215C956215C}"/>
              </a:ext>
            </a:extLst>
          </p:cNvPr>
          <p:cNvSpPr txBox="1"/>
          <p:nvPr/>
        </p:nvSpPr>
        <p:spPr>
          <a:xfrm>
            <a:off x="236037" y="762000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Special Case: Geothermal Groundwater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water19">
            <a:extLst>
              <a:ext uri="{FF2B5EF4-FFF2-40B4-BE49-F238E27FC236}">
                <a16:creationId xmlns:a16="http://schemas.microsoft.com/office/drawing/2014/main" id="{2C07FE9F-9052-46D6-A9B6-F98122739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24200"/>
            <a:ext cx="4350797" cy="356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8C7210-C461-4BC1-84FE-D969A2D2C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2" y="-8878"/>
            <a:ext cx="6210300" cy="325755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water35">
            <a:extLst>
              <a:ext uri="{FF2B5EF4-FFF2-40B4-BE49-F238E27FC236}">
                <a16:creationId xmlns:a16="http://schemas.microsoft.com/office/drawing/2014/main" id="{F35E1083-8115-4BFF-A7B1-D3E8FD486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0772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ater12">
            <a:extLst>
              <a:ext uri="{FF2B5EF4-FFF2-40B4-BE49-F238E27FC236}">
                <a16:creationId xmlns:a16="http://schemas.microsoft.com/office/drawing/2014/main" id="{54CF243F-C092-4512-9240-6B3855A8D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ater13">
            <a:extLst>
              <a:ext uri="{FF2B5EF4-FFF2-40B4-BE49-F238E27FC236}">
                <a16:creationId xmlns:a16="http://schemas.microsoft.com/office/drawing/2014/main" id="{DE496087-FCAC-4B85-996F-A8AE049DD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75"/>
            <a:ext cx="9144000" cy="647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ater14">
            <a:extLst>
              <a:ext uri="{FF2B5EF4-FFF2-40B4-BE49-F238E27FC236}">
                <a16:creationId xmlns:a16="http://schemas.microsoft.com/office/drawing/2014/main" id="{A7994B51-8F6B-48E2-B005-B4BB4ED43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938"/>
            <a:ext cx="9144000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wf033">
            <a:extLst>
              <a:ext uri="{FF2B5EF4-FFF2-40B4-BE49-F238E27FC236}">
                <a16:creationId xmlns:a16="http://schemas.microsoft.com/office/drawing/2014/main" id="{D8AA8078-1B6A-4ACD-A58D-2DA75E70E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391400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40</Words>
  <Application>Microsoft Office PowerPoint</Application>
  <PresentationFormat>On-screen Show (4:3)</PresentationFormat>
  <Paragraphs>10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Oregon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Western Oregon University</dc:creator>
  <cp:lastModifiedBy>Steve Taylor</cp:lastModifiedBy>
  <cp:revision>21</cp:revision>
  <dcterms:created xsi:type="dcterms:W3CDTF">2005-02-03T00:57:16Z</dcterms:created>
  <dcterms:modified xsi:type="dcterms:W3CDTF">2020-05-12T03:12:38Z</dcterms:modified>
</cp:coreProperties>
</file>