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1" r:id="rId3"/>
    <p:sldId id="256" r:id="rId4"/>
    <p:sldId id="259" r:id="rId5"/>
    <p:sldId id="257" r:id="rId6"/>
    <p:sldId id="303" r:id="rId7"/>
    <p:sldId id="302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304" r:id="rId20"/>
    <p:sldId id="307" r:id="rId21"/>
    <p:sldId id="274" r:id="rId22"/>
    <p:sldId id="275" r:id="rId23"/>
    <p:sldId id="276" r:id="rId24"/>
    <p:sldId id="277" r:id="rId25"/>
    <p:sldId id="278" r:id="rId26"/>
    <p:sldId id="279" r:id="rId27"/>
    <p:sldId id="308" r:id="rId28"/>
    <p:sldId id="309" r:id="rId29"/>
    <p:sldId id="310" r:id="rId30"/>
    <p:sldId id="312" r:id="rId31"/>
    <p:sldId id="313" r:id="rId32"/>
    <p:sldId id="28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2E0534-C16C-4353-BED8-73D58FB27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14A0AB-5E84-4971-B947-3633102FF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DEEBA3-5941-4559-9E9A-610531D96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36FFD-9C49-4124-B175-C0E3BE6A0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08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6AA201-5497-4001-8EDB-032ECAA56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40A49-A3CD-433F-A4C4-DC0970EDA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866DF5-CE62-48F7-9D97-E49CBD58D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9FDB4-E76A-4399-806B-2BD19EFBF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9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29C779-9755-40AD-9E59-AD335AA3E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2143A-A037-4A13-90BE-0EC634718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2D669-CEE3-4648-9B6F-F37A05E7F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88E54-170C-48EB-A56D-EFE33DB4E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4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FD906F-2BBF-4A03-8644-69FA38031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B60EE0-6836-41F5-A1CC-EA1889874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3512C3-1508-4E15-A651-FDAA328E6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BBECB-4513-47FD-A8A7-9BD6EE81A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7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AA0659-DB87-4B89-9B15-49D69CF5C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D10A23-4944-4DA5-A3BB-997C26D5C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31C6F8-A9B1-48AA-A686-BF7FDA86C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D130A-50A6-4C53-BE71-BC33800D9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72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B962D-064E-4B92-BB39-6D2AB7977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18914-085C-45AB-B946-71F04B025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6352C-2679-4A5B-9036-01E035AEF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77269-3562-40B3-BB4A-D02200C5E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94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6F2E4C-F6FF-4AE3-9F4B-E9620E408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3FFBF2-57CC-4882-8C80-ABE0C8075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75A600-595A-46A2-A4EC-E644ACBFA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7ABBE-C3C6-4FE4-B85F-9C9360F21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5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04863D-84EB-433E-B0D8-A22204355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57E96D-28CA-4478-BED4-8DC020D81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DCFBBA-9633-4AE5-9B4C-F4032E5E8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09B24-9A11-4580-B304-C80AD7FA2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53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5A54E5-E5C5-4BE4-AB18-80DE2E0F0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E74CB5-9D9A-4694-A9B6-746223BF9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257C60-42E6-4FED-956C-DB8069D5B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0C6F-A8FC-4D52-A484-0CB56FEB9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1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E88CF-F3CC-4AAF-B669-E9D992064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8945C-C2ED-469E-B2D0-483C40B60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6B16-0D25-4ECF-8021-2F2B8F78C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9D67E-0308-436D-A940-19C6B8E5A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01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284C60-0490-41E2-8AF2-C3CB7C1C2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A2283-088C-45C7-821C-FD807E443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93B5C-7474-452C-9F7D-72358764A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79AD5-F5CA-4BFC-A1C8-0F74E3FDF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57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B20CCC-F99C-40E6-AB94-53041B2FB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613C1F-1969-4BF0-AB8E-0EF7D00A0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FD290C-C3E8-48C3-80D8-066AF47CA7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44CE6C-90E5-4EEF-AACB-7E7A0D2F5E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C00EA2-B10B-4AAB-96D4-F0C0A1B187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F85952-988E-4BAD-AE54-3ADD70355F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n.wikipedia.org/wiki/Optic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>
            <a:extLst>
              <a:ext uri="{FF2B5EF4-FFF2-40B4-BE49-F238E27FC236}">
                <a16:creationId xmlns:a16="http://schemas.microsoft.com/office/drawing/2014/main" id="{32AD4381-5EB5-49CE-B260-A426DA5B0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566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Introduction to LIDAR Mapping Technology</a:t>
            </a:r>
          </a:p>
        </p:txBody>
      </p:sp>
      <p:sp>
        <p:nvSpPr>
          <p:cNvPr id="2051" name="Text Box 8">
            <a:extLst>
              <a:ext uri="{FF2B5EF4-FFF2-40B4-BE49-F238E27FC236}">
                <a16:creationId xmlns:a16="http://schemas.microsoft.com/office/drawing/2014/main" id="{9E7A687C-9E3F-454B-8715-CC3A2B15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528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LIDAR</a:t>
            </a:r>
            <a:r>
              <a:rPr lang="en-US" altLang="en-US" sz="2400"/>
              <a:t> (</a:t>
            </a:r>
            <a:r>
              <a:rPr lang="en-US" altLang="en-US" sz="2400" b="1"/>
              <a:t>Li</a:t>
            </a:r>
            <a:r>
              <a:rPr lang="en-US" altLang="en-US" sz="2400"/>
              <a:t>ght </a:t>
            </a:r>
            <a:r>
              <a:rPr lang="en-US" altLang="en-US" sz="2400" b="1"/>
              <a:t>D</a:t>
            </a:r>
            <a:r>
              <a:rPr lang="en-US" altLang="en-US" sz="2400"/>
              <a:t>etection </a:t>
            </a:r>
            <a:r>
              <a:rPr lang="en-US" altLang="en-US" sz="2400" b="1"/>
              <a:t>a</a:t>
            </a:r>
            <a:r>
              <a:rPr lang="en-US" altLang="en-US" sz="2400"/>
              <a:t>nd </a:t>
            </a:r>
            <a:r>
              <a:rPr lang="en-US" altLang="en-US" sz="2400" b="1"/>
              <a:t>R</a:t>
            </a:r>
            <a:r>
              <a:rPr lang="en-US" altLang="en-US" sz="2400"/>
              <a:t>anging)</a:t>
            </a:r>
          </a:p>
        </p:txBody>
      </p:sp>
      <p:sp>
        <p:nvSpPr>
          <p:cNvPr id="2052" name="Text Box 9">
            <a:extLst>
              <a:ext uri="{FF2B5EF4-FFF2-40B4-BE49-F238E27FC236}">
                <a16:creationId xmlns:a16="http://schemas.microsoft.com/office/drawing/2014/main" id="{259D7A08-0A15-4F7D-BE26-03E8F33FB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27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ALSM</a:t>
            </a:r>
            <a:r>
              <a:rPr lang="en-US" altLang="en-US" sz="2400"/>
              <a:t> (</a:t>
            </a:r>
            <a:r>
              <a:rPr lang="en-US" altLang="en-US" sz="2400" i="1"/>
              <a:t>Airborne Laser Swath Mapping</a:t>
            </a:r>
            <a:r>
              <a:rPr lang="en-US" altLang="en-US" sz="2400"/>
              <a:t>) and </a:t>
            </a:r>
            <a:r>
              <a:rPr lang="en-US" altLang="en-US" sz="2400" b="1"/>
              <a:t>laser altimetry</a:t>
            </a:r>
          </a:p>
        </p:txBody>
      </p:sp>
      <p:sp>
        <p:nvSpPr>
          <p:cNvPr id="2053" name="Text Box 10">
            <a:extLst>
              <a:ext uri="{FF2B5EF4-FFF2-40B4-BE49-F238E27FC236}">
                <a16:creationId xmlns:a16="http://schemas.microsoft.com/office/drawing/2014/main" id="{C4A44352-6C21-4939-B589-A3840D156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28938"/>
            <a:ext cx="83820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LASER</a:t>
            </a:r>
            <a:r>
              <a:rPr lang="en-US" altLang="en-US" sz="2400"/>
              <a:t> (</a:t>
            </a:r>
            <a:r>
              <a:rPr lang="en-US" altLang="en-US" sz="2000"/>
              <a:t>Light Amplification by the Stimulated Emission of Radiation</a:t>
            </a:r>
            <a:r>
              <a:rPr lang="en-US" altLang="en-US" sz="2400"/>
              <a:t>) </a:t>
            </a:r>
          </a:p>
          <a:p>
            <a:pPr eaLnBrk="1" hangingPunct="1"/>
            <a:endParaRPr lang="en-US" altLang="en-US" sz="800"/>
          </a:p>
          <a:p>
            <a:pPr eaLnBrk="1" hangingPunct="1">
              <a:buFontTx/>
              <a:buChar char="•"/>
            </a:pPr>
            <a:r>
              <a:rPr lang="en-US" altLang="en-US" sz="2400"/>
              <a:t>Amplified electromagnetic radiation of a specific frequency and wavelength generated by </a:t>
            </a:r>
            <a:r>
              <a:rPr lang="en-US" altLang="en-US" sz="2400" b="1"/>
              <a:t>stimulated emission</a:t>
            </a:r>
            <a:r>
              <a:rPr lang="en-US" altLang="en-US" sz="2400"/>
              <a:t>. </a:t>
            </a:r>
          </a:p>
          <a:p>
            <a:pPr eaLnBrk="1" hangingPunct="1"/>
            <a:endParaRPr lang="en-US" altLang="en-US" sz="800"/>
          </a:p>
          <a:p>
            <a:pPr eaLnBrk="1" hangingPunct="1">
              <a:buFontTx/>
              <a:buChar char="•"/>
            </a:pPr>
            <a:r>
              <a:rPr lang="en-US" altLang="en-US" sz="2400"/>
              <a:t>The radiation emitted by a laser consists of a coherent beam of photons, all in phase and having the same polarization </a:t>
            </a:r>
          </a:p>
          <a:p>
            <a:pPr eaLnBrk="1" hangingPunct="1"/>
            <a:endParaRPr lang="en-US" altLang="en-US" sz="800"/>
          </a:p>
          <a:p>
            <a:pPr eaLnBrk="1" hangingPunct="1">
              <a:buFontTx/>
              <a:buChar char="•"/>
            </a:pPr>
            <a:r>
              <a:rPr lang="en-US" altLang="en-US" sz="2400"/>
              <a:t> Commonly generated in the UV-Visible-IR spectral range</a:t>
            </a:r>
          </a:p>
        </p:txBody>
      </p:sp>
      <p:sp>
        <p:nvSpPr>
          <p:cNvPr id="2054" name="Rectangle 11">
            <a:extLst>
              <a:ext uri="{FF2B5EF4-FFF2-40B4-BE49-F238E27FC236}">
                <a16:creationId xmlns:a16="http://schemas.microsoft.com/office/drawing/2014/main" id="{2B5F72A6-492A-4A96-A025-BD6190CA8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19400"/>
            <a:ext cx="8534400" cy="33528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B381297-6475-492C-9AD6-95FF5AED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226425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773AB38-FBD5-4C4A-B819-13BCE39B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264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6BE5D15-B1E9-4875-8276-28E16B62D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6425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9A29B64-F170-494B-8774-D20E15F1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64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7EBEB41-064B-476C-8D90-D55FCA27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0814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E021FFAC-DCB8-42BA-898A-0F847664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2"/>
          <a:stretch>
            <a:fillRect/>
          </a:stretch>
        </p:blipFill>
        <p:spPr bwMode="auto">
          <a:xfrm>
            <a:off x="4267200" y="76200"/>
            <a:ext cx="457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4FC3C25-3B85-4AC2-B1FA-204F72EE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D1EA63F5-6F67-4E02-A314-32D39BC7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22642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0FB1A6B-B840-48E9-9C6A-4CF0638D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9154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C9BE3056-E995-4071-B410-7D92CEBC6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2264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10C8D267-EB3C-475B-A92D-01859F86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36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97B1B69A-4230-42F9-9450-735577D5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6847" r="1385" b="4137"/>
          <a:stretch>
            <a:fillRect/>
          </a:stretch>
        </p:blipFill>
        <p:spPr bwMode="auto">
          <a:xfrm>
            <a:off x="5334000" y="4419600"/>
            <a:ext cx="3124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>
            <a:extLst>
              <a:ext uri="{FF2B5EF4-FFF2-40B4-BE49-F238E27FC236}">
                <a16:creationId xmlns:a16="http://schemas.microsoft.com/office/drawing/2014/main" id="{8A828B44-C259-4595-8895-05E7E851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1414"/>
          <a:stretch>
            <a:fillRect/>
          </a:stretch>
        </p:blipFill>
        <p:spPr bwMode="auto">
          <a:xfrm>
            <a:off x="152400" y="685800"/>
            <a:ext cx="44196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">
            <a:extLst>
              <a:ext uri="{FF2B5EF4-FFF2-40B4-BE49-F238E27FC236}">
                <a16:creationId xmlns:a16="http://schemas.microsoft.com/office/drawing/2014/main" id="{F347A847-E0B8-4223-A61E-2FC1BA51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97200"/>
            <a:ext cx="85344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Laser Pulse Generators</a:t>
            </a:r>
          </a:p>
          <a:p>
            <a:pPr eaLnBrk="1" hangingPunct="1"/>
            <a:endParaRPr lang="en-US" altLang="en-US" sz="1800" b="1"/>
          </a:p>
          <a:p>
            <a:pPr eaLnBrk="1" hangingPunct="1"/>
            <a:r>
              <a:rPr lang="en-US" altLang="en-US" sz="1800"/>
              <a:t>   Airborne topographic mapping lidars - use 1064 nm diode-pumped YAG lasers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   Bathymetric systems generally use 532 nm diode-pumped YAG lasers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 b="1"/>
              <a:t>Scanner and </a:t>
            </a:r>
            <a:r>
              <a:rPr lang="en-US" altLang="en-US" sz="1800" b="1">
                <a:hlinkClick r:id="rId4" tooltip="Optics"/>
              </a:rPr>
              <a:t>optics</a:t>
            </a:r>
            <a:r>
              <a:rPr lang="en-US" altLang="en-US" sz="1800"/>
              <a:t> 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 b="1"/>
              <a:t>Photodetector and receiver electronics</a:t>
            </a:r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 b="1"/>
              <a:t>Position and navigation systems</a:t>
            </a:r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 b="1"/>
              <a:t>Computer System, Memory Management and Data Processing Software</a:t>
            </a:r>
          </a:p>
          <a:p>
            <a:pPr eaLnBrk="1" hangingPunct="1"/>
            <a:endParaRPr lang="en-US" altLang="en-US" sz="1800" b="1"/>
          </a:p>
        </p:txBody>
      </p:sp>
      <p:pic>
        <p:nvPicPr>
          <p:cNvPr id="3077" name="Picture 4" descr="FCT_Lidar-Educational_11-07_Page_1_Image_0001">
            <a:extLst>
              <a:ext uri="{FF2B5EF4-FFF2-40B4-BE49-F238E27FC236}">
                <a16:creationId xmlns:a16="http://schemas.microsoft.com/office/drawing/2014/main" id="{997B3E54-7662-45EA-874E-12F5365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43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">
            <a:extLst>
              <a:ext uri="{FF2B5EF4-FFF2-40B4-BE49-F238E27FC236}">
                <a16:creationId xmlns:a16="http://schemas.microsoft.com/office/drawing/2014/main" id="{33005A71-3BEE-4CB4-894D-6DB5CCC2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09038" cy="6561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45FD9196-7CC5-40BE-AA84-0F6A8EA0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36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16754475-41E0-4CF8-8D13-D35A6058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83625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F3C44026-1D0D-4651-8F9A-3A8EE964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36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0B66E020-E6B2-42ED-8AF9-6D2A2A54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6836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806C8D60-85AA-49A1-8E76-7A989F4A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6836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50AEB1C4-5E11-43B5-88CE-8E3F91FB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3625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54EE5872-D00C-4358-9792-A8CCE60B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3625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ain_drg">
            <a:extLst>
              <a:ext uri="{FF2B5EF4-FFF2-40B4-BE49-F238E27FC236}">
                <a16:creationId xmlns:a16="http://schemas.microsoft.com/office/drawing/2014/main" id="{9EF0782C-66E4-448D-AB16-021DF6EF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C97E164A-42C9-4451-8120-ACEE44E6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3400"/>
            <a:ext cx="4670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Bainbridge Island, WA Example – 7.5-Min DRG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ain_10m">
            <a:extLst>
              <a:ext uri="{FF2B5EF4-FFF2-40B4-BE49-F238E27FC236}">
                <a16:creationId xmlns:a16="http://schemas.microsoft.com/office/drawing/2014/main" id="{27694F3F-6381-476C-BCDB-CEEA0997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001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558B6404-F9D9-4E47-9960-DCE837024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4432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Bainbridge Island, WA Example – 10 m DEM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ain_lidar">
            <a:extLst>
              <a:ext uri="{FF2B5EF4-FFF2-40B4-BE49-F238E27FC236}">
                <a16:creationId xmlns:a16="http://schemas.microsoft.com/office/drawing/2014/main" id="{D9691E60-61C6-4121-837D-0AF93DCD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>
            <a:extLst>
              <a:ext uri="{FF2B5EF4-FFF2-40B4-BE49-F238E27FC236}">
                <a16:creationId xmlns:a16="http://schemas.microsoft.com/office/drawing/2014/main" id="{B1A3C7D2-762F-4F76-B506-80DA566D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66800"/>
            <a:ext cx="768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3.6 m</a:t>
            </a: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4692040F-0DA6-4C6C-8DED-DBD1D6956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5165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Bainbridge Island, WA Example – LIDAR 3.6 m DEM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42EC6C46-BF99-4D7F-91CF-14601764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/>
          <a:stretch>
            <a:fillRect/>
          </a:stretch>
        </p:blipFill>
        <p:spPr bwMode="auto">
          <a:xfrm>
            <a:off x="152400" y="381000"/>
            <a:ext cx="69342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>
            <a:extLst>
              <a:ext uri="{FF2B5EF4-FFF2-40B4-BE49-F238E27FC236}">
                <a16:creationId xmlns:a16="http://schemas.microsoft.com/office/drawing/2014/main" id="{EE8E053A-545E-41FF-8D22-F4885681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21300"/>
            <a:ext cx="4953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8">
            <a:extLst>
              <a:ext uri="{FF2B5EF4-FFF2-40B4-BE49-F238E27FC236}">
                <a16:creationId xmlns:a16="http://schemas.microsoft.com/office/drawing/2014/main" id="{6DAF41C8-CB35-4E6B-A4BA-BBAFD044D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81600"/>
            <a:ext cx="5029200" cy="1524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01" name="Group 22">
            <a:extLst>
              <a:ext uri="{FF2B5EF4-FFF2-40B4-BE49-F238E27FC236}">
                <a16:creationId xmlns:a16="http://schemas.microsoft.com/office/drawing/2014/main" id="{802305FE-F74B-4493-AC8B-E78610FFCCCB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57200"/>
            <a:ext cx="3352800" cy="3429000"/>
            <a:chOff x="3552" y="288"/>
            <a:chExt cx="2112" cy="2160"/>
          </a:xfrm>
        </p:grpSpPr>
        <p:grpSp>
          <p:nvGrpSpPr>
            <p:cNvPr id="4102" name="Group 12">
              <a:extLst>
                <a:ext uri="{FF2B5EF4-FFF2-40B4-BE49-F238E27FC236}">
                  <a16:creationId xmlns:a16="http://schemas.microsoft.com/office/drawing/2014/main" id="{4B734211-F8F0-40FC-8A78-AB192CA2A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5" y="672"/>
              <a:ext cx="1056" cy="288"/>
              <a:chOff x="3744" y="384"/>
              <a:chExt cx="720" cy="288"/>
            </a:xfrm>
          </p:grpSpPr>
          <p:sp>
            <p:nvSpPr>
              <p:cNvPr id="4112" name="Line 9">
                <a:extLst>
                  <a:ext uri="{FF2B5EF4-FFF2-40B4-BE49-F238E27FC236}">
                    <a16:creationId xmlns:a16="http://schemas.microsoft.com/office/drawing/2014/main" id="{C0A40A6C-3578-4CAA-9D59-3B24606F6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528"/>
                <a:ext cx="72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11">
                <a:extLst>
                  <a:ext uri="{FF2B5EF4-FFF2-40B4-BE49-F238E27FC236}">
                    <a16:creationId xmlns:a16="http://schemas.microsoft.com/office/drawing/2014/main" id="{16BCE2CB-F0A6-4BCE-8155-3D50D5AB5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6" y="384"/>
                <a:ext cx="240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3" name="Line 13">
              <a:extLst>
                <a:ext uri="{FF2B5EF4-FFF2-40B4-BE49-F238E27FC236}">
                  <a16:creationId xmlns:a16="http://schemas.microsoft.com/office/drawing/2014/main" id="{F2B83854-BE34-4594-A94D-9667B484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5" y="1728"/>
              <a:ext cx="158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Line 14">
              <a:extLst>
                <a:ext uri="{FF2B5EF4-FFF2-40B4-BE49-F238E27FC236}">
                  <a16:creationId xmlns:a16="http://schemas.microsoft.com/office/drawing/2014/main" id="{D912CAB3-15B1-4AAF-9885-1D0CF6855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7" y="912"/>
              <a:ext cx="192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15">
              <a:extLst>
                <a:ext uri="{FF2B5EF4-FFF2-40B4-BE49-F238E27FC236}">
                  <a16:creationId xmlns:a16="http://schemas.microsoft.com/office/drawing/2014/main" id="{E539BBCD-CBB0-4E3A-A995-56BAFAFF0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7" y="912"/>
              <a:ext cx="192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Text Box 16">
              <a:extLst>
                <a:ext uri="{FF2B5EF4-FFF2-40B4-BE49-F238E27FC236}">
                  <a16:creationId xmlns:a16="http://schemas.microsoft.com/office/drawing/2014/main" id="{13857C40-404E-4B1F-8580-009873DB0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" y="1968"/>
              <a:ext cx="11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/>
                <a:t>c</a:t>
              </a:r>
              <a:r>
                <a:rPr lang="en-US" altLang="en-US" sz="2400" b="1"/>
                <a:t> = D / (T/2)</a:t>
              </a:r>
            </a:p>
          </p:txBody>
        </p:sp>
        <p:sp>
          <p:nvSpPr>
            <p:cNvPr id="4107" name="Text Box 17">
              <a:extLst>
                <a:ext uri="{FF2B5EF4-FFF2-40B4-BE49-F238E27FC236}">
                  <a16:creationId xmlns:a16="http://schemas.microsoft.com/office/drawing/2014/main" id="{F5A8BEB9-6319-40BB-9718-84DECB9B7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1" y="1121"/>
              <a:ext cx="7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/>
                <a:t>D = distance</a:t>
              </a:r>
            </a:p>
          </p:txBody>
        </p:sp>
        <p:sp>
          <p:nvSpPr>
            <p:cNvPr id="4108" name="Line 18">
              <a:extLst>
                <a:ext uri="{FF2B5EF4-FFF2-40B4-BE49-F238E27FC236}">
                  <a16:creationId xmlns:a16="http://schemas.microsoft.com/office/drawing/2014/main" id="{F94E7653-4BDC-4F2C-A345-81CBB21BC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1" y="86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Text Box 19">
              <a:extLst>
                <a:ext uri="{FF2B5EF4-FFF2-40B4-BE49-F238E27FC236}">
                  <a16:creationId xmlns:a16="http://schemas.microsoft.com/office/drawing/2014/main" id="{DFE5E236-18EB-4FF8-B65F-AB2B100AB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3" y="1008"/>
              <a:ext cx="52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T = </a:t>
              </a:r>
            </a:p>
            <a:p>
              <a:pPr eaLnBrk="1" hangingPunct="1"/>
              <a:r>
                <a:rPr lang="en-US" altLang="en-US" b="1"/>
                <a:t>Two-way</a:t>
              </a:r>
            </a:p>
            <a:p>
              <a:pPr eaLnBrk="1" hangingPunct="1"/>
              <a:r>
                <a:rPr lang="en-US" altLang="en-US" b="1"/>
                <a:t>Travel</a:t>
              </a:r>
            </a:p>
            <a:p>
              <a:pPr eaLnBrk="1" hangingPunct="1"/>
              <a:r>
                <a:rPr lang="en-US" altLang="en-US" b="1"/>
                <a:t>time</a:t>
              </a:r>
            </a:p>
          </p:txBody>
        </p:sp>
        <p:sp>
          <p:nvSpPr>
            <p:cNvPr id="4110" name="Text Box 20">
              <a:extLst>
                <a:ext uri="{FF2B5EF4-FFF2-40B4-BE49-F238E27FC236}">
                  <a16:creationId xmlns:a16="http://schemas.microsoft.com/office/drawing/2014/main" id="{A8F7563C-758D-4EFB-86AB-F5BE72F45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" y="432"/>
              <a:ext cx="183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Laser Pulse Reflection</a:t>
              </a:r>
            </a:p>
          </p:txBody>
        </p:sp>
        <p:sp>
          <p:nvSpPr>
            <p:cNvPr id="4111" name="Rectangle 21">
              <a:extLst>
                <a:ext uri="{FF2B5EF4-FFF2-40B4-BE49-F238E27FC236}">
                  <a16:creationId xmlns:a16="http://schemas.microsoft.com/office/drawing/2014/main" id="{4EF877ED-2776-4992-9A4B-877732E94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88"/>
              <a:ext cx="2112" cy="216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2AEE79AF-64EA-4DE8-A347-8ECC389C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6140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Upper Nehalem Watershed, Rock Creek Example – 10 m DEM</a:t>
            </a:r>
          </a:p>
        </p:txBody>
      </p:sp>
      <p:pic>
        <p:nvPicPr>
          <p:cNvPr id="31747" name="Picture 3" descr="Rock_Ck_10m_DEM.jpg">
            <a:extLst>
              <a:ext uri="{FF2B5EF4-FFF2-40B4-BE49-F238E27FC236}">
                <a16:creationId xmlns:a16="http://schemas.microsoft.com/office/drawing/2014/main" id="{391DA316-D974-47F3-90FB-4839CD868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27779" r="8301" b="26666"/>
          <a:stretch>
            <a:fillRect/>
          </a:stretch>
        </p:blipFill>
        <p:spPr bwMode="auto">
          <a:xfrm>
            <a:off x="1060450" y="914400"/>
            <a:ext cx="7099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>
            <a:extLst>
              <a:ext uri="{FF2B5EF4-FFF2-40B4-BE49-F238E27FC236}">
                <a16:creationId xmlns:a16="http://schemas.microsoft.com/office/drawing/2014/main" id="{7423ED95-634E-46EF-AAAA-84EC83E4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5195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Bainbridge Island, WA Example – LIDAR 1.0 m DEM</a:t>
            </a:r>
          </a:p>
        </p:txBody>
      </p:sp>
      <p:pic>
        <p:nvPicPr>
          <p:cNvPr id="32771" name="Picture 4" descr="Rock_Ck_1m_Lidar.jpg">
            <a:extLst>
              <a:ext uri="{FF2B5EF4-FFF2-40B4-BE49-F238E27FC236}">
                <a16:creationId xmlns:a16="http://schemas.microsoft.com/office/drawing/2014/main" id="{B5DA760B-F718-4538-9C10-98C01ABF1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27779" r="9740" b="26666"/>
          <a:stretch>
            <a:fillRect/>
          </a:stretch>
        </p:blipFill>
        <p:spPr bwMode="auto">
          <a:xfrm>
            <a:off x="914400" y="838200"/>
            <a:ext cx="72040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FDD500F6-7D09-491A-8D1B-3EB2251E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36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D4E28D7E-1DEE-4631-B4B1-897A809C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9300"/>
            <a:ext cx="82264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2722AC03-B671-4AC3-8919-4BA4EA30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389313"/>
            <a:ext cx="48355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 b="1"/>
              <a:t>Airborne Laser Swaths / Flight Operations</a:t>
            </a:r>
          </a:p>
          <a:p>
            <a:pPr eaLnBrk="1" hangingPunct="1">
              <a:buFontTx/>
              <a:buChar char="•"/>
            </a:pPr>
            <a:r>
              <a:rPr lang="en-US" altLang="en-US" sz="1800" b="1"/>
              <a:t>Data Management System</a:t>
            </a:r>
          </a:p>
          <a:p>
            <a:pPr eaLnBrk="1" hangingPunct="1">
              <a:buFontTx/>
              <a:buChar char="•"/>
            </a:pPr>
            <a:r>
              <a:rPr lang="en-US" altLang="en-US" sz="1800" b="1"/>
              <a:t>Laser Pulse Generation</a:t>
            </a:r>
          </a:p>
          <a:p>
            <a:pPr eaLnBrk="1" hangingPunct="1">
              <a:buFontTx/>
              <a:buChar char="•"/>
            </a:pPr>
            <a:r>
              <a:rPr lang="en-US" altLang="en-US" sz="1800" b="1"/>
              <a:t>Laser Pulse Detection</a:t>
            </a:r>
          </a:p>
          <a:p>
            <a:pPr eaLnBrk="1" hangingPunct="1">
              <a:buFontTx/>
              <a:buChar char="•"/>
            </a:pPr>
            <a:r>
              <a:rPr lang="en-US" altLang="en-US" sz="1800" b="1"/>
              <a:t>Post-Processing / Error Corrections</a:t>
            </a:r>
          </a:p>
          <a:p>
            <a:pPr eaLnBrk="1" hangingPunct="1">
              <a:buFontTx/>
              <a:buChar char="•"/>
            </a:pPr>
            <a:r>
              <a:rPr lang="en-US" altLang="en-US" sz="1800" b="1"/>
              <a:t>Post-Processing / Data Filtering</a:t>
            </a:r>
          </a:p>
          <a:p>
            <a:pPr eaLnBrk="1" hangingPunct="1">
              <a:buFontTx/>
              <a:buChar char="•"/>
            </a:pPr>
            <a:r>
              <a:rPr lang="en-US" altLang="en-US" sz="1800" b="1"/>
              <a:t>Digital Modeling</a:t>
            </a:r>
          </a:p>
          <a:p>
            <a:pPr eaLnBrk="1" hangingPunct="1">
              <a:buFontTx/>
              <a:buChar char="•"/>
            </a:pPr>
            <a:r>
              <a:rPr lang="en-US" altLang="en-US" sz="1800" b="1"/>
              <a:t>Image Production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0EA46598-36A9-486B-828F-477C250E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8486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038CA2D2-939E-43B5-A450-EA9E89C47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88913"/>
            <a:ext cx="837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laser scanning systems are capable of emitting up to 100,000 pulses per second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18DAE1C-3E5D-47A5-BC4A-A617C1D0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916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CE489FB-F9A8-4064-85FD-672B9C4A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6425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86A446B-497C-4783-91C6-380AC02D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264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5AF4600-20CC-4133-BC6B-7B9C20F0A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6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232</Words>
  <Application>Microsoft Office PowerPoint</Application>
  <PresentationFormat>On-screen Show (4:3)</PresentationFormat>
  <Paragraphs>45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Steve Taylor</cp:lastModifiedBy>
  <cp:revision>13</cp:revision>
  <dcterms:created xsi:type="dcterms:W3CDTF">2009-04-28T19:25:13Z</dcterms:created>
  <dcterms:modified xsi:type="dcterms:W3CDTF">2020-05-04T23:34:45Z</dcterms:modified>
</cp:coreProperties>
</file>