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slideLayouts/slideLayout21.xml" ContentType="application/vnd.openxmlformats-officedocument.presentationml.slideLayout+xml"/>
  <Override PartName="/ppt/theme/theme11.xml" ContentType="application/vnd.openxmlformats-officedocument.theme+xml"/>
  <Override PartName="/ppt/slideLayouts/slideLayout22.xml" ContentType="application/vnd.openxmlformats-officedocument.presentationml.slideLayout+xml"/>
  <Override PartName="/ppt/theme/theme12.xml" ContentType="application/vnd.openxmlformats-officedocument.theme+xml"/>
  <Override PartName="/ppt/slideLayouts/slideLayout23.xml" ContentType="application/vnd.openxmlformats-officedocument.presentationml.slideLayout+xml"/>
  <Override PartName="/ppt/theme/theme13.xml" ContentType="application/vnd.openxmlformats-officedocument.theme+xml"/>
  <Override PartName="/ppt/slideLayouts/slideLayout24.xml" ContentType="application/vnd.openxmlformats-officedocument.presentationml.slideLayout+xml"/>
  <Override PartName="/ppt/theme/theme14.xml" ContentType="application/vnd.openxmlformats-officedocument.theme+xml"/>
  <Override PartName="/ppt/slideLayouts/slideLayout25.xml" ContentType="application/vnd.openxmlformats-officedocument.presentationml.slideLayout+xml"/>
  <Override PartName="/ppt/theme/theme15.xml" ContentType="application/vnd.openxmlformats-officedocument.theme+xml"/>
  <Override PartName="/ppt/slideLayouts/slideLayout26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35" r:id="rId2"/>
    <p:sldMasterId id="2147483737" r:id="rId3"/>
    <p:sldMasterId id="2147483739" r:id="rId4"/>
    <p:sldMasterId id="2147483741" r:id="rId5"/>
    <p:sldMasterId id="2147483743" r:id="rId6"/>
    <p:sldMasterId id="2147483745" r:id="rId7"/>
    <p:sldMasterId id="2147483747" r:id="rId8"/>
    <p:sldMasterId id="2147483749" r:id="rId9"/>
    <p:sldMasterId id="2147483751" r:id="rId10"/>
    <p:sldMasterId id="2147483753" r:id="rId11"/>
    <p:sldMasterId id="2147483755" r:id="rId12"/>
    <p:sldMasterId id="2147483757" r:id="rId13"/>
    <p:sldMasterId id="2147483759" r:id="rId14"/>
    <p:sldMasterId id="2147483761" r:id="rId15"/>
    <p:sldMasterId id="2147483763" r:id="rId16"/>
  </p:sldMasterIdLst>
  <p:notesMasterIdLst>
    <p:notesMasterId r:id="rId59"/>
  </p:notesMasterIdLst>
  <p:handoutMasterIdLst>
    <p:handoutMasterId r:id="rId60"/>
  </p:handoutMasterIdLst>
  <p:sldIdLst>
    <p:sldId id="256" r:id="rId17"/>
    <p:sldId id="333" r:id="rId18"/>
    <p:sldId id="331" r:id="rId19"/>
    <p:sldId id="332" r:id="rId20"/>
    <p:sldId id="348" r:id="rId21"/>
    <p:sldId id="335" r:id="rId22"/>
    <p:sldId id="351" r:id="rId23"/>
    <p:sldId id="336" r:id="rId24"/>
    <p:sldId id="353" r:id="rId25"/>
    <p:sldId id="352" r:id="rId26"/>
    <p:sldId id="355" r:id="rId27"/>
    <p:sldId id="354" r:id="rId28"/>
    <p:sldId id="356" r:id="rId29"/>
    <p:sldId id="311" r:id="rId30"/>
    <p:sldId id="346" r:id="rId31"/>
    <p:sldId id="334" r:id="rId32"/>
    <p:sldId id="347" r:id="rId33"/>
    <p:sldId id="337" r:id="rId34"/>
    <p:sldId id="338" r:id="rId35"/>
    <p:sldId id="341" r:id="rId36"/>
    <p:sldId id="340" r:id="rId37"/>
    <p:sldId id="345" r:id="rId38"/>
    <p:sldId id="292" r:id="rId39"/>
    <p:sldId id="344" r:id="rId40"/>
    <p:sldId id="343" r:id="rId41"/>
    <p:sldId id="342" r:id="rId42"/>
    <p:sldId id="328" r:id="rId43"/>
    <p:sldId id="357" r:id="rId44"/>
    <p:sldId id="358" r:id="rId45"/>
    <p:sldId id="359" r:id="rId46"/>
    <p:sldId id="360" r:id="rId47"/>
    <p:sldId id="361" r:id="rId48"/>
    <p:sldId id="362" r:id="rId49"/>
    <p:sldId id="363" r:id="rId50"/>
    <p:sldId id="364" r:id="rId51"/>
    <p:sldId id="365" r:id="rId52"/>
    <p:sldId id="366" r:id="rId53"/>
    <p:sldId id="367" r:id="rId54"/>
    <p:sldId id="368" r:id="rId55"/>
    <p:sldId id="369" r:id="rId56"/>
    <p:sldId id="370" r:id="rId57"/>
    <p:sldId id="371" r:id="rId58"/>
  </p:sldIdLst>
  <p:sldSz cx="9144000" cy="6858000" type="screen4x3"/>
  <p:notesSz cx="6921500" cy="9423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68">
          <p15:clr>
            <a:srgbClr val="A4A3A4"/>
          </p15:clr>
        </p15:guide>
        <p15:guide id="2" pos="21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D2D"/>
    <a:srgbClr val="006666"/>
    <a:srgbClr val="FF0000"/>
    <a:srgbClr val="006600"/>
    <a:srgbClr val="CC0000"/>
    <a:srgbClr val="FF0066"/>
    <a:srgbClr val="FFFF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52" autoAdjust="0"/>
    <p:restoredTop sz="87608" autoAdjust="0"/>
  </p:normalViewPr>
  <p:slideViewPr>
    <p:cSldViewPr>
      <p:cViewPr varScale="1">
        <p:scale>
          <a:sx n="59" d="100"/>
          <a:sy n="59" d="100"/>
        </p:scale>
        <p:origin x="1640" y="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794" y="-96"/>
      </p:cViewPr>
      <p:guideLst>
        <p:guide orient="horz" pos="2968"/>
        <p:guide pos="21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5" Type="http://schemas.openxmlformats.org/officeDocument/2006/relationships/slideMaster" Target="slideMasters/slideMaster5.xml"/><Relationship Id="rId61" Type="http://schemas.openxmlformats.org/officeDocument/2006/relationships/presProps" Target="presProps.xml"/><Relationship Id="rId19" Type="http://schemas.openxmlformats.org/officeDocument/2006/relationships/slide" Target="slides/slide3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>
            <a:extLst>
              <a:ext uri="{FF2B5EF4-FFF2-40B4-BE49-F238E27FC236}">
                <a16:creationId xmlns:a16="http://schemas.microsoft.com/office/drawing/2014/main" id="{375AF77F-38E4-4CFF-8444-D2190ED59F1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878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t" anchorCtr="0" compatLnSpc="1">
            <a:prstTxWarp prst="textNoShape">
              <a:avLst/>
            </a:prstTxWarp>
          </a:bodyPr>
          <a:lstStyle>
            <a:lvl1pPr defTabSz="94615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OSBGE/DEQ Meeting, Dec. 15, 2005</a:t>
            </a:r>
          </a:p>
        </p:txBody>
      </p:sp>
      <p:sp>
        <p:nvSpPr>
          <p:cNvPr id="217091" name="Rectangle 3">
            <a:extLst>
              <a:ext uri="{FF2B5EF4-FFF2-40B4-BE49-F238E27FC236}">
                <a16:creationId xmlns:a16="http://schemas.microsoft.com/office/drawing/2014/main" id="{B1524282-0C33-4059-8889-A9C7720EF86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1125" y="0"/>
            <a:ext cx="299878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t" anchorCtr="0" compatLnSpc="1">
            <a:prstTxWarp prst="textNoShape">
              <a:avLst/>
            </a:prstTxWarp>
          </a:bodyPr>
          <a:lstStyle>
            <a:lvl1pPr algn="r" defTabSz="94615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7092" name="Rectangle 4">
            <a:extLst>
              <a:ext uri="{FF2B5EF4-FFF2-40B4-BE49-F238E27FC236}">
                <a16:creationId xmlns:a16="http://schemas.microsoft.com/office/drawing/2014/main" id="{F18E1726-EC49-44CB-B8E2-6C0953DE43C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50325"/>
            <a:ext cx="29987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b" anchorCtr="0" compatLnSpc="1">
            <a:prstTxWarp prst="textNoShape">
              <a:avLst/>
            </a:prstTxWarp>
          </a:bodyPr>
          <a:lstStyle>
            <a:lvl1pPr defTabSz="94615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Eileen Webb/Susanna Knight</a:t>
            </a:r>
          </a:p>
        </p:txBody>
      </p:sp>
      <p:sp>
        <p:nvSpPr>
          <p:cNvPr id="217093" name="Rectangle 5">
            <a:extLst>
              <a:ext uri="{FF2B5EF4-FFF2-40B4-BE49-F238E27FC236}">
                <a16:creationId xmlns:a16="http://schemas.microsoft.com/office/drawing/2014/main" id="{2835572C-0928-4385-917B-107A3435675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1125" y="8950325"/>
            <a:ext cx="29987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b" anchorCtr="0" compatLnSpc="1">
            <a:prstTxWarp prst="textNoShape">
              <a:avLst/>
            </a:prstTxWarp>
          </a:bodyPr>
          <a:lstStyle>
            <a:lvl1pPr algn="r" defTabSz="946150" eaLnBrk="1" hangingPunct="1">
              <a:defRPr sz="1200"/>
            </a:lvl1pPr>
          </a:lstStyle>
          <a:p>
            <a:fld id="{E9A53253-CB51-498C-A5C2-B53246174C0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BF47F170-2276-48F0-A6D4-E51229FF5F2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878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t" anchorCtr="0" compatLnSpc="1">
            <a:prstTxWarp prst="textNoShape">
              <a:avLst/>
            </a:prstTxWarp>
          </a:bodyPr>
          <a:lstStyle>
            <a:lvl1pPr defTabSz="94615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OSBGE/DEQ Meeting, Dec. 15, 2005</a:t>
            </a:r>
          </a:p>
        </p:txBody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0DC2C7C6-4F61-4AF5-80EC-C17C6D07076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21125" y="0"/>
            <a:ext cx="299878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t" anchorCtr="0" compatLnSpc="1">
            <a:prstTxWarp prst="textNoShape">
              <a:avLst/>
            </a:prstTxWarp>
          </a:bodyPr>
          <a:lstStyle>
            <a:lvl1pPr algn="r" defTabSz="94615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>
            <a:extLst>
              <a:ext uri="{FF2B5EF4-FFF2-40B4-BE49-F238E27FC236}">
                <a16:creationId xmlns:a16="http://schemas.microsoft.com/office/drawing/2014/main" id="{4E3392B1-2941-4D00-9AE7-4940A60DDBB9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03313" y="706438"/>
            <a:ext cx="4714875" cy="35353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5" name="Rectangle 5">
            <a:extLst>
              <a:ext uri="{FF2B5EF4-FFF2-40B4-BE49-F238E27FC236}">
                <a16:creationId xmlns:a16="http://schemas.microsoft.com/office/drawing/2014/main" id="{5F239F86-C502-4964-800C-95094627CE1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2150" y="4389438"/>
            <a:ext cx="5537200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366" name="Rectangle 6">
            <a:extLst>
              <a:ext uri="{FF2B5EF4-FFF2-40B4-BE49-F238E27FC236}">
                <a16:creationId xmlns:a16="http://schemas.microsoft.com/office/drawing/2014/main" id="{4C0888DE-88E7-41AC-B650-1D3B9FCA723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50325"/>
            <a:ext cx="29987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b" anchorCtr="0" compatLnSpc="1">
            <a:prstTxWarp prst="textNoShape">
              <a:avLst/>
            </a:prstTxWarp>
          </a:bodyPr>
          <a:lstStyle>
            <a:lvl1pPr defTabSz="94615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Eileen Webb/Susanna Knight</a:t>
            </a:r>
          </a:p>
        </p:txBody>
      </p:sp>
      <p:sp>
        <p:nvSpPr>
          <p:cNvPr id="143367" name="Rectangle 7">
            <a:extLst>
              <a:ext uri="{FF2B5EF4-FFF2-40B4-BE49-F238E27FC236}">
                <a16:creationId xmlns:a16="http://schemas.microsoft.com/office/drawing/2014/main" id="{651A4EAC-AE8D-4FDB-8874-DDFCD41A0D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1125" y="8950325"/>
            <a:ext cx="29987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b" anchorCtr="0" compatLnSpc="1">
            <a:prstTxWarp prst="textNoShape">
              <a:avLst/>
            </a:prstTxWarp>
          </a:bodyPr>
          <a:lstStyle>
            <a:lvl1pPr algn="r" defTabSz="946150" eaLnBrk="1" hangingPunct="1">
              <a:defRPr sz="1200"/>
            </a:lvl1pPr>
          </a:lstStyle>
          <a:p>
            <a:fld id="{F6F7E213-FF76-42B0-96E4-EE62E518E6C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buClr>
        <a:srgbClr val="FF0000"/>
      </a:buClr>
      <a:buChar char="•"/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BB7A9397-B293-4910-8EDC-517F0CD2455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61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61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61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61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/>
              <a:t>OSBGE/DEQ Meeting, Dec. 15, 2005</a:t>
            </a:r>
          </a:p>
        </p:txBody>
      </p:sp>
      <p:sp>
        <p:nvSpPr>
          <p:cNvPr id="88067" name="Rectangle 6">
            <a:extLst>
              <a:ext uri="{FF2B5EF4-FFF2-40B4-BE49-F238E27FC236}">
                <a16:creationId xmlns:a16="http://schemas.microsoft.com/office/drawing/2014/main" id="{1E507E7F-91D6-40A3-8AAA-BB1E6569E7E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61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61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61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61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/>
              <a:t>Eileen Webb/Susanna Knight</a:t>
            </a:r>
          </a:p>
        </p:txBody>
      </p:sp>
      <p:sp>
        <p:nvSpPr>
          <p:cNvPr id="88068" name="Rectangle 7">
            <a:extLst>
              <a:ext uri="{FF2B5EF4-FFF2-40B4-BE49-F238E27FC236}">
                <a16:creationId xmlns:a16="http://schemas.microsoft.com/office/drawing/2014/main" id="{F7ECF3EA-3388-470A-A92A-83BB41FF7F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61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61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61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61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00EA827-95C8-471F-951E-F4EC9954DAA9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88069" name="Rectangle 2">
            <a:extLst>
              <a:ext uri="{FF2B5EF4-FFF2-40B4-BE49-F238E27FC236}">
                <a16:creationId xmlns:a16="http://schemas.microsoft.com/office/drawing/2014/main" id="{06F9E3BB-A4DC-44DE-B44C-73E98932E1B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70" name="Rectangle 3">
            <a:extLst>
              <a:ext uri="{FF2B5EF4-FFF2-40B4-BE49-F238E27FC236}">
                <a16:creationId xmlns:a16="http://schemas.microsoft.com/office/drawing/2014/main" id="{DF68C4DA-527B-4FB0-BCE3-94D3DDF6D1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46EDBDC7-181D-41BC-8988-317DBF43479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FD8E9DD1-F3F6-45C2-A8A5-30158278629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0CA4DB05-FB2D-434A-9A96-1B0E59FD9A0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B91AE50A-8806-4504-A4BA-551E570D5A3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6C50EC62-448F-40BC-8B71-61105FCB451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6CABF81F-F2D6-406C-BBFF-8BBAA8E97B0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38CF0781-247C-401A-879B-DB6DA8649E1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79845ECF-01D0-40F0-BE54-32231910696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2525A957-B38E-4C84-9253-D302E69C4F2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2150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0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8FA5BE45-4873-47B0-897C-B0259C1E4A1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C081B052-A804-4278-AA80-5DE2E60092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25721202-AE45-4BA7-B4C1-7AC80E8D37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B283E4-FDE8-4E56-AADF-ECF1A48C5F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936757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D1022-33DF-4016-AB82-1787A7C13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35652A-6F40-40BA-AB71-28E2D54923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9DE235-57A6-4FB2-8C77-DB32667CDAC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FB598F-F68E-4B45-BA0B-2BF00397BCA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46826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7775-5BB8-4FAE-BE68-0A7549979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C40E6B-CB47-4572-ACBB-675FCD4690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03A21A-A2CD-464F-9F26-8F4D87AE4A6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AB0521-016D-44BC-88D2-7996AF6E222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59851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CA5803-B21E-47F5-8988-606435602EAA}"/>
              </a:ext>
            </a:extLst>
          </p:cNvPr>
          <p:cNvSpPr/>
          <p:nvPr/>
        </p:nvSpPr>
        <p:spPr>
          <a:xfrm>
            <a:off x="1328738" y="1295400"/>
            <a:ext cx="6486525" cy="3152775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/>
          <a:p>
            <a:pPr eaLnBrk="1" fontAlgn="auto" hangingPunct="1">
              <a:spcBef>
                <a:spcPts val="20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None/>
              <a:defRPr/>
            </a:pPr>
            <a:endParaRPr sz="3200">
              <a:solidFill>
                <a:prstClr val="black">
                  <a:lumMod val="65000"/>
                  <a:lumOff val="35000"/>
                </a:prstClr>
              </a:solidFill>
              <a:latin typeface="News Gothic M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rtlCol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99A1F30-C5C4-4F82-9FFB-8CE73A5F1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defRPr>
                <a:solidFill>
                  <a:prstClr val="white"/>
                </a:solidFill>
                <a:latin typeface="Arial" charset="0"/>
              </a:defRPr>
            </a:lvl1pPr>
          </a:lstStyle>
          <a:p>
            <a:pPr>
              <a:defRPr/>
            </a:pPr>
            <a:fld id="{FF273071-0A97-4F2C-9D85-554528AF155D}" type="datetimeFigureOut">
              <a:rPr lang="en-US"/>
              <a:pPr>
                <a:defRPr/>
              </a:pPr>
              <a:t>4/24/2020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CFB2BEB-03C9-454E-B975-2A3C6713E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>
                <a:solidFill>
                  <a:prstClr val="white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CF79629-C5A0-4467-9A15-3C9DC3F4C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8274F865-B578-42CF-B6F9-4ACABB5127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7499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BA68B-EC63-4BBD-AE7C-8B2A694D6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defRPr>
                <a:solidFill>
                  <a:prstClr val="white"/>
                </a:solidFill>
                <a:latin typeface="Arial" charset="0"/>
              </a:defRPr>
            </a:lvl1pPr>
          </a:lstStyle>
          <a:p>
            <a:pPr>
              <a:defRPr/>
            </a:pPr>
            <a:fld id="{4A459F58-65AD-471A-8747-275B50867F37}" type="datetimeFigureOut">
              <a:rPr lang="en-US"/>
              <a:pPr>
                <a:defRPr/>
              </a:pPr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C85CC-2C6D-4C82-8666-183D51E76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>
                <a:solidFill>
                  <a:prstClr val="white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2C4FB-BB4A-4B63-BD9B-69270E571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422A83B9-CC53-4DF5-A379-54509EBF9D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8550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5BDF5-DD4E-4E4A-A51D-547EE27F9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defRPr>
                <a:solidFill>
                  <a:prstClr val="white"/>
                </a:solidFill>
                <a:latin typeface="Arial" charset="0"/>
              </a:defRPr>
            </a:lvl1pPr>
          </a:lstStyle>
          <a:p>
            <a:pPr>
              <a:defRPr/>
            </a:pPr>
            <a:fld id="{F1417C5F-C83B-4F6D-B94B-EA016A1DD3CE}" type="datetimeFigureOut">
              <a:rPr lang="en-US"/>
              <a:pPr>
                <a:defRPr/>
              </a:pPr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61091-0E9C-46EB-839E-80081746B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>
                <a:solidFill>
                  <a:prstClr val="white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B25FD-AFFC-4466-B707-1F74F9365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C8986DF4-4120-4B33-B04F-66F519A1C7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2477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C3E4E-65D6-4EBA-BAD5-CB8721904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defRPr>
                <a:solidFill>
                  <a:prstClr val="white"/>
                </a:solidFill>
                <a:latin typeface="Arial" charset="0"/>
              </a:defRPr>
            </a:lvl1pPr>
          </a:lstStyle>
          <a:p>
            <a:pPr>
              <a:defRPr/>
            </a:pPr>
            <a:fld id="{A4D02A3B-3E19-4332-8B4E-0A990FFEF554}" type="datetimeFigureOut">
              <a:rPr lang="en-US"/>
              <a:pPr>
                <a:defRPr/>
              </a:pPr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25C96-1011-481B-887F-227B2B342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>
                <a:solidFill>
                  <a:prstClr val="white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5E37E-D3A2-473E-B895-52E87E2F9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B33037F3-6913-450E-8ED1-A4DC7BD00F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7503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EA092-DBF3-4B83-A4BB-6DFD2434B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defRPr>
                <a:solidFill>
                  <a:prstClr val="white"/>
                </a:solidFill>
                <a:latin typeface="Arial" charset="0"/>
              </a:defRPr>
            </a:lvl1pPr>
          </a:lstStyle>
          <a:p>
            <a:pPr>
              <a:defRPr/>
            </a:pPr>
            <a:fld id="{46429E54-FF78-4C1D-8634-41574E45686E}" type="datetimeFigureOut">
              <a:rPr lang="en-US"/>
              <a:pPr>
                <a:defRPr/>
              </a:pPr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B475C-A0A4-40AD-BD2A-3A7625AAB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>
                <a:solidFill>
                  <a:prstClr val="white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31564-0D7D-4A1C-8175-FB2A8B7E4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3BAA0B98-8AB2-4A8D-B638-DE5C808BDB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1164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D0927-5C06-4D96-ABFD-BF1FD7596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defRPr>
                <a:solidFill>
                  <a:prstClr val="white"/>
                </a:solidFill>
                <a:latin typeface="Arial" charset="0"/>
              </a:defRPr>
            </a:lvl1pPr>
          </a:lstStyle>
          <a:p>
            <a:pPr>
              <a:defRPr/>
            </a:pPr>
            <a:fld id="{FD364BEF-5303-4355-B50B-14CE313CE8D4}" type="datetimeFigureOut">
              <a:rPr lang="en-US"/>
              <a:pPr>
                <a:defRPr/>
              </a:pPr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E5DAD-07EA-4C88-9670-BE14AC254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>
                <a:solidFill>
                  <a:prstClr val="white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6288B-DCB0-494B-9CDC-4B5D314B9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940CA9C0-DF32-4AE8-995D-3864E48742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0153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D4141-7F22-4E09-A0D7-208A6D2EA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defRPr>
                <a:solidFill>
                  <a:prstClr val="white"/>
                </a:solidFill>
                <a:latin typeface="Arial" charset="0"/>
              </a:defRPr>
            </a:lvl1pPr>
          </a:lstStyle>
          <a:p>
            <a:pPr>
              <a:defRPr/>
            </a:pPr>
            <a:fld id="{C811829B-7A35-4539-BE4A-C6CEE3A64183}" type="datetimeFigureOut">
              <a:rPr lang="en-US"/>
              <a:pPr>
                <a:defRPr/>
              </a:pPr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9B5D9-648B-43FD-B40A-50384D754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>
                <a:solidFill>
                  <a:prstClr val="white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CA1EC-054C-4BBE-8B74-72CB0F2AA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28749586-ED14-4F1E-AFE4-0AF5525103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22422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37D49-70B2-4BAF-A6D4-B3ECCC716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defRPr>
                <a:solidFill>
                  <a:prstClr val="white"/>
                </a:solidFill>
                <a:latin typeface="Arial" charset="0"/>
              </a:defRPr>
            </a:lvl1pPr>
          </a:lstStyle>
          <a:p>
            <a:pPr>
              <a:defRPr/>
            </a:pPr>
            <a:fld id="{EB109821-7C80-4E19-9076-8D995993F745}" type="datetimeFigureOut">
              <a:rPr lang="en-US"/>
              <a:pPr>
                <a:defRPr/>
              </a:pPr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86834-F19B-4686-A1C7-6FACD370E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>
                <a:solidFill>
                  <a:prstClr val="white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416ED-4876-49CB-B69A-7167A3EAC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19F29062-6056-447E-877B-BF9117EEB4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37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DA3E4-B377-4635-B3AD-699A90532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1AD898-1440-47BA-9C3B-B5189443BC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15DE71-166C-4425-9CB0-9A6D82A1B8B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3DD19C-AD14-4568-B6C5-6E55DDE25DC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60681"/>
      </p:ext>
    </p:extLst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31D13-5F1E-411C-BC7D-151C23FA3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defRPr>
                <a:solidFill>
                  <a:prstClr val="white"/>
                </a:solidFill>
                <a:latin typeface="Arial" charset="0"/>
              </a:defRPr>
            </a:lvl1pPr>
          </a:lstStyle>
          <a:p>
            <a:pPr>
              <a:defRPr/>
            </a:pPr>
            <a:fld id="{B5B98D17-55AC-4378-BD7B-C140E4020A67}" type="datetimeFigureOut">
              <a:rPr lang="en-US"/>
              <a:pPr>
                <a:defRPr/>
              </a:pPr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97FFE-10EF-4BC3-AF02-1605FC436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>
                <a:solidFill>
                  <a:prstClr val="white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81073-0690-4809-B3DC-590C7B221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31D4E896-1F0D-4C59-A841-6907366AC7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6394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8B2EC-C251-46C2-9135-BE369D221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defRPr>
                <a:solidFill>
                  <a:prstClr val="white"/>
                </a:solidFill>
                <a:latin typeface="Arial" charset="0"/>
              </a:defRPr>
            </a:lvl1pPr>
          </a:lstStyle>
          <a:p>
            <a:pPr>
              <a:defRPr/>
            </a:pPr>
            <a:fld id="{0CA3DE8E-7A46-4110-B071-325BCA9953B8}" type="datetimeFigureOut">
              <a:rPr lang="en-US"/>
              <a:pPr>
                <a:defRPr/>
              </a:pPr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46C2D0-4DC5-4810-A340-5AA2D03F3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>
                <a:solidFill>
                  <a:prstClr val="white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68919-77D3-44AF-8CBD-DF6834BA1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E6BE74AD-21A1-4F57-B1AE-2679E7B0B7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8553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4FD06-EF0D-442D-892E-4322B7E2D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defRPr>
                <a:solidFill>
                  <a:prstClr val="white"/>
                </a:solidFill>
                <a:latin typeface="Arial" charset="0"/>
              </a:defRPr>
            </a:lvl1pPr>
          </a:lstStyle>
          <a:p>
            <a:pPr>
              <a:defRPr/>
            </a:pPr>
            <a:fld id="{0D442B57-AB5F-4AD1-B9C4-86BE57670B72}" type="datetimeFigureOut">
              <a:rPr lang="en-US"/>
              <a:pPr>
                <a:defRPr/>
              </a:pPr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B6EE7-EAFB-44CD-AB6C-6AAED9A52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>
                <a:solidFill>
                  <a:prstClr val="white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7F79A-7C60-40DA-AAFA-661D8A740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A0F84744-D7E5-4E30-8F2C-74BCB743BB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91659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BEA15-3B98-4864-93C6-BEDC31CFE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defRPr>
                <a:solidFill>
                  <a:prstClr val="white"/>
                </a:solidFill>
                <a:latin typeface="Arial" charset="0"/>
              </a:defRPr>
            </a:lvl1pPr>
          </a:lstStyle>
          <a:p>
            <a:pPr>
              <a:defRPr/>
            </a:pPr>
            <a:fld id="{77ADB9A9-84D8-4404-A12E-47C455463B9C}" type="datetimeFigureOut">
              <a:rPr lang="en-US"/>
              <a:pPr>
                <a:defRPr/>
              </a:pPr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3BECF-D2B4-4B5C-B75F-9F0F72A7C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>
                <a:solidFill>
                  <a:prstClr val="white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3AD77-B102-41B3-8107-2F8C0CBFB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52A7FEF5-24E8-4768-A769-DCE33221E1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69830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C6691-6A51-489E-8B60-960113EB3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defRPr>
                <a:solidFill>
                  <a:prstClr val="white"/>
                </a:solidFill>
                <a:latin typeface="Arial" charset="0"/>
              </a:defRPr>
            </a:lvl1pPr>
          </a:lstStyle>
          <a:p>
            <a:pPr>
              <a:defRPr/>
            </a:pPr>
            <a:fld id="{171A11EE-7410-4109-BBE8-92983BB82AA3}" type="datetimeFigureOut">
              <a:rPr lang="en-US"/>
              <a:pPr>
                <a:defRPr/>
              </a:pPr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EC292-1B9E-4114-BA66-5AFF48302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>
                <a:solidFill>
                  <a:prstClr val="white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9B38B-68C4-48B4-B8DE-67656037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64BAF96A-3E28-47B4-9DFE-AC2D741CF0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97473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E55B4-7276-4EC6-B2CF-475A2BF34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defRPr>
                <a:solidFill>
                  <a:prstClr val="white"/>
                </a:solidFill>
                <a:latin typeface="Arial" charset="0"/>
              </a:defRPr>
            </a:lvl1pPr>
          </a:lstStyle>
          <a:p>
            <a:pPr>
              <a:defRPr/>
            </a:pPr>
            <a:fld id="{0CEC123E-6EDF-47AA-AD22-7BEE0921143D}" type="datetimeFigureOut">
              <a:rPr lang="en-US"/>
              <a:pPr>
                <a:defRPr/>
              </a:pPr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D8B85-A441-4915-AE39-B7213F751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>
                <a:solidFill>
                  <a:prstClr val="white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A3004-0B3D-4D86-9908-00960347C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C827A916-A71E-40CE-A4C3-E7BB750B12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8803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160E9-7C46-4939-BE47-49F18F486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defRPr>
                <a:solidFill>
                  <a:prstClr val="white"/>
                </a:solidFill>
                <a:latin typeface="Arial" charset="0"/>
              </a:defRPr>
            </a:lvl1pPr>
          </a:lstStyle>
          <a:p>
            <a:pPr>
              <a:defRPr/>
            </a:pPr>
            <a:fld id="{C38A5BCD-F051-4B05-BE85-C63358D02BEB}" type="datetimeFigureOut">
              <a:rPr lang="en-US"/>
              <a:pPr>
                <a:defRPr/>
              </a:pPr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949CA-D97A-48AB-A952-B2F6C7D78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>
                <a:solidFill>
                  <a:prstClr val="white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88ECF-5918-4A80-B316-B46E8C830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D02C53D4-1641-4AE1-AEBA-895CD7BDDE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1571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647CF-F10A-4E5E-B754-9715EF7C0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AFEE70-D3ED-4BA7-8B23-DDA6ABCE08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ED4FF36-13B3-45A4-BEE2-CC4705C44E9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3C88CD-B507-4945-B49B-2F494AC3E37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911401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0DC8D-BB12-41AC-970F-AC8E7CFB1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2FD26-C5AF-4B5B-9475-FEFA2B0769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79F31C-A42B-41EF-9A72-70098704274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B10D888-CAD2-4B0E-A1BD-5B6F05C744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98597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23EF55-82C6-4377-A2F8-6F39E8045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8AAC57D-FDEA-4731-A1B7-B651F3CC69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E4A809-EF25-4B42-A899-B6D985940A0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B22995A-DBE8-417C-AFE6-5F064799EDA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26549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CA04B1-7BF6-4BF3-B7AE-5CCB4A07C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B14269-8571-4170-BD63-AFA1F4FA33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7C0723C-1C02-4EE2-A301-A84B02E29B1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BCFD8C-51DF-4235-8786-C27BF32C356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5579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3C20AF-3941-4835-B25B-EB5FC9FBA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1F7FCE-D1B2-4E50-ADC2-A073DAE7B4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DE70DA-7558-46D5-B9D0-72F9E7A31B9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C27738-A17B-49E4-A658-500286FF72C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285233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1FAD70-3383-4B32-9F45-F443F04C4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6C158-AACE-4839-ADD1-9E8073AF87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DD3583-03B7-49FA-B44A-FAE118B4900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E20F6D4-A7AB-4D8E-A9A3-2B626E3627A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36969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8C326E-8D7B-4653-802C-253998890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E1982-CE3F-40B1-A7CF-01CE98EE1E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BA98F5-BA01-457F-9187-B4B0DD737C3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C39BFC7-894A-4407-9907-7C24F488FD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81422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>
            <a:extLst>
              <a:ext uri="{FF2B5EF4-FFF2-40B4-BE49-F238E27FC236}">
                <a16:creationId xmlns:a16="http://schemas.microsoft.com/office/drawing/2014/main" id="{2688C3F5-02F2-482C-8296-2C948FBE210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4019" name="Rectangle 3">
            <a:extLst>
              <a:ext uri="{FF2B5EF4-FFF2-40B4-BE49-F238E27FC236}">
                <a16:creationId xmlns:a16="http://schemas.microsoft.com/office/drawing/2014/main" id="{3DA9A1A9-1FC8-4DF5-8B1E-FB8955D7D03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0EA2734-D1DF-4FEC-B58B-A9AE4E76C0A1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4626ED66-1548-497C-8A56-4B1B7E7327C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>
              <a:extLst>
                <a:ext uri="{FF2B5EF4-FFF2-40B4-BE49-F238E27FC236}">
                  <a16:creationId xmlns:a16="http://schemas.microsoft.com/office/drawing/2014/main" id="{77D40E38-9AD8-4F9A-9EBC-4815191A81F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14022" name="Freeform 6">
                <a:extLst>
                  <a:ext uri="{FF2B5EF4-FFF2-40B4-BE49-F238E27FC236}">
                    <a16:creationId xmlns:a16="http://schemas.microsoft.com/office/drawing/2014/main" id="{637B00AC-9534-449C-A0C7-B0976F9D524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14023" name="Freeform 7">
                <a:extLst>
                  <a:ext uri="{FF2B5EF4-FFF2-40B4-BE49-F238E27FC236}">
                    <a16:creationId xmlns:a16="http://schemas.microsoft.com/office/drawing/2014/main" id="{59AF1851-80A6-48AB-B776-277DAD048E1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14024" name="Freeform 8">
                <a:extLst>
                  <a:ext uri="{FF2B5EF4-FFF2-40B4-BE49-F238E27FC236}">
                    <a16:creationId xmlns:a16="http://schemas.microsoft.com/office/drawing/2014/main" id="{C4AC0041-49D0-4FA1-A5FC-F260A5682B3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14025" name="Freeform 9">
                <a:extLst>
                  <a:ext uri="{FF2B5EF4-FFF2-40B4-BE49-F238E27FC236}">
                    <a16:creationId xmlns:a16="http://schemas.microsoft.com/office/drawing/2014/main" id="{FB76493A-87ED-432C-97E3-EB25B594E5E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14026" name="Freeform 10">
                <a:extLst>
                  <a:ext uri="{FF2B5EF4-FFF2-40B4-BE49-F238E27FC236}">
                    <a16:creationId xmlns:a16="http://schemas.microsoft.com/office/drawing/2014/main" id="{83B98038-F1CE-43C1-A224-B73183E378C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sp>
          <p:nvSpPr>
            <p:cNvPr id="214027" name="Freeform 11">
              <a:extLst>
                <a:ext uri="{FF2B5EF4-FFF2-40B4-BE49-F238E27FC236}">
                  <a16:creationId xmlns:a16="http://schemas.microsoft.com/office/drawing/2014/main" id="{5F99665C-8562-4BC6-9B57-ACD85E85781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4028" name="Freeform 12">
              <a:extLst>
                <a:ext uri="{FF2B5EF4-FFF2-40B4-BE49-F238E27FC236}">
                  <a16:creationId xmlns:a16="http://schemas.microsoft.com/office/drawing/2014/main" id="{11DADEE8-DC7D-4073-A2F9-356FF604BC9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214029" name="Rectangle 13">
            <a:extLst>
              <a:ext uri="{FF2B5EF4-FFF2-40B4-BE49-F238E27FC236}">
                <a16:creationId xmlns:a16="http://schemas.microsoft.com/office/drawing/2014/main" id="{023C4773-8224-4CCF-8321-A75E7BA0AB7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14030" name="Rectangle 14">
            <a:extLst>
              <a:ext uri="{FF2B5EF4-FFF2-40B4-BE49-F238E27FC236}">
                <a16:creationId xmlns:a16="http://schemas.microsoft.com/office/drawing/2014/main" id="{A33BBDDC-6147-4FAF-A89D-3E186C1B89D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4031" name="Rectangle 15">
            <a:extLst>
              <a:ext uri="{FF2B5EF4-FFF2-40B4-BE49-F238E27FC236}">
                <a16:creationId xmlns:a16="http://schemas.microsoft.com/office/drawing/2014/main" id="{093A9039-856F-4810-82BB-65916D0B1E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66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66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66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66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66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ingdings" panose="05000000000000000000" pitchFamily="2" charset="2"/>
        <a:buChar char="n"/>
        <a:defRPr sz="32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70000"/>
        <a:buFont typeface="Wingdings" panose="05000000000000000000" pitchFamily="2" charset="2"/>
        <a:buChar char="n"/>
        <a:defRPr sz="2800">
          <a:solidFill>
            <a:srgbClr val="FF99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Arial" panose="020B060402020202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70000"/>
        <a:buFont typeface="Arial" panose="020B060402020202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SzPct val="70000"/>
        <a:buFont typeface="Arial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SzPct val="70000"/>
        <a:buFont typeface="Arial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SzPct val="70000"/>
        <a:buFont typeface="Arial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SzPct val="70000"/>
        <a:buFont typeface="Arial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>
            <a:extLst>
              <a:ext uri="{FF2B5EF4-FFF2-40B4-BE49-F238E27FC236}">
                <a16:creationId xmlns:a16="http://schemas.microsoft.com/office/drawing/2014/main" id="{4F89BF6F-4864-4CF4-B0AC-B9C1B57DA73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49275" y="107950"/>
            <a:ext cx="80422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43" name="Text Placeholder 2">
            <a:extLst>
              <a:ext uri="{FF2B5EF4-FFF2-40B4-BE49-F238E27FC236}">
                <a16:creationId xmlns:a16="http://schemas.microsoft.com/office/drawing/2014/main" id="{DAABD1DF-B9A2-4210-BBB6-AC94D9905C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49275" y="1600200"/>
            <a:ext cx="80422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72F04-28F9-4CA2-A433-CEDD9067C8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News Gothic MT" panose="020B0604020202020204" pitchFamily="34" charset="0"/>
              </a:defRPr>
            </a:lvl1pPr>
          </a:lstStyle>
          <a:p>
            <a:fld id="{B7925361-3B08-4208-8958-F6F759986D88}" type="datetimeFigureOut">
              <a:rPr lang="en-US" altLang="en-US"/>
              <a:pPr/>
              <a:t>4/24/2020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A63FF-ADF2-496C-9651-EB9BAB9365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latin typeface="News Gothic MT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44996-5539-4E36-A55A-F875F15E95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3600">
                <a:solidFill>
                  <a:srgbClr val="FFFFFF"/>
                </a:solidFill>
                <a:latin typeface="News Gothic MT" panose="020B0604020202020204" pitchFamily="34" charset="0"/>
              </a:defRPr>
            </a:lvl1pPr>
          </a:lstStyle>
          <a:p>
            <a:fld id="{75B169AA-034A-4183-B087-45AD19321FA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9pPr>
    </p:titleStyle>
    <p:bodyStyle>
      <a:lvl1pPr marL="349250" indent="-349250" algn="l" rtl="0" fontAlgn="base">
        <a:spcBef>
          <a:spcPts val="2000"/>
        </a:spcBef>
        <a:spcAft>
          <a:spcPct val="0"/>
        </a:spcAft>
        <a:buClr>
          <a:srgbClr val="6FB7D7"/>
        </a:buClr>
        <a:buSzPct val="110000"/>
        <a:buFont typeface="Wingdings 2" panose="05020102010507070707" pitchFamily="18" charset="2"/>
        <a:buChar char="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336550" algn="l" rtl="0" fontAlgn="base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anose="05020102010507070707" pitchFamily="18" charset="2"/>
        <a:buChar char=""/>
        <a:defRPr sz="2200" kern="1200">
          <a:solidFill>
            <a:srgbClr val="595959"/>
          </a:solidFill>
          <a:latin typeface="+mn-lt"/>
          <a:ea typeface="+mn-ea"/>
          <a:cs typeface="+mn-cs"/>
        </a:defRPr>
      </a:lvl2pPr>
      <a:lvl3pPr marL="968375" indent="-282575" algn="l" rtl="0" fontAlgn="base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anose="05020102010507070707" pitchFamily="18" charset="2"/>
        <a:buChar char=""/>
        <a:defRPr sz="2000" kern="1200">
          <a:solidFill>
            <a:srgbClr val="595959"/>
          </a:solidFill>
          <a:latin typeface="+mn-lt"/>
          <a:ea typeface="+mn-ea"/>
          <a:cs typeface="+mn-cs"/>
        </a:defRPr>
      </a:lvl3pPr>
      <a:lvl4pPr marL="1263650" indent="-295275" algn="l" rtl="0" fontAlgn="base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anose="05020102010507070707" pitchFamily="18" charset="2"/>
        <a:buChar char=""/>
        <a:defRPr kern="1200">
          <a:solidFill>
            <a:srgbClr val="595959"/>
          </a:solidFill>
          <a:latin typeface="+mn-lt"/>
          <a:ea typeface="+mn-ea"/>
          <a:cs typeface="+mn-cs"/>
        </a:defRPr>
      </a:lvl4pPr>
      <a:lvl5pPr marL="1546225" indent="-282575" algn="l" rtl="0" fontAlgn="base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anose="05020102010507070707" pitchFamily="18" charset="2"/>
        <a:buChar char=""/>
        <a:defRPr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>
            <a:extLst>
              <a:ext uri="{FF2B5EF4-FFF2-40B4-BE49-F238E27FC236}">
                <a16:creationId xmlns:a16="http://schemas.microsoft.com/office/drawing/2014/main" id="{7F7C9F62-2EE9-4372-8512-AA86EDAED6D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49275" y="107950"/>
            <a:ext cx="80422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Text Placeholder 2">
            <a:extLst>
              <a:ext uri="{FF2B5EF4-FFF2-40B4-BE49-F238E27FC236}">
                <a16:creationId xmlns:a16="http://schemas.microsoft.com/office/drawing/2014/main" id="{86B98AD8-14DE-4EA1-809D-36B6546E21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49275" y="1600200"/>
            <a:ext cx="80422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710BC-C73C-4EDD-A9DF-F3385AB08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News Gothic MT" panose="020B0604020202020204" pitchFamily="34" charset="0"/>
              </a:defRPr>
            </a:lvl1pPr>
          </a:lstStyle>
          <a:p>
            <a:fld id="{2DAD5543-3028-4800-9AD5-0C17CDBCC2B8}" type="datetimeFigureOut">
              <a:rPr lang="en-US" altLang="en-US"/>
              <a:pPr/>
              <a:t>4/24/2020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7A334-5633-4627-9BC2-8ED8522D09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latin typeface="News Gothic MT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BD8A9-8E11-43C6-9DC4-6CA7684D08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3600">
                <a:solidFill>
                  <a:srgbClr val="FFFFFF"/>
                </a:solidFill>
                <a:latin typeface="News Gothic MT" panose="020B0604020202020204" pitchFamily="34" charset="0"/>
              </a:defRPr>
            </a:lvl1pPr>
          </a:lstStyle>
          <a:p>
            <a:fld id="{F4E7BFE2-1B53-4EC1-9EFF-5A6A950B521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9pPr>
    </p:titleStyle>
    <p:bodyStyle>
      <a:lvl1pPr marL="349250" indent="-349250" algn="l" rtl="0" fontAlgn="base">
        <a:spcBef>
          <a:spcPts val="2000"/>
        </a:spcBef>
        <a:spcAft>
          <a:spcPct val="0"/>
        </a:spcAft>
        <a:buClr>
          <a:srgbClr val="6FB7D7"/>
        </a:buClr>
        <a:buSzPct val="110000"/>
        <a:buFont typeface="Wingdings 2" panose="05020102010507070707" pitchFamily="18" charset="2"/>
        <a:buChar char="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336550" algn="l" rtl="0" fontAlgn="base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anose="05020102010507070707" pitchFamily="18" charset="2"/>
        <a:buChar char=""/>
        <a:defRPr sz="2200" kern="1200">
          <a:solidFill>
            <a:srgbClr val="595959"/>
          </a:solidFill>
          <a:latin typeface="+mn-lt"/>
          <a:ea typeface="+mn-ea"/>
          <a:cs typeface="+mn-cs"/>
        </a:defRPr>
      </a:lvl2pPr>
      <a:lvl3pPr marL="968375" indent="-282575" algn="l" rtl="0" fontAlgn="base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anose="05020102010507070707" pitchFamily="18" charset="2"/>
        <a:buChar char=""/>
        <a:defRPr sz="2000" kern="1200">
          <a:solidFill>
            <a:srgbClr val="595959"/>
          </a:solidFill>
          <a:latin typeface="+mn-lt"/>
          <a:ea typeface="+mn-ea"/>
          <a:cs typeface="+mn-cs"/>
        </a:defRPr>
      </a:lvl3pPr>
      <a:lvl4pPr marL="1263650" indent="-295275" algn="l" rtl="0" fontAlgn="base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anose="05020102010507070707" pitchFamily="18" charset="2"/>
        <a:buChar char=""/>
        <a:defRPr kern="1200">
          <a:solidFill>
            <a:srgbClr val="595959"/>
          </a:solidFill>
          <a:latin typeface="+mn-lt"/>
          <a:ea typeface="+mn-ea"/>
          <a:cs typeface="+mn-cs"/>
        </a:defRPr>
      </a:lvl4pPr>
      <a:lvl5pPr marL="1546225" indent="-282575" algn="l" rtl="0" fontAlgn="base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anose="05020102010507070707" pitchFamily="18" charset="2"/>
        <a:buChar char=""/>
        <a:defRPr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>
            <a:extLst>
              <a:ext uri="{FF2B5EF4-FFF2-40B4-BE49-F238E27FC236}">
                <a16:creationId xmlns:a16="http://schemas.microsoft.com/office/drawing/2014/main" id="{32C500DC-BA55-4425-B68A-F1F6B393211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49275" y="107950"/>
            <a:ext cx="80422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291" name="Text Placeholder 2">
            <a:extLst>
              <a:ext uri="{FF2B5EF4-FFF2-40B4-BE49-F238E27FC236}">
                <a16:creationId xmlns:a16="http://schemas.microsoft.com/office/drawing/2014/main" id="{C7A083A1-9036-4E54-A73A-8D2A25E1B1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49275" y="1600200"/>
            <a:ext cx="80422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557636-8444-4BAF-8BDF-934A07F22F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News Gothic MT" panose="020B0604020202020204" pitchFamily="34" charset="0"/>
              </a:defRPr>
            </a:lvl1pPr>
          </a:lstStyle>
          <a:p>
            <a:fld id="{8BC56E21-2856-4537-A168-37318AAF11BF}" type="datetimeFigureOut">
              <a:rPr lang="en-US" altLang="en-US"/>
              <a:pPr/>
              <a:t>4/24/2020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74FCE-13C0-46FC-B401-EA12A0B837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latin typeface="News Gothic MT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4BB9A-DC26-4926-A6AC-1F49C4C63B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3600">
                <a:solidFill>
                  <a:srgbClr val="FFFFFF"/>
                </a:solidFill>
                <a:latin typeface="News Gothic MT" panose="020B0604020202020204" pitchFamily="34" charset="0"/>
              </a:defRPr>
            </a:lvl1pPr>
          </a:lstStyle>
          <a:p>
            <a:fld id="{B6665E57-C668-4BE1-B63A-D07E8AEB537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9pPr>
    </p:titleStyle>
    <p:bodyStyle>
      <a:lvl1pPr marL="349250" indent="-349250" algn="l" rtl="0" fontAlgn="base">
        <a:spcBef>
          <a:spcPts val="2000"/>
        </a:spcBef>
        <a:spcAft>
          <a:spcPct val="0"/>
        </a:spcAft>
        <a:buClr>
          <a:srgbClr val="6FB7D7"/>
        </a:buClr>
        <a:buSzPct val="110000"/>
        <a:buFont typeface="Wingdings 2" panose="05020102010507070707" pitchFamily="18" charset="2"/>
        <a:buChar char="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336550" algn="l" rtl="0" fontAlgn="base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anose="05020102010507070707" pitchFamily="18" charset="2"/>
        <a:buChar char=""/>
        <a:defRPr sz="2200" kern="1200">
          <a:solidFill>
            <a:srgbClr val="595959"/>
          </a:solidFill>
          <a:latin typeface="+mn-lt"/>
          <a:ea typeface="+mn-ea"/>
          <a:cs typeface="+mn-cs"/>
        </a:defRPr>
      </a:lvl2pPr>
      <a:lvl3pPr marL="968375" indent="-282575" algn="l" rtl="0" fontAlgn="base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anose="05020102010507070707" pitchFamily="18" charset="2"/>
        <a:buChar char=""/>
        <a:defRPr sz="2000" kern="1200">
          <a:solidFill>
            <a:srgbClr val="595959"/>
          </a:solidFill>
          <a:latin typeface="+mn-lt"/>
          <a:ea typeface="+mn-ea"/>
          <a:cs typeface="+mn-cs"/>
        </a:defRPr>
      </a:lvl3pPr>
      <a:lvl4pPr marL="1263650" indent="-295275" algn="l" rtl="0" fontAlgn="base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anose="05020102010507070707" pitchFamily="18" charset="2"/>
        <a:buChar char=""/>
        <a:defRPr kern="1200">
          <a:solidFill>
            <a:srgbClr val="595959"/>
          </a:solidFill>
          <a:latin typeface="+mn-lt"/>
          <a:ea typeface="+mn-ea"/>
          <a:cs typeface="+mn-cs"/>
        </a:defRPr>
      </a:lvl4pPr>
      <a:lvl5pPr marL="1546225" indent="-282575" algn="l" rtl="0" fontAlgn="base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anose="05020102010507070707" pitchFamily="18" charset="2"/>
        <a:buChar char=""/>
        <a:defRPr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>
            <a:extLst>
              <a:ext uri="{FF2B5EF4-FFF2-40B4-BE49-F238E27FC236}">
                <a16:creationId xmlns:a16="http://schemas.microsoft.com/office/drawing/2014/main" id="{914E9E85-4B29-4891-8D13-AF6D1DD5EE0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49275" y="107950"/>
            <a:ext cx="80422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6BF6DF56-9B5B-4B04-9B77-F91110F935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49275" y="1600200"/>
            <a:ext cx="80422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E2937-F053-4880-90C4-1B1745EF04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News Gothic MT" panose="020B0604020202020204" pitchFamily="34" charset="0"/>
              </a:defRPr>
            </a:lvl1pPr>
          </a:lstStyle>
          <a:p>
            <a:fld id="{6BBFD5D2-65CF-4C52-A340-71CCC9E10EB3}" type="datetimeFigureOut">
              <a:rPr lang="en-US" altLang="en-US"/>
              <a:pPr/>
              <a:t>4/24/2020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94647E-1B4E-454C-AB59-38388677F6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latin typeface="News Gothic MT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0A02B-0EC2-431E-91A3-9DAA2B17AA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3600">
                <a:solidFill>
                  <a:srgbClr val="FFFFFF"/>
                </a:solidFill>
                <a:latin typeface="News Gothic MT" panose="020B0604020202020204" pitchFamily="34" charset="0"/>
              </a:defRPr>
            </a:lvl1pPr>
          </a:lstStyle>
          <a:p>
            <a:fld id="{90C3DF30-8A67-4EE6-B6FD-28349DF35CB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9pPr>
    </p:titleStyle>
    <p:bodyStyle>
      <a:lvl1pPr marL="349250" indent="-349250" algn="l" rtl="0" fontAlgn="base">
        <a:spcBef>
          <a:spcPts val="2000"/>
        </a:spcBef>
        <a:spcAft>
          <a:spcPct val="0"/>
        </a:spcAft>
        <a:buClr>
          <a:srgbClr val="6FB7D7"/>
        </a:buClr>
        <a:buSzPct val="110000"/>
        <a:buFont typeface="Wingdings 2" panose="05020102010507070707" pitchFamily="18" charset="2"/>
        <a:buChar char="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336550" algn="l" rtl="0" fontAlgn="base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anose="05020102010507070707" pitchFamily="18" charset="2"/>
        <a:buChar char=""/>
        <a:defRPr sz="2200" kern="1200">
          <a:solidFill>
            <a:srgbClr val="595959"/>
          </a:solidFill>
          <a:latin typeface="+mn-lt"/>
          <a:ea typeface="+mn-ea"/>
          <a:cs typeface="+mn-cs"/>
        </a:defRPr>
      </a:lvl2pPr>
      <a:lvl3pPr marL="968375" indent="-282575" algn="l" rtl="0" fontAlgn="base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anose="05020102010507070707" pitchFamily="18" charset="2"/>
        <a:buChar char=""/>
        <a:defRPr sz="2000" kern="1200">
          <a:solidFill>
            <a:srgbClr val="595959"/>
          </a:solidFill>
          <a:latin typeface="+mn-lt"/>
          <a:ea typeface="+mn-ea"/>
          <a:cs typeface="+mn-cs"/>
        </a:defRPr>
      </a:lvl3pPr>
      <a:lvl4pPr marL="1263650" indent="-295275" algn="l" rtl="0" fontAlgn="base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anose="05020102010507070707" pitchFamily="18" charset="2"/>
        <a:buChar char=""/>
        <a:defRPr kern="1200">
          <a:solidFill>
            <a:srgbClr val="595959"/>
          </a:solidFill>
          <a:latin typeface="+mn-lt"/>
          <a:ea typeface="+mn-ea"/>
          <a:cs typeface="+mn-cs"/>
        </a:defRPr>
      </a:lvl4pPr>
      <a:lvl5pPr marL="1546225" indent="-282575" algn="l" rtl="0" fontAlgn="base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anose="05020102010507070707" pitchFamily="18" charset="2"/>
        <a:buChar char=""/>
        <a:defRPr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>
            <a:extLst>
              <a:ext uri="{FF2B5EF4-FFF2-40B4-BE49-F238E27FC236}">
                <a16:creationId xmlns:a16="http://schemas.microsoft.com/office/drawing/2014/main" id="{FACB28BF-4042-44C2-9D6C-FFD79BF643B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49275" y="107950"/>
            <a:ext cx="80422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39" name="Text Placeholder 2">
            <a:extLst>
              <a:ext uri="{FF2B5EF4-FFF2-40B4-BE49-F238E27FC236}">
                <a16:creationId xmlns:a16="http://schemas.microsoft.com/office/drawing/2014/main" id="{264E6767-E42B-46AE-9747-B1F4E9C472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49275" y="1600200"/>
            <a:ext cx="80422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8F7D5-3799-4668-AF75-810DE2342A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News Gothic MT" panose="020B0604020202020204" pitchFamily="34" charset="0"/>
              </a:defRPr>
            </a:lvl1pPr>
          </a:lstStyle>
          <a:p>
            <a:fld id="{5C3579EA-FC65-414F-A5F3-44E0D9249B0E}" type="datetimeFigureOut">
              <a:rPr lang="en-US" altLang="en-US"/>
              <a:pPr/>
              <a:t>4/24/2020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DEF22-06E7-40E1-9434-3F9DE84346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latin typeface="News Gothic MT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0ADF3-452D-4F96-990F-86C470D0E6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3600">
                <a:solidFill>
                  <a:srgbClr val="FFFFFF"/>
                </a:solidFill>
                <a:latin typeface="News Gothic MT" panose="020B0604020202020204" pitchFamily="34" charset="0"/>
              </a:defRPr>
            </a:lvl1pPr>
          </a:lstStyle>
          <a:p>
            <a:fld id="{0890AEBE-4420-46D8-BB10-B0B83458801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9pPr>
    </p:titleStyle>
    <p:bodyStyle>
      <a:lvl1pPr marL="349250" indent="-349250" algn="l" rtl="0" fontAlgn="base">
        <a:spcBef>
          <a:spcPts val="2000"/>
        </a:spcBef>
        <a:spcAft>
          <a:spcPct val="0"/>
        </a:spcAft>
        <a:buClr>
          <a:srgbClr val="6FB7D7"/>
        </a:buClr>
        <a:buSzPct val="110000"/>
        <a:buFont typeface="Wingdings 2" panose="05020102010507070707" pitchFamily="18" charset="2"/>
        <a:buChar char="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336550" algn="l" rtl="0" fontAlgn="base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anose="05020102010507070707" pitchFamily="18" charset="2"/>
        <a:buChar char=""/>
        <a:defRPr sz="2200" kern="1200">
          <a:solidFill>
            <a:srgbClr val="595959"/>
          </a:solidFill>
          <a:latin typeface="+mn-lt"/>
          <a:ea typeface="+mn-ea"/>
          <a:cs typeface="+mn-cs"/>
        </a:defRPr>
      </a:lvl2pPr>
      <a:lvl3pPr marL="968375" indent="-282575" algn="l" rtl="0" fontAlgn="base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anose="05020102010507070707" pitchFamily="18" charset="2"/>
        <a:buChar char=""/>
        <a:defRPr sz="2000" kern="1200">
          <a:solidFill>
            <a:srgbClr val="595959"/>
          </a:solidFill>
          <a:latin typeface="+mn-lt"/>
          <a:ea typeface="+mn-ea"/>
          <a:cs typeface="+mn-cs"/>
        </a:defRPr>
      </a:lvl3pPr>
      <a:lvl4pPr marL="1263650" indent="-295275" algn="l" rtl="0" fontAlgn="base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anose="05020102010507070707" pitchFamily="18" charset="2"/>
        <a:buChar char=""/>
        <a:defRPr kern="1200">
          <a:solidFill>
            <a:srgbClr val="595959"/>
          </a:solidFill>
          <a:latin typeface="+mn-lt"/>
          <a:ea typeface="+mn-ea"/>
          <a:cs typeface="+mn-cs"/>
        </a:defRPr>
      </a:lvl4pPr>
      <a:lvl5pPr marL="1546225" indent="-282575" algn="l" rtl="0" fontAlgn="base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anose="05020102010507070707" pitchFamily="18" charset="2"/>
        <a:buChar char=""/>
        <a:defRPr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>
            <a:extLst>
              <a:ext uri="{FF2B5EF4-FFF2-40B4-BE49-F238E27FC236}">
                <a16:creationId xmlns:a16="http://schemas.microsoft.com/office/drawing/2014/main" id="{99461C59-BE2F-4B39-A931-FD0930DA51B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49275" y="107950"/>
            <a:ext cx="80422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363" name="Text Placeholder 2">
            <a:extLst>
              <a:ext uri="{FF2B5EF4-FFF2-40B4-BE49-F238E27FC236}">
                <a16:creationId xmlns:a16="http://schemas.microsoft.com/office/drawing/2014/main" id="{BC8A1555-0965-4D2F-8624-7DC5E13487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49275" y="1600200"/>
            <a:ext cx="80422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3630E-716C-4209-8236-9CE9BA54D8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News Gothic MT" panose="020B0604020202020204" pitchFamily="34" charset="0"/>
              </a:defRPr>
            </a:lvl1pPr>
          </a:lstStyle>
          <a:p>
            <a:fld id="{B47BCD3C-8EE2-4B53-8240-DBB8D65FB17D}" type="datetimeFigureOut">
              <a:rPr lang="en-US" altLang="en-US"/>
              <a:pPr/>
              <a:t>4/24/2020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9BD94-058B-40A5-98FB-D3427A0E3E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latin typeface="News Gothic MT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D419A-F60F-4061-A46E-C18965F88E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3600">
                <a:solidFill>
                  <a:srgbClr val="FFFFFF"/>
                </a:solidFill>
                <a:latin typeface="News Gothic MT" panose="020B0604020202020204" pitchFamily="34" charset="0"/>
              </a:defRPr>
            </a:lvl1pPr>
          </a:lstStyle>
          <a:p>
            <a:fld id="{1FD775EF-6EA7-4F8F-81F4-A49C10342A4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9pPr>
    </p:titleStyle>
    <p:bodyStyle>
      <a:lvl1pPr marL="349250" indent="-349250" algn="l" rtl="0" fontAlgn="base">
        <a:spcBef>
          <a:spcPts val="2000"/>
        </a:spcBef>
        <a:spcAft>
          <a:spcPct val="0"/>
        </a:spcAft>
        <a:buClr>
          <a:srgbClr val="6FB7D7"/>
        </a:buClr>
        <a:buSzPct val="110000"/>
        <a:buFont typeface="Wingdings 2" panose="05020102010507070707" pitchFamily="18" charset="2"/>
        <a:buChar char="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336550" algn="l" rtl="0" fontAlgn="base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anose="05020102010507070707" pitchFamily="18" charset="2"/>
        <a:buChar char=""/>
        <a:defRPr sz="2200" kern="1200">
          <a:solidFill>
            <a:srgbClr val="595959"/>
          </a:solidFill>
          <a:latin typeface="+mn-lt"/>
          <a:ea typeface="+mn-ea"/>
          <a:cs typeface="+mn-cs"/>
        </a:defRPr>
      </a:lvl2pPr>
      <a:lvl3pPr marL="968375" indent="-282575" algn="l" rtl="0" fontAlgn="base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anose="05020102010507070707" pitchFamily="18" charset="2"/>
        <a:buChar char=""/>
        <a:defRPr sz="2000" kern="1200">
          <a:solidFill>
            <a:srgbClr val="595959"/>
          </a:solidFill>
          <a:latin typeface="+mn-lt"/>
          <a:ea typeface="+mn-ea"/>
          <a:cs typeface="+mn-cs"/>
        </a:defRPr>
      </a:lvl3pPr>
      <a:lvl4pPr marL="1263650" indent="-295275" algn="l" rtl="0" fontAlgn="base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anose="05020102010507070707" pitchFamily="18" charset="2"/>
        <a:buChar char=""/>
        <a:defRPr kern="1200">
          <a:solidFill>
            <a:srgbClr val="595959"/>
          </a:solidFill>
          <a:latin typeface="+mn-lt"/>
          <a:ea typeface="+mn-ea"/>
          <a:cs typeface="+mn-cs"/>
        </a:defRPr>
      </a:lvl4pPr>
      <a:lvl5pPr marL="1546225" indent="-282575" algn="l" rtl="0" fontAlgn="base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anose="05020102010507070707" pitchFamily="18" charset="2"/>
        <a:buChar char=""/>
        <a:defRPr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>
            <a:extLst>
              <a:ext uri="{FF2B5EF4-FFF2-40B4-BE49-F238E27FC236}">
                <a16:creationId xmlns:a16="http://schemas.microsoft.com/office/drawing/2014/main" id="{E12B1A1B-48A2-493C-B2B7-CEE3C2EE66F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49275" y="107950"/>
            <a:ext cx="80422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6387" name="Text Placeholder 2">
            <a:extLst>
              <a:ext uri="{FF2B5EF4-FFF2-40B4-BE49-F238E27FC236}">
                <a16:creationId xmlns:a16="http://schemas.microsoft.com/office/drawing/2014/main" id="{2875BFD4-C8AA-41EA-A00E-465DCF506F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49275" y="1600200"/>
            <a:ext cx="80422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C6A81-4A22-4493-8E87-D9F0B0AC6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News Gothic MT" panose="020B0604020202020204" pitchFamily="34" charset="0"/>
              </a:defRPr>
            </a:lvl1pPr>
          </a:lstStyle>
          <a:p>
            <a:fld id="{F430573A-07B4-4B79-B23B-859AFF0DDA96}" type="datetimeFigureOut">
              <a:rPr lang="en-US" altLang="en-US"/>
              <a:pPr/>
              <a:t>4/24/2020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58F42-8234-4280-8AE5-DDA1F2B798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latin typeface="News Gothic MT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8F1C0-0F04-45DB-BB1C-0AEB933C12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3600">
                <a:solidFill>
                  <a:srgbClr val="FFFFFF"/>
                </a:solidFill>
                <a:latin typeface="News Gothic MT" panose="020B0604020202020204" pitchFamily="34" charset="0"/>
              </a:defRPr>
            </a:lvl1pPr>
          </a:lstStyle>
          <a:p>
            <a:fld id="{E39EC2C3-08EE-45D7-BABE-6652AE5CF63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9pPr>
    </p:titleStyle>
    <p:bodyStyle>
      <a:lvl1pPr marL="349250" indent="-349250" algn="l" rtl="0" fontAlgn="base">
        <a:spcBef>
          <a:spcPts val="2000"/>
        </a:spcBef>
        <a:spcAft>
          <a:spcPct val="0"/>
        </a:spcAft>
        <a:buClr>
          <a:srgbClr val="6FB7D7"/>
        </a:buClr>
        <a:buSzPct val="110000"/>
        <a:buFont typeface="Wingdings 2" panose="05020102010507070707" pitchFamily="18" charset="2"/>
        <a:buChar char="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336550" algn="l" rtl="0" fontAlgn="base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anose="05020102010507070707" pitchFamily="18" charset="2"/>
        <a:buChar char=""/>
        <a:defRPr sz="2200" kern="1200">
          <a:solidFill>
            <a:srgbClr val="595959"/>
          </a:solidFill>
          <a:latin typeface="+mn-lt"/>
          <a:ea typeface="+mn-ea"/>
          <a:cs typeface="+mn-cs"/>
        </a:defRPr>
      </a:lvl2pPr>
      <a:lvl3pPr marL="968375" indent="-282575" algn="l" rtl="0" fontAlgn="base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anose="05020102010507070707" pitchFamily="18" charset="2"/>
        <a:buChar char=""/>
        <a:defRPr sz="2000" kern="1200">
          <a:solidFill>
            <a:srgbClr val="595959"/>
          </a:solidFill>
          <a:latin typeface="+mn-lt"/>
          <a:ea typeface="+mn-ea"/>
          <a:cs typeface="+mn-cs"/>
        </a:defRPr>
      </a:lvl3pPr>
      <a:lvl4pPr marL="1263650" indent="-295275" algn="l" rtl="0" fontAlgn="base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anose="05020102010507070707" pitchFamily="18" charset="2"/>
        <a:buChar char=""/>
        <a:defRPr kern="1200">
          <a:solidFill>
            <a:srgbClr val="595959"/>
          </a:solidFill>
          <a:latin typeface="+mn-lt"/>
          <a:ea typeface="+mn-ea"/>
          <a:cs typeface="+mn-cs"/>
        </a:defRPr>
      </a:lvl4pPr>
      <a:lvl5pPr marL="1546225" indent="-282575" algn="l" rtl="0" fontAlgn="base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anose="05020102010507070707" pitchFamily="18" charset="2"/>
        <a:buChar char=""/>
        <a:defRPr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A571CA22-8795-4004-925C-07B3267633B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49275" y="107950"/>
            <a:ext cx="80422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9A8BECAE-F801-4336-8B45-5FF312CC7C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49275" y="1600200"/>
            <a:ext cx="80422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6F5BD-884D-46A2-A149-2D1697E891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News Gothic MT" panose="020B0604020202020204" pitchFamily="34" charset="0"/>
              </a:defRPr>
            </a:lvl1pPr>
          </a:lstStyle>
          <a:p>
            <a:fld id="{A9BC0AB2-559F-483D-B3C4-97339E660D69}" type="datetimeFigureOut">
              <a:rPr lang="en-US" altLang="en-US"/>
              <a:pPr/>
              <a:t>4/24/2020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74FB9-BCD6-4259-A66A-CE8017E2B4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latin typeface="News Gothic MT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4D2C2-D799-4487-BACB-D0FF3910A7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3600">
                <a:solidFill>
                  <a:srgbClr val="FFFFFF"/>
                </a:solidFill>
                <a:latin typeface="News Gothic MT" panose="020B0604020202020204" pitchFamily="34" charset="0"/>
              </a:defRPr>
            </a:lvl1pPr>
          </a:lstStyle>
          <a:p>
            <a:fld id="{D3FB9CA5-0405-4A2C-A443-3570F344CEA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9pPr>
    </p:titleStyle>
    <p:bodyStyle>
      <a:lvl1pPr marL="349250" indent="-349250" algn="l" rtl="0" fontAlgn="base">
        <a:spcBef>
          <a:spcPts val="2000"/>
        </a:spcBef>
        <a:spcAft>
          <a:spcPct val="0"/>
        </a:spcAft>
        <a:buClr>
          <a:srgbClr val="6FB7D7"/>
        </a:buClr>
        <a:buSzPct val="110000"/>
        <a:buFont typeface="Wingdings 2" panose="05020102010507070707" pitchFamily="18" charset="2"/>
        <a:buChar char="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336550" algn="l" rtl="0" fontAlgn="base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anose="05020102010507070707" pitchFamily="18" charset="2"/>
        <a:buChar char=""/>
        <a:defRPr sz="2200" kern="1200">
          <a:solidFill>
            <a:srgbClr val="595959"/>
          </a:solidFill>
          <a:latin typeface="+mn-lt"/>
          <a:ea typeface="+mn-ea"/>
          <a:cs typeface="+mn-cs"/>
        </a:defRPr>
      </a:lvl2pPr>
      <a:lvl3pPr marL="968375" indent="-282575" algn="l" rtl="0" fontAlgn="base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anose="05020102010507070707" pitchFamily="18" charset="2"/>
        <a:buChar char=""/>
        <a:defRPr sz="2000" kern="1200">
          <a:solidFill>
            <a:srgbClr val="595959"/>
          </a:solidFill>
          <a:latin typeface="+mn-lt"/>
          <a:ea typeface="+mn-ea"/>
          <a:cs typeface="+mn-cs"/>
        </a:defRPr>
      </a:lvl3pPr>
      <a:lvl4pPr marL="1263650" indent="-295275" algn="l" rtl="0" fontAlgn="base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anose="05020102010507070707" pitchFamily="18" charset="2"/>
        <a:buChar char=""/>
        <a:defRPr kern="1200">
          <a:solidFill>
            <a:srgbClr val="595959"/>
          </a:solidFill>
          <a:latin typeface="+mn-lt"/>
          <a:ea typeface="+mn-ea"/>
          <a:cs typeface="+mn-cs"/>
        </a:defRPr>
      </a:lvl4pPr>
      <a:lvl5pPr marL="1546225" indent="-282575" algn="l" rtl="0" fontAlgn="base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anose="05020102010507070707" pitchFamily="18" charset="2"/>
        <a:buChar char=""/>
        <a:defRPr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DA27CABA-5EC4-46C3-9796-2C407178835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49275" y="107950"/>
            <a:ext cx="80422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AF2BF307-5D2D-4D16-A0AF-4C72559A7E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49275" y="1600200"/>
            <a:ext cx="80422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37C9A-9F2C-4BC2-ABED-A13DC937FD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News Gothic MT" panose="020B0604020202020204" pitchFamily="34" charset="0"/>
              </a:defRPr>
            </a:lvl1pPr>
          </a:lstStyle>
          <a:p>
            <a:fld id="{C7F51351-D2AE-4122-B0BB-AAEF7EFE0A93}" type="datetimeFigureOut">
              <a:rPr lang="en-US" altLang="en-US"/>
              <a:pPr/>
              <a:t>4/24/2020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FACBB-CD4D-43BF-89A0-02B1AF605C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latin typeface="News Gothic MT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11AC9-8991-4251-9300-1B98EA2D9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3600">
                <a:solidFill>
                  <a:srgbClr val="FFFFFF"/>
                </a:solidFill>
                <a:latin typeface="News Gothic MT" panose="020B0604020202020204" pitchFamily="34" charset="0"/>
              </a:defRPr>
            </a:lvl1pPr>
          </a:lstStyle>
          <a:p>
            <a:fld id="{86539105-D26D-4509-B276-1CFA13B7AE5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9pPr>
    </p:titleStyle>
    <p:bodyStyle>
      <a:lvl1pPr marL="349250" indent="-349250" algn="l" rtl="0" fontAlgn="base">
        <a:spcBef>
          <a:spcPts val="2000"/>
        </a:spcBef>
        <a:spcAft>
          <a:spcPct val="0"/>
        </a:spcAft>
        <a:buClr>
          <a:srgbClr val="6FB7D7"/>
        </a:buClr>
        <a:buSzPct val="110000"/>
        <a:buFont typeface="Wingdings 2" panose="05020102010507070707" pitchFamily="18" charset="2"/>
        <a:buChar char="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336550" algn="l" rtl="0" fontAlgn="base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anose="05020102010507070707" pitchFamily="18" charset="2"/>
        <a:buChar char=""/>
        <a:defRPr sz="2200" kern="1200">
          <a:solidFill>
            <a:srgbClr val="595959"/>
          </a:solidFill>
          <a:latin typeface="+mn-lt"/>
          <a:ea typeface="+mn-ea"/>
          <a:cs typeface="+mn-cs"/>
        </a:defRPr>
      </a:lvl2pPr>
      <a:lvl3pPr marL="968375" indent="-282575" algn="l" rtl="0" fontAlgn="base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anose="05020102010507070707" pitchFamily="18" charset="2"/>
        <a:buChar char=""/>
        <a:defRPr sz="2000" kern="1200">
          <a:solidFill>
            <a:srgbClr val="595959"/>
          </a:solidFill>
          <a:latin typeface="+mn-lt"/>
          <a:ea typeface="+mn-ea"/>
          <a:cs typeface="+mn-cs"/>
        </a:defRPr>
      </a:lvl3pPr>
      <a:lvl4pPr marL="1263650" indent="-295275" algn="l" rtl="0" fontAlgn="base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anose="05020102010507070707" pitchFamily="18" charset="2"/>
        <a:buChar char=""/>
        <a:defRPr kern="1200">
          <a:solidFill>
            <a:srgbClr val="595959"/>
          </a:solidFill>
          <a:latin typeface="+mn-lt"/>
          <a:ea typeface="+mn-ea"/>
          <a:cs typeface="+mn-cs"/>
        </a:defRPr>
      </a:lvl4pPr>
      <a:lvl5pPr marL="1546225" indent="-282575" algn="l" rtl="0" fontAlgn="base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anose="05020102010507070707" pitchFamily="18" charset="2"/>
        <a:buChar char=""/>
        <a:defRPr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3F980769-8F6A-419E-B210-FBA2FF608CB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49275" y="107950"/>
            <a:ext cx="80422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F1E8BBEE-ABCB-49F5-8535-9F54075F3C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49275" y="1600200"/>
            <a:ext cx="80422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A0C04-3013-4DFC-8D39-C366C3CE90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News Gothic MT" panose="020B0604020202020204" pitchFamily="34" charset="0"/>
              </a:defRPr>
            </a:lvl1pPr>
          </a:lstStyle>
          <a:p>
            <a:fld id="{182D2C67-BC13-44A7-844A-A212D84032BF}" type="datetimeFigureOut">
              <a:rPr lang="en-US" altLang="en-US"/>
              <a:pPr/>
              <a:t>4/24/2020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18F26-EF29-40B8-A138-C71355F6D3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latin typeface="News Gothic MT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9F111-4528-4559-9A63-D1470B673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3600">
                <a:solidFill>
                  <a:srgbClr val="FFFFFF"/>
                </a:solidFill>
                <a:latin typeface="News Gothic MT" panose="020B0604020202020204" pitchFamily="34" charset="0"/>
              </a:defRPr>
            </a:lvl1pPr>
          </a:lstStyle>
          <a:p>
            <a:fld id="{D0A0785C-E9A0-47B9-804E-183D31FD9B0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9pPr>
    </p:titleStyle>
    <p:bodyStyle>
      <a:lvl1pPr marL="349250" indent="-349250" algn="l" rtl="0" fontAlgn="base">
        <a:spcBef>
          <a:spcPts val="2000"/>
        </a:spcBef>
        <a:spcAft>
          <a:spcPct val="0"/>
        </a:spcAft>
        <a:buClr>
          <a:srgbClr val="6FB7D7"/>
        </a:buClr>
        <a:buSzPct val="110000"/>
        <a:buFont typeface="Wingdings 2" panose="05020102010507070707" pitchFamily="18" charset="2"/>
        <a:buChar char="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336550" algn="l" rtl="0" fontAlgn="base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anose="05020102010507070707" pitchFamily="18" charset="2"/>
        <a:buChar char=""/>
        <a:defRPr sz="2200" kern="1200">
          <a:solidFill>
            <a:srgbClr val="595959"/>
          </a:solidFill>
          <a:latin typeface="+mn-lt"/>
          <a:ea typeface="+mn-ea"/>
          <a:cs typeface="+mn-cs"/>
        </a:defRPr>
      </a:lvl2pPr>
      <a:lvl3pPr marL="968375" indent="-282575" algn="l" rtl="0" fontAlgn="base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anose="05020102010507070707" pitchFamily="18" charset="2"/>
        <a:buChar char=""/>
        <a:defRPr sz="2000" kern="1200">
          <a:solidFill>
            <a:srgbClr val="595959"/>
          </a:solidFill>
          <a:latin typeface="+mn-lt"/>
          <a:ea typeface="+mn-ea"/>
          <a:cs typeface="+mn-cs"/>
        </a:defRPr>
      </a:lvl3pPr>
      <a:lvl4pPr marL="1263650" indent="-295275" algn="l" rtl="0" fontAlgn="base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anose="05020102010507070707" pitchFamily="18" charset="2"/>
        <a:buChar char=""/>
        <a:defRPr kern="1200">
          <a:solidFill>
            <a:srgbClr val="595959"/>
          </a:solidFill>
          <a:latin typeface="+mn-lt"/>
          <a:ea typeface="+mn-ea"/>
          <a:cs typeface="+mn-cs"/>
        </a:defRPr>
      </a:lvl4pPr>
      <a:lvl5pPr marL="1546225" indent="-282575" algn="l" rtl="0" fontAlgn="base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anose="05020102010507070707" pitchFamily="18" charset="2"/>
        <a:buChar char=""/>
        <a:defRPr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E8AF661C-01B9-4D62-AF04-F9FE7EECE55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49275" y="107950"/>
            <a:ext cx="80422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4CF1B8A9-EFAF-45F9-8C7B-08842E36A6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49275" y="1600200"/>
            <a:ext cx="80422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EC679-4DA1-4D10-B3F1-BF04703526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News Gothic MT" panose="020B0604020202020204" pitchFamily="34" charset="0"/>
              </a:defRPr>
            </a:lvl1pPr>
          </a:lstStyle>
          <a:p>
            <a:fld id="{26872644-7AF4-459E-A592-658E32367B0E}" type="datetimeFigureOut">
              <a:rPr lang="en-US" altLang="en-US"/>
              <a:pPr/>
              <a:t>4/24/2020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40095-EC37-4C47-9265-24EB8B1A36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latin typeface="News Gothic MT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76CF5-9940-4901-BF50-6C2931C48E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3600">
                <a:solidFill>
                  <a:srgbClr val="FFFFFF"/>
                </a:solidFill>
                <a:latin typeface="News Gothic MT" panose="020B0604020202020204" pitchFamily="34" charset="0"/>
              </a:defRPr>
            </a:lvl1pPr>
          </a:lstStyle>
          <a:p>
            <a:fld id="{0C576556-565B-4D83-93D3-9EC72317C83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9pPr>
    </p:titleStyle>
    <p:bodyStyle>
      <a:lvl1pPr marL="349250" indent="-349250" algn="l" rtl="0" fontAlgn="base">
        <a:spcBef>
          <a:spcPts val="2000"/>
        </a:spcBef>
        <a:spcAft>
          <a:spcPct val="0"/>
        </a:spcAft>
        <a:buClr>
          <a:srgbClr val="6FB7D7"/>
        </a:buClr>
        <a:buSzPct val="110000"/>
        <a:buFont typeface="Wingdings 2" panose="05020102010507070707" pitchFamily="18" charset="2"/>
        <a:buChar char="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336550" algn="l" rtl="0" fontAlgn="base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anose="05020102010507070707" pitchFamily="18" charset="2"/>
        <a:buChar char=""/>
        <a:defRPr sz="2200" kern="1200">
          <a:solidFill>
            <a:srgbClr val="595959"/>
          </a:solidFill>
          <a:latin typeface="+mn-lt"/>
          <a:ea typeface="+mn-ea"/>
          <a:cs typeface="+mn-cs"/>
        </a:defRPr>
      </a:lvl2pPr>
      <a:lvl3pPr marL="968375" indent="-282575" algn="l" rtl="0" fontAlgn="base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anose="05020102010507070707" pitchFamily="18" charset="2"/>
        <a:buChar char=""/>
        <a:defRPr sz="2000" kern="1200">
          <a:solidFill>
            <a:srgbClr val="595959"/>
          </a:solidFill>
          <a:latin typeface="+mn-lt"/>
          <a:ea typeface="+mn-ea"/>
          <a:cs typeface="+mn-cs"/>
        </a:defRPr>
      </a:lvl3pPr>
      <a:lvl4pPr marL="1263650" indent="-295275" algn="l" rtl="0" fontAlgn="base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anose="05020102010507070707" pitchFamily="18" charset="2"/>
        <a:buChar char=""/>
        <a:defRPr kern="1200">
          <a:solidFill>
            <a:srgbClr val="595959"/>
          </a:solidFill>
          <a:latin typeface="+mn-lt"/>
          <a:ea typeface="+mn-ea"/>
          <a:cs typeface="+mn-cs"/>
        </a:defRPr>
      </a:lvl4pPr>
      <a:lvl5pPr marL="1546225" indent="-282575" algn="l" rtl="0" fontAlgn="base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anose="05020102010507070707" pitchFamily="18" charset="2"/>
        <a:buChar char=""/>
        <a:defRPr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25D802D5-CE51-4B33-8738-BF5A6EB4E1C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49275" y="107950"/>
            <a:ext cx="80422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C4C80EF5-DE07-4C52-AD4B-2516BF36E5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49275" y="1600200"/>
            <a:ext cx="80422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DEE63-BA6F-4F9C-BF66-11216F047E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News Gothic MT" panose="020B0604020202020204" pitchFamily="34" charset="0"/>
              </a:defRPr>
            </a:lvl1pPr>
          </a:lstStyle>
          <a:p>
            <a:fld id="{58CC42C0-8BCF-4C44-AD12-FB3784BFD79B}" type="datetimeFigureOut">
              <a:rPr lang="en-US" altLang="en-US"/>
              <a:pPr/>
              <a:t>4/24/2020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AFACC-FF7F-4331-B01A-C4A9844A7D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latin typeface="News Gothic MT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9454C-5A5D-485D-AE22-4EDE329D70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3600">
                <a:solidFill>
                  <a:srgbClr val="FFFFFF"/>
                </a:solidFill>
                <a:latin typeface="News Gothic MT" panose="020B0604020202020204" pitchFamily="34" charset="0"/>
              </a:defRPr>
            </a:lvl1pPr>
          </a:lstStyle>
          <a:p>
            <a:fld id="{1AA091E1-1EA1-4E9A-A2E0-66960E748B8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9pPr>
    </p:titleStyle>
    <p:bodyStyle>
      <a:lvl1pPr marL="349250" indent="-349250" algn="l" rtl="0" fontAlgn="base">
        <a:spcBef>
          <a:spcPts val="2000"/>
        </a:spcBef>
        <a:spcAft>
          <a:spcPct val="0"/>
        </a:spcAft>
        <a:buClr>
          <a:srgbClr val="6FB7D7"/>
        </a:buClr>
        <a:buSzPct val="110000"/>
        <a:buFont typeface="Wingdings 2" panose="05020102010507070707" pitchFamily="18" charset="2"/>
        <a:buChar char="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336550" algn="l" rtl="0" fontAlgn="base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anose="05020102010507070707" pitchFamily="18" charset="2"/>
        <a:buChar char=""/>
        <a:defRPr sz="2200" kern="1200">
          <a:solidFill>
            <a:srgbClr val="595959"/>
          </a:solidFill>
          <a:latin typeface="+mn-lt"/>
          <a:ea typeface="+mn-ea"/>
          <a:cs typeface="+mn-cs"/>
        </a:defRPr>
      </a:lvl2pPr>
      <a:lvl3pPr marL="968375" indent="-282575" algn="l" rtl="0" fontAlgn="base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anose="05020102010507070707" pitchFamily="18" charset="2"/>
        <a:buChar char=""/>
        <a:defRPr sz="2000" kern="1200">
          <a:solidFill>
            <a:srgbClr val="595959"/>
          </a:solidFill>
          <a:latin typeface="+mn-lt"/>
          <a:ea typeface="+mn-ea"/>
          <a:cs typeface="+mn-cs"/>
        </a:defRPr>
      </a:lvl3pPr>
      <a:lvl4pPr marL="1263650" indent="-295275" algn="l" rtl="0" fontAlgn="base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anose="05020102010507070707" pitchFamily="18" charset="2"/>
        <a:buChar char=""/>
        <a:defRPr kern="1200">
          <a:solidFill>
            <a:srgbClr val="595959"/>
          </a:solidFill>
          <a:latin typeface="+mn-lt"/>
          <a:ea typeface="+mn-ea"/>
          <a:cs typeface="+mn-cs"/>
        </a:defRPr>
      </a:lvl4pPr>
      <a:lvl5pPr marL="1546225" indent="-282575" algn="l" rtl="0" fontAlgn="base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anose="05020102010507070707" pitchFamily="18" charset="2"/>
        <a:buChar char=""/>
        <a:defRPr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9EF48CD2-2860-4E06-8AF5-620A620B408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49275" y="107950"/>
            <a:ext cx="80422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8C770944-2D7B-4141-9DE9-7934C05314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49275" y="1600200"/>
            <a:ext cx="80422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A723F-998F-4904-A471-2D99D9A114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News Gothic MT" panose="020B0604020202020204" pitchFamily="34" charset="0"/>
              </a:defRPr>
            </a:lvl1pPr>
          </a:lstStyle>
          <a:p>
            <a:fld id="{AAE89227-F6C7-4EEC-96A3-4F54D0FE4F44}" type="datetimeFigureOut">
              <a:rPr lang="en-US" altLang="en-US"/>
              <a:pPr/>
              <a:t>4/24/2020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31E99-F109-459D-8973-61D2B4397B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latin typeface="News Gothic MT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2802B-05EC-44DA-831D-7CA19673C2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3600">
                <a:solidFill>
                  <a:srgbClr val="FFFFFF"/>
                </a:solidFill>
                <a:latin typeface="News Gothic MT" panose="020B0604020202020204" pitchFamily="34" charset="0"/>
              </a:defRPr>
            </a:lvl1pPr>
          </a:lstStyle>
          <a:p>
            <a:fld id="{55FD1D51-A767-4CF1-B47E-58944BDFE6F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9pPr>
    </p:titleStyle>
    <p:bodyStyle>
      <a:lvl1pPr marL="349250" indent="-349250" algn="l" rtl="0" fontAlgn="base">
        <a:spcBef>
          <a:spcPts val="2000"/>
        </a:spcBef>
        <a:spcAft>
          <a:spcPct val="0"/>
        </a:spcAft>
        <a:buClr>
          <a:srgbClr val="6FB7D7"/>
        </a:buClr>
        <a:buSzPct val="110000"/>
        <a:buFont typeface="Wingdings 2" panose="05020102010507070707" pitchFamily="18" charset="2"/>
        <a:buChar char="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336550" algn="l" rtl="0" fontAlgn="base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anose="05020102010507070707" pitchFamily="18" charset="2"/>
        <a:buChar char=""/>
        <a:defRPr sz="2200" kern="1200">
          <a:solidFill>
            <a:srgbClr val="595959"/>
          </a:solidFill>
          <a:latin typeface="+mn-lt"/>
          <a:ea typeface="+mn-ea"/>
          <a:cs typeface="+mn-cs"/>
        </a:defRPr>
      </a:lvl2pPr>
      <a:lvl3pPr marL="968375" indent="-282575" algn="l" rtl="0" fontAlgn="base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anose="05020102010507070707" pitchFamily="18" charset="2"/>
        <a:buChar char=""/>
        <a:defRPr sz="2000" kern="1200">
          <a:solidFill>
            <a:srgbClr val="595959"/>
          </a:solidFill>
          <a:latin typeface="+mn-lt"/>
          <a:ea typeface="+mn-ea"/>
          <a:cs typeface="+mn-cs"/>
        </a:defRPr>
      </a:lvl3pPr>
      <a:lvl4pPr marL="1263650" indent="-295275" algn="l" rtl="0" fontAlgn="base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anose="05020102010507070707" pitchFamily="18" charset="2"/>
        <a:buChar char=""/>
        <a:defRPr kern="1200">
          <a:solidFill>
            <a:srgbClr val="595959"/>
          </a:solidFill>
          <a:latin typeface="+mn-lt"/>
          <a:ea typeface="+mn-ea"/>
          <a:cs typeface="+mn-cs"/>
        </a:defRPr>
      </a:lvl4pPr>
      <a:lvl5pPr marL="1546225" indent="-282575" algn="l" rtl="0" fontAlgn="base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anose="05020102010507070707" pitchFamily="18" charset="2"/>
        <a:buChar char=""/>
        <a:defRPr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>
            <a:extLst>
              <a:ext uri="{FF2B5EF4-FFF2-40B4-BE49-F238E27FC236}">
                <a16:creationId xmlns:a16="http://schemas.microsoft.com/office/drawing/2014/main" id="{0BAB88F2-080E-4C20-A81B-F1D107401D4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49275" y="107950"/>
            <a:ext cx="80422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Text Placeholder 2">
            <a:extLst>
              <a:ext uri="{FF2B5EF4-FFF2-40B4-BE49-F238E27FC236}">
                <a16:creationId xmlns:a16="http://schemas.microsoft.com/office/drawing/2014/main" id="{0D09BE65-C394-45C6-B7D8-7D032AAFAC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49275" y="1600200"/>
            <a:ext cx="80422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8CF51-EA17-4594-9531-2019CC6DD2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News Gothic MT" panose="020B0604020202020204" pitchFamily="34" charset="0"/>
              </a:defRPr>
            </a:lvl1pPr>
          </a:lstStyle>
          <a:p>
            <a:fld id="{22F117D6-D76E-4AA1-B0DB-A17E7E57DB34}" type="datetimeFigureOut">
              <a:rPr lang="en-US" altLang="en-US"/>
              <a:pPr/>
              <a:t>4/24/2020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E5F6B-7227-45DF-8997-FB1351C273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latin typeface="News Gothic MT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80AFA-AB7D-4BBB-9912-B9B022EBDC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3600">
                <a:solidFill>
                  <a:srgbClr val="FFFFFF"/>
                </a:solidFill>
                <a:latin typeface="News Gothic MT" panose="020B0604020202020204" pitchFamily="34" charset="0"/>
              </a:defRPr>
            </a:lvl1pPr>
          </a:lstStyle>
          <a:p>
            <a:fld id="{77673808-52F5-4A18-9608-4D1A5C077A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9pPr>
    </p:titleStyle>
    <p:bodyStyle>
      <a:lvl1pPr marL="349250" indent="-349250" algn="l" rtl="0" fontAlgn="base">
        <a:spcBef>
          <a:spcPts val="2000"/>
        </a:spcBef>
        <a:spcAft>
          <a:spcPct val="0"/>
        </a:spcAft>
        <a:buClr>
          <a:srgbClr val="6FB7D7"/>
        </a:buClr>
        <a:buSzPct val="110000"/>
        <a:buFont typeface="Wingdings 2" panose="05020102010507070707" pitchFamily="18" charset="2"/>
        <a:buChar char="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336550" algn="l" rtl="0" fontAlgn="base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anose="05020102010507070707" pitchFamily="18" charset="2"/>
        <a:buChar char=""/>
        <a:defRPr sz="2200" kern="1200">
          <a:solidFill>
            <a:srgbClr val="595959"/>
          </a:solidFill>
          <a:latin typeface="+mn-lt"/>
          <a:ea typeface="+mn-ea"/>
          <a:cs typeface="+mn-cs"/>
        </a:defRPr>
      </a:lvl2pPr>
      <a:lvl3pPr marL="968375" indent="-282575" algn="l" rtl="0" fontAlgn="base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anose="05020102010507070707" pitchFamily="18" charset="2"/>
        <a:buChar char=""/>
        <a:defRPr sz="2000" kern="1200">
          <a:solidFill>
            <a:srgbClr val="595959"/>
          </a:solidFill>
          <a:latin typeface="+mn-lt"/>
          <a:ea typeface="+mn-ea"/>
          <a:cs typeface="+mn-cs"/>
        </a:defRPr>
      </a:lvl3pPr>
      <a:lvl4pPr marL="1263650" indent="-295275" algn="l" rtl="0" fontAlgn="base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anose="05020102010507070707" pitchFamily="18" charset="2"/>
        <a:buChar char=""/>
        <a:defRPr kern="1200">
          <a:solidFill>
            <a:srgbClr val="595959"/>
          </a:solidFill>
          <a:latin typeface="+mn-lt"/>
          <a:ea typeface="+mn-ea"/>
          <a:cs typeface="+mn-cs"/>
        </a:defRPr>
      </a:lvl4pPr>
      <a:lvl5pPr marL="1546225" indent="-282575" algn="l" rtl="0" fontAlgn="base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anose="05020102010507070707" pitchFamily="18" charset="2"/>
        <a:buChar char=""/>
        <a:defRPr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>
            <a:extLst>
              <a:ext uri="{FF2B5EF4-FFF2-40B4-BE49-F238E27FC236}">
                <a16:creationId xmlns:a16="http://schemas.microsoft.com/office/drawing/2014/main" id="{D30C91AD-83ED-42D0-A8E1-DC2656BFEA7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49275" y="107950"/>
            <a:ext cx="80422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Text Placeholder 2">
            <a:extLst>
              <a:ext uri="{FF2B5EF4-FFF2-40B4-BE49-F238E27FC236}">
                <a16:creationId xmlns:a16="http://schemas.microsoft.com/office/drawing/2014/main" id="{EC480429-2773-42CE-B54D-29C5392856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49275" y="1600200"/>
            <a:ext cx="80422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257D6A-5847-4CC6-AA81-54F8912B3F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News Gothic MT" panose="020B0604020202020204" pitchFamily="34" charset="0"/>
              </a:defRPr>
            </a:lvl1pPr>
          </a:lstStyle>
          <a:p>
            <a:fld id="{6AD58977-8CC5-43BC-B220-DB60B6238B00}" type="datetimeFigureOut">
              <a:rPr lang="en-US" altLang="en-US"/>
              <a:pPr/>
              <a:t>4/24/2020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480D8-4397-4803-9AFC-653B233EE7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latin typeface="News Gothic MT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6C3F9-A25A-416E-9719-D57B191BF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3600">
                <a:solidFill>
                  <a:srgbClr val="FFFFFF"/>
                </a:solidFill>
                <a:latin typeface="News Gothic MT" panose="020B0604020202020204" pitchFamily="34" charset="0"/>
              </a:defRPr>
            </a:lvl1pPr>
          </a:lstStyle>
          <a:p>
            <a:fld id="{A9C3C5AB-389B-4267-AD75-3D2416280A2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604020202020204" pitchFamily="34" charset="0"/>
        </a:defRPr>
      </a:lvl9pPr>
    </p:titleStyle>
    <p:bodyStyle>
      <a:lvl1pPr marL="349250" indent="-349250" algn="l" rtl="0" fontAlgn="base">
        <a:spcBef>
          <a:spcPts val="2000"/>
        </a:spcBef>
        <a:spcAft>
          <a:spcPct val="0"/>
        </a:spcAft>
        <a:buClr>
          <a:srgbClr val="6FB7D7"/>
        </a:buClr>
        <a:buSzPct val="110000"/>
        <a:buFont typeface="Wingdings 2" panose="05020102010507070707" pitchFamily="18" charset="2"/>
        <a:buChar char="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336550" algn="l" rtl="0" fontAlgn="base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anose="05020102010507070707" pitchFamily="18" charset="2"/>
        <a:buChar char=""/>
        <a:defRPr sz="2200" kern="1200">
          <a:solidFill>
            <a:srgbClr val="595959"/>
          </a:solidFill>
          <a:latin typeface="+mn-lt"/>
          <a:ea typeface="+mn-ea"/>
          <a:cs typeface="+mn-cs"/>
        </a:defRPr>
      </a:lvl2pPr>
      <a:lvl3pPr marL="968375" indent="-282575" algn="l" rtl="0" fontAlgn="base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anose="05020102010507070707" pitchFamily="18" charset="2"/>
        <a:buChar char=""/>
        <a:defRPr sz="2000" kern="1200">
          <a:solidFill>
            <a:srgbClr val="595959"/>
          </a:solidFill>
          <a:latin typeface="+mn-lt"/>
          <a:ea typeface="+mn-ea"/>
          <a:cs typeface="+mn-cs"/>
        </a:defRPr>
      </a:lvl3pPr>
      <a:lvl4pPr marL="1263650" indent="-295275" algn="l" rtl="0" fontAlgn="base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anose="05020102010507070707" pitchFamily="18" charset="2"/>
        <a:buChar char=""/>
        <a:defRPr kern="1200">
          <a:solidFill>
            <a:srgbClr val="595959"/>
          </a:solidFill>
          <a:latin typeface="+mn-lt"/>
          <a:ea typeface="+mn-ea"/>
          <a:cs typeface="+mn-cs"/>
        </a:defRPr>
      </a:lvl4pPr>
      <a:lvl5pPr marL="1546225" indent="-282575" algn="l" rtl="0" fontAlgn="base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anose="05020102010507070707" pitchFamily="18" charset="2"/>
        <a:buChar char=""/>
        <a:defRPr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C9DEF4BF-0357-459D-81E8-3065D0F1AE0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590800"/>
            <a:ext cx="9144000" cy="1447800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chemeClr val="bg2"/>
                </a:solidFill>
                <a:effectLst/>
              </a:rPr>
              <a:t>Introduction to River Restoration</a:t>
            </a:r>
            <a:endParaRPr lang="en-US" altLang="en-US" sz="3200" i="1">
              <a:solidFill>
                <a:schemeClr val="bg2"/>
              </a:solidFill>
              <a:effectLst/>
            </a:endParaRPr>
          </a:p>
        </p:txBody>
      </p:sp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5" descr="http://www.goldprospectors.org/Portals/0/EasyGalleryImages/1/91/1GPAASalmonIllustration.jpg">
            <a:extLst>
              <a:ext uri="{FF2B5EF4-FFF2-40B4-BE49-F238E27FC236}">
                <a16:creationId xmlns:a16="http://schemas.microsoft.com/office/drawing/2014/main" id="{4367A58D-2BDC-49A8-AE4E-FE3AC39DA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42672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5" descr="http://northwestsalmon.org/wp-content/uploads/2014/10/redd_diagram.gif">
            <a:extLst>
              <a:ext uri="{FF2B5EF4-FFF2-40B4-BE49-F238E27FC236}">
                <a16:creationId xmlns:a16="http://schemas.microsoft.com/office/drawing/2014/main" id="{FB6E1DA2-9F52-4A30-AA00-D775A83E8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76600"/>
            <a:ext cx="48006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5" descr="http://1.bp.blogspot.com/_YLJeS5gP7r4/SvJyzWVjs6I/AAAAAAAAAA8/Lv-gS78LltQ/s1600/2009-10-04--6876_0002.jpg">
            <a:extLst>
              <a:ext uri="{FF2B5EF4-FFF2-40B4-BE49-F238E27FC236}">
                <a16:creationId xmlns:a16="http://schemas.microsoft.com/office/drawing/2014/main" id="{39808F6B-37DF-42E7-822B-3B5CFBB89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9000"/>
            <a:ext cx="3870325" cy="29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5" descr="https://c1.staticflickr.com/3/2749/4231281483_c7524e8d65.jpg">
            <a:extLst>
              <a:ext uri="{FF2B5EF4-FFF2-40B4-BE49-F238E27FC236}">
                <a16:creationId xmlns:a16="http://schemas.microsoft.com/office/drawing/2014/main" id="{0688E6A5-78D4-4FF1-9D5A-CF4F1B4E0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638800" cy="317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5" descr="http://www.alaska-in-pictures.com/data/media/5/creek-spawning-salmon_4634.jpg">
            <a:extLst>
              <a:ext uri="{FF2B5EF4-FFF2-40B4-BE49-F238E27FC236}">
                <a16:creationId xmlns:a16="http://schemas.microsoft.com/office/drawing/2014/main" id="{7A63FDBF-1001-428E-90F1-6E2D020C9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657600"/>
            <a:ext cx="4191000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TextBox 3">
            <a:extLst>
              <a:ext uri="{FF2B5EF4-FFF2-40B4-BE49-F238E27FC236}">
                <a16:creationId xmlns:a16="http://schemas.microsoft.com/office/drawing/2014/main" id="{327EA370-054F-4962-B0CD-73F90EDC2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752600"/>
            <a:ext cx="3124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1">
                <a:solidFill>
                  <a:schemeClr val="bg2"/>
                </a:solidFill>
              </a:rPr>
              <a:t>Sockeye Spawning</a:t>
            </a:r>
          </a:p>
        </p:txBody>
      </p:sp>
      <p:pic>
        <p:nvPicPr>
          <p:cNvPr id="54277" name="Picture 5" descr="http://fishbio.com/wp-content/uploads/Snorkel-survey.jpg">
            <a:extLst>
              <a:ext uri="{FF2B5EF4-FFF2-40B4-BE49-F238E27FC236}">
                <a16:creationId xmlns:a16="http://schemas.microsoft.com/office/drawing/2014/main" id="{FC1FA6E1-381F-44ED-B457-90F27D887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43400"/>
            <a:ext cx="3554413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TextBox 5">
            <a:extLst>
              <a:ext uri="{FF2B5EF4-FFF2-40B4-BE49-F238E27FC236}">
                <a16:creationId xmlns:a16="http://schemas.microsoft.com/office/drawing/2014/main" id="{EFEECA55-9D6C-461A-96C7-68832ACCB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86200"/>
            <a:ext cx="3124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1">
                <a:solidFill>
                  <a:schemeClr val="bg2"/>
                </a:solidFill>
              </a:rPr>
              <a:t>Humans Spawning</a:t>
            </a:r>
          </a:p>
        </p:txBody>
      </p:sp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5" descr="http://www.kingcounty.gov/~/media/environment/watersheds/central_puget_sound/nearshore_environments/LgRiver_Mouth_Salmon.ashx?la=en">
            <a:extLst>
              <a:ext uri="{FF2B5EF4-FFF2-40B4-BE49-F238E27FC236}">
                <a16:creationId xmlns:a16="http://schemas.microsoft.com/office/drawing/2014/main" id="{2D14F994-6EF1-4D82-A7FA-33B36C4D2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18673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85F4570-3F03-481D-81B3-47A838B4D162}"/>
              </a:ext>
            </a:extLst>
          </p:cNvPr>
          <p:cNvSpPr txBox="1">
            <a:spLocks/>
          </p:cNvSpPr>
          <p:nvPr/>
        </p:nvSpPr>
        <p:spPr>
          <a:xfrm>
            <a:off x="457200" y="1752600"/>
            <a:ext cx="8458200" cy="34512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rgbClr val="CC0000"/>
              </a:buClr>
              <a:buSzPct val="70000"/>
              <a:defRPr/>
            </a:pPr>
            <a:r>
              <a:rPr lang="en-US" sz="3200" kern="0" dirty="0">
                <a:solidFill>
                  <a:schemeClr val="bg2"/>
                </a:solidFill>
                <a:latin typeface="+mn-lt"/>
              </a:rPr>
              <a:t>“assisting the establishment of improved hydrologic, geomorphic, and ecological processes in a degraded watershed system and replacing lost, damaged, or compromised elements of the natural system”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1E3FBE-B79D-4836-8BC7-B6ACCF050C06}"/>
              </a:ext>
            </a:extLst>
          </p:cNvPr>
          <p:cNvSpPr txBox="1"/>
          <p:nvPr/>
        </p:nvSpPr>
        <p:spPr>
          <a:xfrm>
            <a:off x="838200" y="838200"/>
            <a:ext cx="52165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bg2"/>
                </a:solidFill>
                <a:latin typeface="+mn-lt"/>
              </a:rPr>
              <a:t>River Restoration Defined</a:t>
            </a:r>
          </a:p>
        </p:txBody>
      </p:sp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>
            <a:extLst>
              <a:ext uri="{FF2B5EF4-FFF2-40B4-BE49-F238E27FC236}">
                <a16:creationId xmlns:a16="http://schemas.microsoft.com/office/drawing/2014/main" id="{AE9166B8-487F-4286-A6CC-70B13C1F5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96875"/>
            <a:ext cx="81534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chemeClr val="bg2"/>
                </a:solidFill>
              </a:rPr>
              <a:t>Watershed Systems</a:t>
            </a:r>
          </a:p>
          <a:p>
            <a:pPr>
              <a:lnSpc>
                <a:spcPct val="50000"/>
              </a:lnSpc>
            </a:pPr>
            <a:endParaRPr lang="en-US" altLang="en-US" sz="2800" b="1">
              <a:solidFill>
                <a:schemeClr val="bg2"/>
              </a:solidFill>
            </a:endParaRPr>
          </a:p>
          <a:p>
            <a:pPr>
              <a:buClr>
                <a:srgbClr val="66FF33"/>
              </a:buClr>
              <a:buSzPct val="150000"/>
              <a:buFontTx/>
              <a:buChar char="•"/>
            </a:pPr>
            <a:r>
              <a:rPr lang="en-US" altLang="en-US" b="1">
                <a:solidFill>
                  <a:schemeClr val="bg2"/>
                </a:solidFill>
              </a:rPr>
              <a:t> Characterized by geology, landforms, and climate</a:t>
            </a:r>
          </a:p>
          <a:p>
            <a:pPr>
              <a:buClr>
                <a:srgbClr val="66FF33"/>
              </a:buClr>
              <a:buSzPct val="150000"/>
              <a:buFontTx/>
              <a:buChar char="•"/>
            </a:pPr>
            <a:r>
              <a:rPr lang="en-US" altLang="en-US" b="1">
                <a:solidFill>
                  <a:schemeClr val="bg2"/>
                </a:solidFill>
              </a:rPr>
              <a:t> Affected by local biotic and abiotic influences</a:t>
            </a:r>
            <a:r>
              <a:rPr lang="en-US" altLang="en-US">
                <a:solidFill>
                  <a:schemeClr val="bg2"/>
                </a:solidFill>
              </a:rPr>
              <a:t> </a:t>
            </a:r>
            <a:endParaRPr lang="en-US" altLang="en-US" b="1">
              <a:solidFill>
                <a:schemeClr val="bg2"/>
              </a:solidFill>
            </a:endParaRPr>
          </a:p>
          <a:p>
            <a:pPr>
              <a:buClr>
                <a:srgbClr val="66FF33"/>
              </a:buClr>
              <a:buSzPct val="150000"/>
              <a:buFontTx/>
              <a:buChar char="•"/>
            </a:pPr>
            <a:r>
              <a:rPr lang="en-US" altLang="en-US" b="1">
                <a:solidFill>
                  <a:schemeClr val="bg2"/>
                </a:solidFill>
              </a:rPr>
              <a:t> Comprised of multivariate subsystems with</a:t>
            </a:r>
          </a:p>
          <a:p>
            <a:pPr>
              <a:buClr>
                <a:srgbClr val="66FF33"/>
              </a:buClr>
              <a:buSzPct val="150000"/>
            </a:pPr>
            <a:r>
              <a:rPr lang="en-US" altLang="en-US" b="1">
                <a:solidFill>
                  <a:schemeClr val="bg2"/>
                </a:solidFill>
              </a:rPr>
              <a:t>   interdependent process-response mechanisms</a:t>
            </a:r>
          </a:p>
        </p:txBody>
      </p:sp>
      <p:sp>
        <p:nvSpPr>
          <p:cNvPr id="57347" name="Text Box 3">
            <a:extLst>
              <a:ext uri="{FF2B5EF4-FFF2-40B4-BE49-F238E27FC236}">
                <a16:creationId xmlns:a16="http://schemas.microsoft.com/office/drawing/2014/main" id="{0DB2FE1B-BA20-4946-AB9F-64F1A94F1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911475"/>
            <a:ext cx="86106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chemeClr val="bg2"/>
                </a:solidFill>
              </a:rPr>
              <a:t>Watershed Assessment Objectives</a:t>
            </a:r>
          </a:p>
          <a:p>
            <a:pPr>
              <a:lnSpc>
                <a:spcPct val="50000"/>
              </a:lnSpc>
            </a:pPr>
            <a:endParaRPr lang="en-US" altLang="en-US" sz="2800" b="1">
              <a:solidFill>
                <a:schemeClr val="bg2"/>
              </a:solidFill>
            </a:endParaRPr>
          </a:p>
          <a:p>
            <a:pPr>
              <a:buClr>
                <a:srgbClr val="66FF33"/>
              </a:buClr>
              <a:buSzPct val="150000"/>
              <a:buFontTx/>
              <a:buChar char="•"/>
            </a:pPr>
            <a:r>
              <a:rPr lang="en-US" altLang="en-US" b="1">
                <a:solidFill>
                  <a:schemeClr val="bg2"/>
                </a:solidFill>
              </a:rPr>
              <a:t> Identify features and processes important to fish habitat</a:t>
            </a:r>
          </a:p>
          <a:p>
            <a:pPr>
              <a:buClr>
                <a:srgbClr val="66FF33"/>
              </a:buClr>
              <a:buSzPct val="150000"/>
              <a:buFontTx/>
              <a:buChar char="•"/>
            </a:pPr>
            <a:r>
              <a:rPr lang="en-US" altLang="en-US" b="1">
                <a:solidFill>
                  <a:schemeClr val="bg2"/>
                </a:solidFill>
              </a:rPr>
              <a:t> Determine the influence of natural processes</a:t>
            </a:r>
          </a:p>
          <a:p>
            <a:pPr>
              <a:buClr>
                <a:srgbClr val="66FF33"/>
              </a:buClr>
              <a:buSzPct val="150000"/>
              <a:buFontTx/>
              <a:buChar char="•"/>
            </a:pPr>
            <a:r>
              <a:rPr lang="en-US" altLang="en-US" b="1">
                <a:solidFill>
                  <a:schemeClr val="bg2"/>
                </a:solidFill>
              </a:rPr>
              <a:t> Understand human activities and evaluate effects of</a:t>
            </a:r>
          </a:p>
          <a:p>
            <a:pPr>
              <a:buClr>
                <a:srgbClr val="66FF33"/>
              </a:buClr>
              <a:buSzPct val="150000"/>
            </a:pPr>
            <a:r>
              <a:rPr lang="en-US" altLang="en-US" b="1">
                <a:solidFill>
                  <a:schemeClr val="bg2"/>
                </a:solidFill>
              </a:rPr>
              <a:t>   land management</a:t>
            </a:r>
          </a:p>
        </p:txBody>
      </p:sp>
      <p:sp>
        <p:nvSpPr>
          <p:cNvPr id="57348" name="Text Box 4">
            <a:extLst>
              <a:ext uri="{FF2B5EF4-FFF2-40B4-BE49-F238E27FC236}">
                <a16:creationId xmlns:a16="http://schemas.microsoft.com/office/drawing/2014/main" id="{843297AE-C4FD-42DF-B016-9899E0875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6400800"/>
            <a:ext cx="647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hlink"/>
                </a:solidFill>
              </a:rPr>
              <a:t>OWEB (1999) Watershed Assessment Manual</a:t>
            </a:r>
          </a:p>
        </p:txBody>
      </p:sp>
      <p:sp>
        <p:nvSpPr>
          <p:cNvPr id="57349" name="Text Box 5">
            <a:extLst>
              <a:ext uri="{FF2B5EF4-FFF2-40B4-BE49-F238E27FC236}">
                <a16:creationId xmlns:a16="http://schemas.microsoft.com/office/drawing/2014/main" id="{6776EFAE-A71B-4EB0-89B4-F542A5F02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8" y="5302250"/>
            <a:ext cx="845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chemeClr val="bg2"/>
                </a:solidFill>
              </a:rPr>
              <a:t>River management projects require a multi-disciplinary team approach</a:t>
            </a:r>
          </a:p>
        </p:txBody>
      </p:sp>
    </p:spTree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">
            <a:extLst>
              <a:ext uri="{FF2B5EF4-FFF2-40B4-BE49-F238E27FC236}">
                <a16:creationId xmlns:a16="http://schemas.microsoft.com/office/drawing/2014/main" id="{E078A26B-B03D-4E1B-B35D-CBC6A73FB1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4800"/>
            <a:ext cx="5638800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>
            <a:extLst>
              <a:ext uri="{FF2B5EF4-FFF2-40B4-BE49-F238E27FC236}">
                <a16:creationId xmlns:a16="http://schemas.microsoft.com/office/drawing/2014/main" id="{8A4532B8-C08B-42AF-B4A7-D7DFA3D57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3275"/>
            <a:ext cx="601980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1">
            <a:extLst>
              <a:ext uri="{FF2B5EF4-FFF2-40B4-BE49-F238E27FC236}">
                <a16:creationId xmlns:a16="http://schemas.microsoft.com/office/drawing/2014/main" id="{EEED8310-1351-4CAD-A7DD-4E43DD9067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4967288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3">
            <a:extLst>
              <a:ext uri="{FF2B5EF4-FFF2-40B4-BE49-F238E27FC236}">
                <a16:creationId xmlns:a16="http://schemas.microsoft.com/office/drawing/2014/main" id="{99F594C4-C0EA-4C12-B7F2-98A49D5860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"/>
            <a:ext cx="399415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">
            <a:extLst>
              <a:ext uri="{FF2B5EF4-FFF2-40B4-BE49-F238E27FC236}">
                <a16:creationId xmlns:a16="http://schemas.microsoft.com/office/drawing/2014/main" id="{0B125371-F3BF-4A4F-ADAB-643FBDE38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3470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">
            <a:extLst>
              <a:ext uri="{FF2B5EF4-FFF2-40B4-BE49-F238E27FC236}">
                <a16:creationId xmlns:a16="http://schemas.microsoft.com/office/drawing/2014/main" id="{391A12CB-93F8-40E6-B20C-E89A228AC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533400"/>
            <a:ext cx="9161462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Content Placeholder 3">
            <a:extLst>
              <a:ext uri="{FF2B5EF4-FFF2-40B4-BE49-F238E27FC236}">
                <a16:creationId xmlns:a16="http://schemas.microsoft.com/office/drawing/2014/main" id="{87A868BC-6E10-4285-9B23-98AB457EC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381000"/>
            <a:ext cx="9205912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Content Placeholder 3">
            <a:extLst>
              <a:ext uri="{FF2B5EF4-FFF2-40B4-BE49-F238E27FC236}">
                <a16:creationId xmlns:a16="http://schemas.microsoft.com/office/drawing/2014/main" id="{8911B875-CAE5-496A-83FE-D141D7590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024937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419DAAF-3DCF-4F55-9BC1-53E2CB9EC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3543"/>
            <a:ext cx="5502062" cy="1905000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>
            <a:extLst>
              <a:ext uri="{FF2B5EF4-FFF2-40B4-BE49-F238E27FC236}">
                <a16:creationId xmlns:a16="http://schemas.microsoft.com/office/drawing/2014/main" id="{B2E48AB6-493B-4D26-97DA-1A456137C6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47800"/>
            <a:ext cx="8750300" cy="4781550"/>
          </a:xfrm>
        </p:spPr>
      </p:pic>
    </p:spTree>
  </p:cSld>
  <p:clrMapOvr>
    <a:masterClrMapping/>
  </p:clrMapOvr>
  <p:transition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>
            <a:extLst>
              <a:ext uri="{FF2B5EF4-FFF2-40B4-BE49-F238E27FC236}">
                <a16:creationId xmlns:a16="http://schemas.microsoft.com/office/drawing/2014/main" id="{26A5AA2E-EC4F-49DA-BC3B-CC545E9FA8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00" y="1066800"/>
            <a:ext cx="9032875" cy="3695700"/>
          </a:xfrm>
        </p:spPr>
      </p:pic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">
            <a:extLst>
              <a:ext uri="{FF2B5EF4-FFF2-40B4-BE49-F238E27FC236}">
                <a16:creationId xmlns:a16="http://schemas.microsoft.com/office/drawing/2014/main" id="{FB66643F-7279-495A-94C6-8DCB20117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6858000" cy="630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10">
            <a:extLst>
              <a:ext uri="{FF2B5EF4-FFF2-40B4-BE49-F238E27FC236}">
                <a16:creationId xmlns:a16="http://schemas.microsoft.com/office/drawing/2014/main" id="{2835CAA7-5750-484A-9FD5-D26FB7ACD09E}"/>
              </a:ext>
            </a:extLst>
          </p:cNvPr>
          <p:cNvGrpSpPr>
            <a:grpSpLocks/>
          </p:cNvGrpSpPr>
          <p:nvPr/>
        </p:nvGrpSpPr>
        <p:grpSpPr bwMode="auto">
          <a:xfrm>
            <a:off x="109538" y="0"/>
            <a:ext cx="8958262" cy="6858000"/>
            <a:chOff x="69" y="0"/>
            <a:chExt cx="5643" cy="4320"/>
          </a:xfrm>
        </p:grpSpPr>
        <p:pic>
          <p:nvPicPr>
            <p:cNvPr id="66563" name="Picture 3" descr="fig2">
              <a:extLst>
                <a:ext uri="{FF2B5EF4-FFF2-40B4-BE49-F238E27FC236}">
                  <a16:creationId xmlns:a16="http://schemas.microsoft.com/office/drawing/2014/main" id="{2E9146B2-117A-4EA7-B4B3-113DE87198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" y="193"/>
              <a:ext cx="5643" cy="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564" name="Text Box 4">
              <a:extLst>
                <a:ext uri="{FF2B5EF4-FFF2-40B4-BE49-F238E27FC236}">
                  <a16:creationId xmlns:a16="http://schemas.microsoft.com/office/drawing/2014/main" id="{1885147C-49D5-43D6-A990-43C0F32FB9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0" y="0"/>
              <a:ext cx="4258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600" b="1">
                  <a:solidFill>
                    <a:schemeClr val="bg2"/>
                  </a:solidFill>
                </a:rPr>
                <a:t>Census of U.S. River Restoration Projects</a:t>
              </a:r>
            </a:p>
          </p:txBody>
        </p:sp>
        <p:sp>
          <p:nvSpPr>
            <p:cNvPr id="66565" name="Text Box 5">
              <a:extLst>
                <a:ext uri="{FF2B5EF4-FFF2-40B4-BE49-F238E27FC236}">
                  <a16:creationId xmlns:a16="http://schemas.microsoft.com/office/drawing/2014/main" id="{2342CC42-20B0-47AF-8738-E04ED761B3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" y="3820"/>
              <a:ext cx="192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b="1">
                  <a:solidFill>
                    <a:schemeClr val="bg2"/>
                  </a:solidFill>
                </a:rPr>
                <a:t>National River Restoration</a:t>
              </a:r>
            </a:p>
            <a:p>
              <a:r>
                <a:rPr lang="en-US" altLang="en-US" sz="1800" b="1">
                  <a:solidFill>
                    <a:schemeClr val="bg2"/>
                  </a:solidFill>
                </a:rPr>
                <a:t>Synthesis Database</a:t>
              </a:r>
            </a:p>
          </p:txBody>
        </p:sp>
        <p:sp>
          <p:nvSpPr>
            <p:cNvPr id="66566" name="Rectangle 6">
              <a:extLst>
                <a:ext uri="{FF2B5EF4-FFF2-40B4-BE49-F238E27FC236}">
                  <a16:creationId xmlns:a16="http://schemas.microsoft.com/office/drawing/2014/main" id="{20899255-2A2C-47DF-A224-75CFFFBFB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1" y="336"/>
              <a:ext cx="3216" cy="1536"/>
            </a:xfrm>
            <a:prstGeom prst="rect">
              <a:avLst/>
            </a:prstGeom>
            <a:solidFill>
              <a:srgbClr val="3366FF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500" b="1">
                  <a:solidFill>
                    <a:srgbClr val="FFFF00"/>
                  </a:solidFill>
                </a:rPr>
                <a:t>Oregon Plan (OWEB) Outcomes</a:t>
              </a:r>
            </a:p>
            <a:p>
              <a:endParaRPr lang="en-US" altLang="en-US" b="1">
                <a:solidFill>
                  <a:srgbClr val="FFFF00"/>
                </a:solidFill>
              </a:endParaRPr>
            </a:p>
            <a:p>
              <a:pPr>
                <a:buClr>
                  <a:srgbClr val="66FF33"/>
                </a:buClr>
                <a:buSzPct val="140000"/>
                <a:buFontTx/>
                <a:buChar char="•"/>
              </a:pPr>
              <a:r>
                <a:rPr lang="en-US" altLang="en-US" b="1">
                  <a:solidFill>
                    <a:srgbClr val="FFFF00"/>
                  </a:solidFill>
                </a:rPr>
                <a:t> &gt;90 assessments since 1999</a:t>
              </a:r>
            </a:p>
            <a:p>
              <a:pPr>
                <a:buClr>
                  <a:srgbClr val="66FF33"/>
                </a:buClr>
                <a:buSzPct val="140000"/>
                <a:buFontTx/>
                <a:buChar char="•"/>
              </a:pPr>
              <a:r>
                <a:rPr lang="en-US" altLang="en-US" b="1">
                  <a:solidFill>
                    <a:srgbClr val="FFFF00"/>
                  </a:solidFill>
                </a:rPr>
                <a:t> ~$180,000,000 in restoration</a:t>
              </a:r>
            </a:p>
            <a:p>
              <a:pPr>
                <a:buClr>
                  <a:srgbClr val="66FF33"/>
                </a:buClr>
                <a:buSzPct val="140000"/>
                <a:buFontTx/>
                <a:buChar char="•"/>
              </a:pPr>
              <a:r>
                <a:rPr lang="en-US" altLang="en-US" b="1">
                  <a:solidFill>
                    <a:srgbClr val="FFFF00"/>
                  </a:solidFill>
                </a:rPr>
                <a:t> 65 projects/1000 km river length</a:t>
              </a:r>
            </a:p>
            <a:p>
              <a:pPr>
                <a:buClr>
                  <a:srgbClr val="66FF33"/>
                </a:buClr>
                <a:buSzPct val="140000"/>
                <a:buFontTx/>
                <a:buChar char="•"/>
              </a:pPr>
              <a:endParaRPr lang="en-US" altLang="en-US" sz="1800" b="1">
                <a:solidFill>
                  <a:srgbClr val="FFFF00"/>
                </a:solidFill>
              </a:endParaRPr>
            </a:p>
            <a:p>
              <a:pPr>
                <a:buClr>
                  <a:srgbClr val="66FF33"/>
                </a:buClr>
                <a:buSzPct val="140000"/>
              </a:pPr>
              <a:r>
                <a:rPr lang="en-US" altLang="en-US" sz="1800" b="1">
                  <a:solidFill>
                    <a:srgbClr val="FFFF00"/>
                  </a:solidFill>
                </a:rPr>
                <a:t>(K. Bierly, (OWEB); Bernhardt et al., 2005)</a:t>
              </a:r>
            </a:p>
          </p:txBody>
        </p:sp>
      </p:grpSp>
    </p:spTree>
  </p:cSld>
  <p:clrMapOvr>
    <a:masterClrMapping/>
  </p:clrMapOvr>
  <p:transition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1">
            <a:extLst>
              <a:ext uri="{FF2B5EF4-FFF2-40B4-BE49-F238E27FC236}">
                <a16:creationId xmlns:a16="http://schemas.microsoft.com/office/drawing/2014/main" id="{C6143565-F4EE-4070-B4BA-2C9B205A3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84396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5" descr="Figure 3.png">
            <a:extLst>
              <a:ext uri="{FF2B5EF4-FFF2-40B4-BE49-F238E27FC236}">
                <a16:creationId xmlns:a16="http://schemas.microsoft.com/office/drawing/2014/main" id="{B801EEDF-BB8E-47D9-9FB4-95D01E19A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7630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3">
            <a:extLst>
              <a:ext uri="{FF2B5EF4-FFF2-40B4-BE49-F238E27FC236}">
                <a16:creationId xmlns:a16="http://schemas.microsoft.com/office/drawing/2014/main" id="{68845312-7DAB-4136-96A0-B86462F5F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4" r="4082"/>
          <a:stretch>
            <a:fillRect/>
          </a:stretch>
        </p:blipFill>
        <p:spPr bwMode="auto">
          <a:xfrm>
            <a:off x="0" y="152400"/>
            <a:ext cx="89344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997AF000-9B7F-4D35-869B-16CFEF06678D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533400" y="457200"/>
            <a:ext cx="8305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chemeClr val="bg2"/>
                </a:solidFill>
              </a:rPr>
              <a:t>Watershed Project Activities Involving the Practice of Geology</a:t>
            </a:r>
          </a:p>
        </p:txBody>
      </p:sp>
      <p:sp>
        <p:nvSpPr>
          <p:cNvPr id="268291" name="Rectangle 3">
            <a:extLst>
              <a:ext uri="{FF2B5EF4-FFF2-40B4-BE49-F238E27FC236}">
                <a16:creationId xmlns:a16="http://schemas.microsoft.com/office/drawing/2014/main" id="{9349607B-04BB-4A32-BD12-50F038F14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63" y="2514600"/>
            <a:ext cx="896143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140000"/>
              <a:buFontTx/>
              <a:buChar char="•"/>
              <a:defRPr/>
            </a:pPr>
            <a:r>
              <a:rPr lang="en-US" sz="2800" b="1" dirty="0">
                <a:solidFill>
                  <a:schemeClr val="bg2"/>
                </a:solidFill>
                <a:latin typeface="Arial" charset="0"/>
              </a:rPr>
              <a:t>Map / air photo interpretation of geologic features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140000"/>
              <a:buFontTx/>
              <a:buChar char="•"/>
              <a:defRPr/>
            </a:pPr>
            <a:r>
              <a:rPr lang="en-US" sz="2800" b="1" dirty="0">
                <a:solidFill>
                  <a:schemeClr val="bg2"/>
                </a:solidFill>
                <a:latin typeface="Arial" charset="0"/>
              </a:rPr>
              <a:t>Geologic and geomorphic mapping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140000"/>
              <a:buFontTx/>
              <a:buChar char="•"/>
              <a:defRPr/>
            </a:pPr>
            <a:r>
              <a:rPr lang="en-US" sz="2800" b="1" dirty="0">
                <a:solidFill>
                  <a:schemeClr val="bg2"/>
                </a:solidFill>
                <a:latin typeface="Arial" charset="0"/>
              </a:rPr>
              <a:t>Geomorphic analysis (processes and landforms)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140000"/>
              <a:buFontTx/>
              <a:buChar char="•"/>
              <a:defRPr/>
            </a:pPr>
            <a:r>
              <a:rPr lang="en-US" sz="2800" b="1" dirty="0">
                <a:solidFill>
                  <a:schemeClr val="bg2"/>
                </a:solidFill>
                <a:latin typeface="Arial" charset="0"/>
              </a:rPr>
              <a:t>Interpretation of the geologic record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140000"/>
              <a:buFontTx/>
              <a:buChar char="•"/>
              <a:defRPr/>
            </a:pPr>
            <a:r>
              <a:rPr lang="en-US" sz="2800" b="1" dirty="0">
                <a:solidFill>
                  <a:schemeClr val="bg2"/>
                </a:solidFill>
                <a:latin typeface="Arial" charset="0"/>
              </a:rPr>
              <a:t>Hydrogeology and aquifer characterization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140000"/>
              <a:buFontTx/>
              <a:buChar char="•"/>
              <a:defRPr/>
            </a:pPr>
            <a:r>
              <a:rPr lang="en-US" sz="2800" b="1" dirty="0">
                <a:solidFill>
                  <a:schemeClr val="bg2"/>
                </a:solidFill>
                <a:latin typeface="Arial" charset="0"/>
              </a:rPr>
              <a:t>Engineering geology (erosion and slope stability)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140000"/>
              <a:buFontTx/>
              <a:buChar char="•"/>
              <a:defRPr/>
            </a:pPr>
            <a:r>
              <a:rPr lang="en-US" sz="2800" b="1" dirty="0">
                <a:solidFill>
                  <a:schemeClr val="bg2"/>
                </a:solidFill>
                <a:latin typeface="Arial" charset="0"/>
              </a:rPr>
              <a:t>Evaluation of geologic hazards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66FF33"/>
              </a:buClr>
              <a:buSzPct val="140000"/>
              <a:buFontTx/>
              <a:buChar char="•"/>
              <a:defRPr/>
            </a:pPr>
            <a:endParaRPr lang="en-US" sz="28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advClick="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46CE4-5759-4C3E-AD22-D99DDB54B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2388" y="2389188"/>
            <a:ext cx="6499225" cy="17256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2800" b="1" dirty="0"/>
              <a:t>A Review of Stream Restoration Techniques and a Hierarchical Strategy for Prioritizing Restoration in Pacific Northwest Watersheds </a:t>
            </a:r>
            <a:br>
              <a:rPr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1B48FF-A89A-4382-AB1C-5FA418357F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2388" y="4494213"/>
            <a:ext cx="6499225" cy="9159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i="1" dirty="0"/>
              <a:t>North American Journal of Fisheries Management </a:t>
            </a:r>
            <a:r>
              <a:rPr dirty="0"/>
              <a:t>22:1–20, 2002 American Fisheries Society 2002</a:t>
            </a:r>
            <a:r>
              <a:rPr lang="en-US" dirty="0"/>
              <a:t>. (Philip </a:t>
            </a:r>
            <a:r>
              <a:rPr lang="en-US" dirty="0" err="1"/>
              <a:t>Roni</a:t>
            </a:r>
            <a:r>
              <a:rPr lang="en-US" dirty="0"/>
              <a:t>)</a:t>
            </a:r>
            <a:r>
              <a:rPr dirty="0"/>
              <a:t> 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>
            <a:extLst>
              <a:ext uri="{FF2B5EF4-FFF2-40B4-BE49-F238E27FC236}">
                <a16:creationId xmlns:a16="http://schemas.microsoft.com/office/drawing/2014/main" id="{5C68BFAB-EBD6-46B1-875B-3F066375A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Overview</a:t>
            </a:r>
          </a:p>
        </p:txBody>
      </p:sp>
      <p:sp>
        <p:nvSpPr>
          <p:cNvPr id="72707" name="Content Placeholder 2">
            <a:extLst>
              <a:ext uri="{FF2B5EF4-FFF2-40B4-BE49-F238E27FC236}">
                <a16:creationId xmlns:a16="http://schemas.microsoft.com/office/drawing/2014/main" id="{429035E9-1F6D-4B2C-A90B-BA8DD08F5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275" y="1981200"/>
            <a:ext cx="8042275" cy="4343400"/>
          </a:xfrm>
        </p:spPr>
        <p:txBody>
          <a:bodyPr/>
          <a:lstStyle/>
          <a:p>
            <a:r>
              <a:rPr lang="en-US" altLang="en-US"/>
              <a:t>This presentation will cover the following…</a:t>
            </a:r>
          </a:p>
          <a:p>
            <a:r>
              <a:rPr lang="en-US" altLang="en-US"/>
              <a:t>Area of study and species habitat studied</a:t>
            </a:r>
          </a:p>
          <a:p>
            <a:r>
              <a:rPr lang="en-US" altLang="en-US"/>
              <a:t>Restoring Habitat methodology (steps)</a:t>
            </a:r>
          </a:p>
          <a:p>
            <a:r>
              <a:rPr lang="en-US" altLang="en-US"/>
              <a:t>Discuss applied habitat restoration techniques for different outcomes.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Grand Canyon blue river">
            <a:extLst>
              <a:ext uri="{FF2B5EF4-FFF2-40B4-BE49-F238E27FC236}">
                <a16:creationId xmlns:a16="http://schemas.microsoft.com/office/drawing/2014/main" id="{A794962C-A7F4-4289-AA28-E0C9940BA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2" b="319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1363" name="Text Box 3">
            <a:extLst>
              <a:ext uri="{FF2B5EF4-FFF2-40B4-BE49-F238E27FC236}">
                <a16:creationId xmlns:a16="http://schemas.microsoft.com/office/drawing/2014/main" id="{909A8067-752F-4952-B92A-2DDF88646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1138238"/>
            <a:ext cx="9159875" cy="497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Geoscience in the U.S.</a:t>
            </a:r>
          </a:p>
          <a:p>
            <a:pPr>
              <a:lnSpc>
                <a:spcPct val="50000"/>
              </a:lnSpc>
              <a:defRPr/>
            </a:pP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Scientific history rooted in the study of rivers</a:t>
            </a:r>
          </a:p>
          <a:p>
            <a:pPr>
              <a:defRPr/>
            </a:pP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John Wesley Powell: 1869 tour of Grand Canyon</a:t>
            </a:r>
          </a:p>
          <a:p>
            <a:pPr>
              <a:lnSpc>
                <a:spcPct val="50000"/>
              </a:lnSpc>
              <a:defRPr/>
            </a:pP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lvl="1">
              <a:buClr>
                <a:srgbClr val="66FF33"/>
              </a:buClr>
              <a:buSzPct val="150000"/>
              <a:buFontTx/>
              <a:buChar char="•"/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1881 appointed second director of USGS</a:t>
            </a:r>
          </a:p>
          <a:p>
            <a:pPr lvl="1">
              <a:buClr>
                <a:srgbClr val="66FF33"/>
              </a:buClr>
              <a:buSzPct val="150000"/>
              <a:buFontTx/>
              <a:buChar char="•"/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Geologic studies and topographic mapping </a:t>
            </a:r>
          </a:p>
          <a:p>
            <a:pPr lvl="1">
              <a:buClr>
                <a:srgbClr val="66FF33"/>
              </a:buClr>
              <a:buSzPct val="150000"/>
              <a:buFontTx/>
              <a:buChar char="•"/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Investigations of rivers and water resources</a:t>
            </a:r>
          </a:p>
          <a:p>
            <a:pPr>
              <a:defRPr/>
            </a:pP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Georef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Citations: Keywords “river or fluvial” &gt;198,000 entries dating back to 1801 (AGI, 2007)</a:t>
            </a:r>
          </a:p>
        </p:txBody>
      </p:sp>
      <p:sp>
        <p:nvSpPr>
          <p:cNvPr id="46084" name="Line 7">
            <a:extLst>
              <a:ext uri="{FF2B5EF4-FFF2-40B4-BE49-F238E27FC236}">
                <a16:creationId xmlns:a16="http://schemas.microsoft.com/office/drawing/2014/main" id="{28B21C96-083C-467A-9A44-0BD3AC56A2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6248400"/>
            <a:ext cx="86106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5" name="Line 8">
            <a:extLst>
              <a:ext uri="{FF2B5EF4-FFF2-40B4-BE49-F238E27FC236}">
                <a16:creationId xmlns:a16="http://schemas.microsoft.com/office/drawing/2014/main" id="{89B5CC18-AF52-42F5-B830-0D88D36F544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905000"/>
            <a:ext cx="86106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Click="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>
            <a:extLst>
              <a:ext uri="{FF2B5EF4-FFF2-40B4-BE49-F238E27FC236}">
                <a16:creationId xmlns:a16="http://schemas.microsoft.com/office/drawing/2014/main" id="{9426B867-806D-4612-BF67-E31AA3AB4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Area of study and species habitat studied</a:t>
            </a:r>
          </a:p>
        </p:txBody>
      </p:sp>
      <p:sp>
        <p:nvSpPr>
          <p:cNvPr id="73731" name="Content Placeholder 2">
            <a:extLst>
              <a:ext uri="{FF2B5EF4-FFF2-40B4-BE49-F238E27FC236}">
                <a16:creationId xmlns:a16="http://schemas.microsoft.com/office/drawing/2014/main" id="{0D441EEA-AE8D-4B5F-AD23-0E95C7E6B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275" y="1600200"/>
            <a:ext cx="4708525" cy="5029200"/>
          </a:xfrm>
        </p:spPr>
        <p:txBody>
          <a:bodyPr/>
          <a:lstStyle/>
          <a:p>
            <a:r>
              <a:rPr lang="en-US" altLang="en-US"/>
              <a:t>Pacific Northwest specifically Washington and Oregon.</a:t>
            </a:r>
          </a:p>
          <a:p>
            <a:r>
              <a:rPr lang="en-US" altLang="en-US"/>
              <a:t>Species habitat (Salmonids). Specifically pacific varieties' of salmon and steelhead trout.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/>
          </a:p>
        </p:txBody>
      </p:sp>
      <p:pic>
        <p:nvPicPr>
          <p:cNvPr id="73732" name="Picture 4" descr="map_nw.jpg">
            <a:extLst>
              <a:ext uri="{FF2B5EF4-FFF2-40B4-BE49-F238E27FC236}">
                <a16:creationId xmlns:a16="http://schemas.microsoft.com/office/drawing/2014/main" id="{1BAFC3A4-ABD6-45BD-8EC1-06B683F21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7175"/>
            <a:ext cx="2952750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5" descr="Screen Shot 2015-04-21 at 10.18.56 PM.png">
            <a:extLst>
              <a:ext uri="{FF2B5EF4-FFF2-40B4-BE49-F238E27FC236}">
                <a16:creationId xmlns:a16="http://schemas.microsoft.com/office/drawing/2014/main" id="{1127890B-628B-413D-9D0A-D342E369A5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956050"/>
            <a:ext cx="2968625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>
            <a:extLst>
              <a:ext uri="{FF2B5EF4-FFF2-40B4-BE49-F238E27FC236}">
                <a16:creationId xmlns:a16="http://schemas.microsoft.com/office/drawing/2014/main" id="{68BCEAB8-0E90-4B60-90D3-CD45239B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76200"/>
            <a:ext cx="8042275" cy="682625"/>
          </a:xfrm>
        </p:spPr>
        <p:txBody>
          <a:bodyPr/>
          <a:lstStyle/>
          <a:p>
            <a:r>
              <a:rPr lang="en-US" altLang="en-US" sz="4000"/>
              <a:t>Restoring Habitat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4940B-F701-441B-A005-745463A60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Proper restoration of a river habitat requires a structured approach. 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Step1: I</a:t>
            </a:r>
            <a:r>
              <a:rPr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dentifying the types and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natural</a:t>
            </a:r>
            <a:r>
              <a:rPr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rates of habitat-forming processes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This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</a:t>
            </a:r>
            <a:r>
              <a:rPr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uides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our understanding of the potential of the landscape to form salmonid habitats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rovides reasonable expectations of how a restored watershed or stream reach will function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>
            <a:extLst>
              <a:ext uri="{FF2B5EF4-FFF2-40B4-BE49-F238E27FC236}">
                <a16:creationId xmlns:a16="http://schemas.microsoft.com/office/drawing/2014/main" id="{F5B7B676-156C-43D7-AF85-CD00A7C7F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460375"/>
            <a:ext cx="8042275" cy="758825"/>
          </a:xfrm>
        </p:spPr>
        <p:txBody>
          <a:bodyPr/>
          <a:lstStyle/>
          <a:p>
            <a:r>
              <a:rPr lang="en-US" altLang="en-US" sz="4000"/>
              <a:t>Restoring Habitat methodology</a:t>
            </a:r>
            <a:br>
              <a:rPr lang="en-US" altLang="en-US" sz="4000"/>
            </a:br>
            <a:r>
              <a:rPr lang="en-US" altLang="en-US" sz="4000"/>
              <a:t>(step 2)</a:t>
            </a:r>
          </a:p>
        </p:txBody>
      </p:sp>
      <p:sp>
        <p:nvSpPr>
          <p:cNvPr id="75779" name="Content Placeholder 2">
            <a:extLst>
              <a:ext uri="{FF2B5EF4-FFF2-40B4-BE49-F238E27FC236}">
                <a16:creationId xmlns:a16="http://schemas.microsoft.com/office/drawing/2014/main" id="{52267794-0673-4227-93DA-0CA07E4BE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19200"/>
            <a:ext cx="4953000" cy="5108575"/>
          </a:xfrm>
        </p:spPr>
        <p:txBody>
          <a:bodyPr/>
          <a:lstStyle/>
          <a:p>
            <a:r>
              <a:rPr lang="en-US" altLang="en-US"/>
              <a:t>Determine where processes are altered.</a:t>
            </a:r>
          </a:p>
          <a:p>
            <a:r>
              <a:rPr lang="en-US" altLang="en-US"/>
              <a:t>This step uses many evaluation techniques:</a:t>
            </a:r>
          </a:p>
          <a:p>
            <a:r>
              <a:rPr lang="en-US" altLang="en-US"/>
              <a:t>Assessment of wildfire probabilities </a:t>
            </a:r>
          </a:p>
          <a:p>
            <a:r>
              <a:rPr lang="en-US" altLang="en-US"/>
              <a:t>Rates of sediment supply from landslides </a:t>
            </a:r>
          </a:p>
          <a:p>
            <a:r>
              <a:rPr lang="en-US" altLang="en-US"/>
              <a:t>Dynamics of riparian forests </a:t>
            </a:r>
          </a:p>
          <a:p>
            <a:r>
              <a:rPr lang="en-US" altLang="en-US"/>
              <a:t>Stream temperature regimes  </a:t>
            </a:r>
          </a:p>
          <a:p>
            <a:endParaRPr lang="en-US" altLang="en-US"/>
          </a:p>
        </p:txBody>
      </p:sp>
      <p:pic>
        <p:nvPicPr>
          <p:cNvPr id="75780" name="Picture 3" descr="Screen Shot 2015-04-21 at 7.37.00 PM.png">
            <a:extLst>
              <a:ext uri="{FF2B5EF4-FFF2-40B4-BE49-F238E27FC236}">
                <a16:creationId xmlns:a16="http://schemas.microsoft.com/office/drawing/2014/main" id="{BE0BF62D-3C35-459A-BE38-12BC7F7E7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92225"/>
            <a:ext cx="3810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>
            <a:extLst>
              <a:ext uri="{FF2B5EF4-FFF2-40B4-BE49-F238E27FC236}">
                <a16:creationId xmlns:a16="http://schemas.microsoft.com/office/drawing/2014/main" id="{2889BA0A-F57B-4B5F-A17F-9FB99DFD7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304800"/>
            <a:ext cx="8042275" cy="1600200"/>
          </a:xfrm>
        </p:spPr>
        <p:txBody>
          <a:bodyPr/>
          <a:lstStyle/>
          <a:p>
            <a:r>
              <a:rPr lang="en-US" altLang="en-US" sz="4000"/>
              <a:t>Deciding how to restore </a:t>
            </a:r>
            <a:br>
              <a:rPr lang="en-US" altLang="en-US" sz="4000"/>
            </a:br>
            <a:r>
              <a:rPr lang="en-US" altLang="en-US" sz="4000"/>
              <a:t>disrupted processes</a:t>
            </a:r>
            <a:br>
              <a:rPr lang="en-US" altLang="en-US" sz="4000"/>
            </a:br>
            <a:r>
              <a:rPr lang="en-US" altLang="en-US" sz="4000"/>
              <a:t>(Step 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F0CCA-09CA-4B0B-A0F8-D2DBAEA6F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905000"/>
            <a:ext cx="8839200" cy="4800600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39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 funding for restoration projects in never open </a:t>
            </a:r>
            <a:r>
              <a:rPr lang="en-US" sz="2839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ended.One</a:t>
            </a:r>
            <a:r>
              <a:rPr lang="en-US" sz="2839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the essentials is the decision of what to restore for the best results. 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39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</a:t>
            </a:r>
            <a:r>
              <a:rPr sz="2839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abitat reconnection</a:t>
            </a:r>
            <a:r>
              <a:rPr lang="en-US" sz="2839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sz="2839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Remerging isolated portions of steams.  </a:t>
            </a:r>
            <a:r>
              <a:rPr sz="2839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39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</a:t>
            </a:r>
            <a:r>
              <a:rPr sz="2839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oad improvement</a:t>
            </a:r>
            <a:r>
              <a:rPr lang="en-US" sz="2839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Reducing erosion, and supply of excess sediment.</a:t>
            </a:r>
            <a:r>
              <a:rPr sz="2839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39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</a:t>
            </a:r>
            <a:r>
              <a:rPr sz="2839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iparian restoration</a:t>
            </a:r>
            <a:r>
              <a:rPr lang="en-US" sz="2839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sz="2839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Incorporation of </a:t>
            </a:r>
            <a:r>
              <a:rPr lang="en-US" sz="2839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LWD’s</a:t>
            </a:r>
            <a:r>
              <a:rPr lang="en-US" sz="2839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and lessening grazing inspired erosion. </a:t>
            </a:r>
            <a:r>
              <a:rPr sz="2839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39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sz="2839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nstream habitat restoration</a:t>
            </a:r>
            <a:r>
              <a:rPr lang="en-US" sz="2839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sz="2839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Creating channel complexity and habitat for fish. </a:t>
            </a:r>
            <a:endParaRPr sz="2839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39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</a:t>
            </a:r>
            <a:r>
              <a:rPr sz="2839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utrient enrichment</a:t>
            </a:r>
            <a:r>
              <a:rPr lang="en-US" sz="2839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sz="2839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Restoring nutrient quality to stream.</a:t>
            </a:r>
            <a:r>
              <a:rPr sz="2839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>
            <a:extLst>
              <a:ext uri="{FF2B5EF4-FFF2-40B4-BE49-F238E27FC236}">
                <a16:creationId xmlns:a16="http://schemas.microsoft.com/office/drawing/2014/main" id="{158C97C7-43FE-49D1-8005-53ED45362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79375"/>
            <a:ext cx="8042275" cy="606425"/>
          </a:xfrm>
        </p:spPr>
        <p:txBody>
          <a:bodyPr/>
          <a:lstStyle/>
          <a:p>
            <a:r>
              <a:rPr lang="en-US" altLang="en-US" sz="4000" b="1"/>
              <a:t>Habitat reconnection</a:t>
            </a:r>
            <a:endParaRPr lang="en-US" altLang="en-US" sz="4000"/>
          </a:p>
        </p:txBody>
      </p:sp>
      <p:sp>
        <p:nvSpPr>
          <p:cNvPr id="77827" name="Content Placeholder 2">
            <a:extLst>
              <a:ext uri="{FF2B5EF4-FFF2-40B4-BE49-F238E27FC236}">
                <a16:creationId xmlns:a16="http://schemas.microsoft.com/office/drawing/2014/main" id="{5715EFE8-F2C1-4E07-AA5E-97DFF2A33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275" y="1219200"/>
            <a:ext cx="8042275" cy="4343400"/>
          </a:xfrm>
        </p:spPr>
        <p:txBody>
          <a:bodyPr/>
          <a:lstStyle/>
          <a:p>
            <a:r>
              <a:rPr lang="en-US" altLang="en-US"/>
              <a:t>This form of river restoration, attempts to provide better fish infrastructure, in a number of ways. </a:t>
            </a:r>
          </a:p>
          <a:p>
            <a:r>
              <a:rPr lang="en-US" altLang="en-US"/>
              <a:t>One method is connecting or improving routes used by fish for travel upstream. (such as reconnecting an oxbow lake)</a:t>
            </a:r>
          </a:p>
          <a:p>
            <a:r>
              <a:rPr lang="en-US" altLang="en-US"/>
              <a:t>Another method is providing access to more </a:t>
            </a:r>
            <a:r>
              <a:rPr lang="en-US" altLang="en-US" b="1"/>
              <a:t>Estuaries</a:t>
            </a:r>
            <a:r>
              <a:rPr lang="en-US" altLang="en-US"/>
              <a:t>.  </a:t>
            </a:r>
          </a:p>
          <a:p>
            <a:r>
              <a:rPr lang="en-US" altLang="en-US"/>
              <a:t>Estuaries allow juvenile fish more habitat to forge, and develop in. They also have a psychological effect.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>
            <a:extLst>
              <a:ext uri="{FF2B5EF4-FFF2-40B4-BE49-F238E27FC236}">
                <a16:creationId xmlns:a16="http://schemas.microsoft.com/office/drawing/2014/main" id="{B0F6841C-0932-4151-819B-F5BF5F21F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609600"/>
            <a:ext cx="8042275" cy="606425"/>
          </a:xfrm>
        </p:spPr>
        <p:txBody>
          <a:bodyPr/>
          <a:lstStyle/>
          <a:p>
            <a:r>
              <a:rPr lang="en-US" altLang="en-US" sz="4000" b="1"/>
              <a:t>Habitat reconnection</a:t>
            </a:r>
            <a:br>
              <a:rPr lang="en-US" altLang="en-US" sz="4000" b="1"/>
            </a:br>
            <a:r>
              <a:rPr lang="en-US" altLang="en-US" sz="4000" b="1"/>
              <a:t>cont…</a:t>
            </a:r>
            <a:endParaRPr lang="en-US" altLang="en-US" sz="4000"/>
          </a:p>
        </p:txBody>
      </p:sp>
      <p:sp>
        <p:nvSpPr>
          <p:cNvPr id="78851" name="Content Placeholder 4">
            <a:extLst>
              <a:ext uri="{FF2B5EF4-FFF2-40B4-BE49-F238E27FC236}">
                <a16:creationId xmlns:a16="http://schemas.microsoft.com/office/drawing/2014/main" id="{98FE829D-D493-4594-89EF-0ED4B71DB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295400"/>
            <a:ext cx="4114800" cy="4343400"/>
          </a:xfrm>
        </p:spPr>
        <p:txBody>
          <a:bodyPr/>
          <a:lstStyle/>
          <a:p>
            <a:r>
              <a:rPr lang="en-US" altLang="en-US"/>
              <a:t>Improving fish routes.</a:t>
            </a:r>
          </a:p>
          <a:p>
            <a:r>
              <a:rPr lang="en-US" altLang="en-US"/>
              <a:t>Bridges are thought to be of the most benefit for fish.</a:t>
            </a:r>
          </a:p>
          <a:p>
            <a:r>
              <a:rPr lang="en-US" altLang="en-US"/>
              <a:t>Culverts not so much. Because they prevent LWD’s and sediment from flowing freely. </a:t>
            </a:r>
          </a:p>
        </p:txBody>
      </p:sp>
      <p:pic>
        <p:nvPicPr>
          <p:cNvPr id="78852" name="Picture 6" descr="Screen Shot 2015-04-21 at 9.43.20 PM.png">
            <a:extLst>
              <a:ext uri="{FF2B5EF4-FFF2-40B4-BE49-F238E27FC236}">
                <a16:creationId xmlns:a16="http://schemas.microsoft.com/office/drawing/2014/main" id="{D71E6733-664E-44BF-8D6A-15D78C5E0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76350"/>
            <a:ext cx="49530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>
            <a:extLst>
              <a:ext uri="{FF2B5EF4-FFF2-40B4-BE49-F238E27FC236}">
                <a16:creationId xmlns:a16="http://schemas.microsoft.com/office/drawing/2014/main" id="{1DD45CB2-C31E-4D7A-886F-4B1ED1056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609600"/>
            <a:ext cx="8042275" cy="606425"/>
          </a:xfrm>
        </p:spPr>
        <p:txBody>
          <a:bodyPr/>
          <a:lstStyle/>
          <a:p>
            <a:r>
              <a:rPr lang="en-US" altLang="en-US" sz="4000" b="1"/>
              <a:t>Habitat reconnection</a:t>
            </a:r>
            <a:br>
              <a:rPr lang="en-US" altLang="en-US" sz="4000" b="1"/>
            </a:br>
            <a:r>
              <a:rPr lang="en-US" altLang="en-US" sz="4000" b="1"/>
              <a:t>cont… </a:t>
            </a:r>
            <a:r>
              <a:rPr lang="en-US" altLang="en-US" sz="4000"/>
              <a:t>(Estuaries)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865E59-3D36-442B-8E78-A1C6AC9E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1600"/>
            <a:ext cx="5334000" cy="480060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Estuaries are important foraging areas for juvenile fish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Some Salmon species are known to use estuaries for up to 15 weeks.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Some techniques for restoring estuary habitat are the following: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  <a:r>
              <a:rPr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reaching dikes 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Removing fill 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planting emergent and submergent plants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pic>
        <p:nvPicPr>
          <p:cNvPr id="79876" name="Picture 5" descr="ElwhaDelta2006.jpg">
            <a:extLst>
              <a:ext uri="{FF2B5EF4-FFF2-40B4-BE49-F238E27FC236}">
                <a16:creationId xmlns:a16="http://schemas.microsoft.com/office/drawing/2014/main" id="{35C40C00-FB16-4D81-951C-09C69BDBA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73200"/>
            <a:ext cx="29718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Picture 7" descr="Screen Shot 2015-04-21 at 10.07.40 PM.png">
            <a:extLst>
              <a:ext uri="{FF2B5EF4-FFF2-40B4-BE49-F238E27FC236}">
                <a16:creationId xmlns:a16="http://schemas.microsoft.com/office/drawing/2014/main" id="{96B31F38-2CD2-470F-9372-9F5B85C759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733800"/>
            <a:ext cx="3124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>
            <a:extLst>
              <a:ext uri="{FF2B5EF4-FFF2-40B4-BE49-F238E27FC236}">
                <a16:creationId xmlns:a16="http://schemas.microsoft.com/office/drawing/2014/main" id="{0CED255B-638B-45B4-9E71-9B1666083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79375"/>
            <a:ext cx="8042275" cy="682625"/>
          </a:xfrm>
        </p:spPr>
        <p:txBody>
          <a:bodyPr/>
          <a:lstStyle/>
          <a:p>
            <a:r>
              <a:rPr lang="en-US" altLang="en-US"/>
              <a:t>Road improvement</a:t>
            </a:r>
          </a:p>
        </p:txBody>
      </p:sp>
      <p:sp>
        <p:nvSpPr>
          <p:cNvPr id="80899" name="Content Placeholder 2">
            <a:extLst>
              <a:ext uri="{FF2B5EF4-FFF2-40B4-BE49-F238E27FC236}">
                <a16:creationId xmlns:a16="http://schemas.microsoft.com/office/drawing/2014/main" id="{FB47CB6A-0A62-4212-9A94-FE6EA1BC9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838200"/>
            <a:ext cx="4800600" cy="6019800"/>
          </a:xfrm>
        </p:spPr>
        <p:txBody>
          <a:bodyPr/>
          <a:lstStyle/>
          <a:p>
            <a:r>
              <a:rPr lang="en-US" altLang="en-US"/>
              <a:t>Roads can harm streams and salmon habitat by:</a:t>
            </a:r>
          </a:p>
          <a:p>
            <a:r>
              <a:rPr lang="en-US" altLang="en-US"/>
              <a:t>Increasing delivery of fine sediment.</a:t>
            </a:r>
          </a:p>
          <a:p>
            <a:r>
              <a:rPr lang="en-US" altLang="en-US"/>
              <a:t> Altering landslide frequency</a:t>
            </a:r>
          </a:p>
          <a:p>
            <a:r>
              <a:rPr lang="en-US" altLang="en-US"/>
              <a:t>Changing stream hydrology.</a:t>
            </a:r>
          </a:p>
          <a:p>
            <a:r>
              <a:rPr lang="en-US" altLang="en-US"/>
              <a:t>Impede the movement of LWD’s and some nutrients downstream. </a:t>
            </a:r>
          </a:p>
          <a:p>
            <a:r>
              <a:rPr lang="en-US" altLang="en-US"/>
              <a:t>The removal or alteration of roads can have positive restorative effects.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/>
              <a:t> </a:t>
            </a:r>
          </a:p>
        </p:txBody>
      </p:sp>
      <p:pic>
        <p:nvPicPr>
          <p:cNvPr id="80900" name="Picture 3" descr="Screen Shot 2015-04-21 at 8.42.49 PM.png">
            <a:extLst>
              <a:ext uri="{FF2B5EF4-FFF2-40B4-BE49-F238E27FC236}">
                <a16:creationId xmlns:a16="http://schemas.microsoft.com/office/drawing/2014/main" id="{D850B022-BA5B-41D2-B11E-EFABB342E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90600"/>
            <a:ext cx="4191000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1" name="TextBox 4">
            <a:extLst>
              <a:ext uri="{FF2B5EF4-FFF2-40B4-BE49-F238E27FC236}">
                <a16:creationId xmlns:a16="http://schemas.microsoft.com/office/drawing/2014/main" id="{3B547AA4-A1A7-4E57-A13A-71023AE2D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8" y="3892550"/>
            <a:ext cx="39798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0000"/>
                </a:solidFill>
                <a:latin typeface="News Gothic MT" panose="020B0604020202020204" pitchFamily="34" charset="0"/>
              </a:rPr>
              <a:t>Road improvement techniques  and</a:t>
            </a:r>
          </a:p>
          <a:p>
            <a:pPr algn="ctr" eaLnBrk="1" hangingPunct="1"/>
            <a:r>
              <a:rPr lang="en-US" altLang="en-US" sz="1800">
                <a:solidFill>
                  <a:srgbClr val="000000"/>
                </a:solidFill>
                <a:latin typeface="News Gothic MT" panose="020B0604020202020204" pitchFamily="34" charset="0"/>
              </a:rPr>
              <a:t>their impacts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>
            <a:extLst>
              <a:ext uri="{FF2B5EF4-FFF2-40B4-BE49-F238E27FC236}">
                <a16:creationId xmlns:a16="http://schemas.microsoft.com/office/drawing/2014/main" id="{F54E228C-305B-4678-AB08-FBAD11226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76200"/>
            <a:ext cx="8042275" cy="1139825"/>
          </a:xfrm>
        </p:spPr>
        <p:txBody>
          <a:bodyPr/>
          <a:lstStyle/>
          <a:p>
            <a:r>
              <a:rPr lang="en-US" altLang="en-US" sz="4000"/>
              <a:t>Road improvement</a:t>
            </a:r>
            <a:br>
              <a:rPr lang="en-US" altLang="en-US" sz="4000"/>
            </a:br>
            <a:r>
              <a:rPr lang="en-US" altLang="en-US" sz="4000"/>
              <a:t>cont…</a:t>
            </a:r>
          </a:p>
        </p:txBody>
      </p:sp>
      <p:sp>
        <p:nvSpPr>
          <p:cNvPr id="81923" name="Content Placeholder 2">
            <a:extLst>
              <a:ext uri="{FF2B5EF4-FFF2-40B4-BE49-F238E27FC236}">
                <a16:creationId xmlns:a16="http://schemas.microsoft.com/office/drawing/2014/main" id="{F7A8B79A-3299-44CC-BE27-DCEBE9104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275" y="1219200"/>
            <a:ext cx="7604125" cy="5029200"/>
          </a:xfrm>
        </p:spPr>
        <p:txBody>
          <a:bodyPr/>
          <a:lstStyle/>
          <a:p>
            <a:r>
              <a:rPr lang="en-US" altLang="en-US"/>
              <a:t>Road erosion can be arrested in a number of ways:</a:t>
            </a:r>
          </a:p>
          <a:p>
            <a:r>
              <a:rPr lang="en-US" altLang="en-US"/>
              <a:t>Better road design and maintenance.</a:t>
            </a:r>
          </a:p>
          <a:p>
            <a:r>
              <a:rPr lang="en-US" altLang="en-US"/>
              <a:t>Using crushed rock (7.6–15.2 cm). </a:t>
            </a:r>
          </a:p>
          <a:p>
            <a:r>
              <a:rPr lang="en-US" altLang="en-US"/>
              <a:t>Using the hardest rock available, reduces the generation of sediment. </a:t>
            </a:r>
          </a:p>
          <a:p>
            <a:r>
              <a:rPr lang="en-US" altLang="en-US"/>
              <a:t>Over stream crossings, the construction of bridges is preferred over culverts. This allows more LWD’s to pass through, instead of clogging. 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>
            <a:extLst>
              <a:ext uri="{FF2B5EF4-FFF2-40B4-BE49-F238E27FC236}">
                <a16:creationId xmlns:a16="http://schemas.microsoft.com/office/drawing/2014/main" id="{A0F51E15-DD4F-43AA-9A7B-A26207A7B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0"/>
            <a:ext cx="8042275" cy="758825"/>
          </a:xfrm>
        </p:spPr>
        <p:txBody>
          <a:bodyPr/>
          <a:lstStyle/>
          <a:p>
            <a:r>
              <a:rPr lang="en-US" altLang="en-US"/>
              <a:t>Riparian Restoration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D4905-5D34-473F-ACC0-ACCDCF270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275" y="1447800"/>
            <a:ext cx="8042275" cy="43434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</a:t>
            </a:r>
            <a:r>
              <a:rPr dirty="0">
                <a:solidFill>
                  <a:schemeClr val="tx1">
                    <a:lumMod val="65000"/>
                    <a:lumOff val="35000"/>
                  </a:schemeClr>
                </a:solidFill>
              </a:rPr>
              <a:t>iparian areas in the coastal Pacific Northwest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have transformed from</a:t>
            </a:r>
            <a:r>
              <a:rPr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conifer-dominated to hardwood-dominated forests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These hardwoods, do not provide a long term source of large Woody debris (LWD). Long term plans for reintegrating conifers, show promise of meeting demand for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LWD’s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 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implementation of grazing fences has been shown to arrest upland and stream bank erosion. Erosion has been shown to alter stream flow, affect water quality and water temperature.   </a:t>
            </a:r>
            <a:r>
              <a:rPr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>
            <a:extLst>
              <a:ext uri="{FF2B5EF4-FFF2-40B4-BE49-F238E27FC236}">
                <a16:creationId xmlns:a16="http://schemas.microsoft.com/office/drawing/2014/main" id="{F73635F8-69BC-4DCA-BC45-038A8ADDA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47800"/>
            <a:ext cx="3630613" cy="312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2">
            <a:extLst>
              <a:ext uri="{FF2B5EF4-FFF2-40B4-BE49-F238E27FC236}">
                <a16:creationId xmlns:a16="http://schemas.microsoft.com/office/drawing/2014/main" id="{08DDE2DB-598E-4DE6-B68B-BC5540ABE9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"/>
            <a:ext cx="4052888" cy="453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E5C8D37-5779-4E75-9FCF-FCF354A68E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2812"/>
          <a:stretch/>
        </p:blipFill>
        <p:spPr>
          <a:xfrm>
            <a:off x="378018" y="4876800"/>
            <a:ext cx="8029189" cy="1255712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>
            <a:extLst>
              <a:ext uri="{FF2B5EF4-FFF2-40B4-BE49-F238E27FC236}">
                <a16:creationId xmlns:a16="http://schemas.microsoft.com/office/drawing/2014/main" id="{E5C89CEE-BFE7-4D21-A70E-5CFC0A4B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0"/>
            <a:ext cx="8042275" cy="682625"/>
          </a:xfrm>
        </p:spPr>
        <p:txBody>
          <a:bodyPr/>
          <a:lstStyle/>
          <a:p>
            <a:r>
              <a:rPr lang="en-US" altLang="en-US" sz="4000"/>
              <a:t>Instream habitat restoration</a:t>
            </a:r>
          </a:p>
        </p:txBody>
      </p:sp>
      <p:sp>
        <p:nvSpPr>
          <p:cNvPr id="83971" name="Content Placeholder 2">
            <a:extLst>
              <a:ext uri="{FF2B5EF4-FFF2-40B4-BE49-F238E27FC236}">
                <a16:creationId xmlns:a16="http://schemas.microsoft.com/office/drawing/2014/main" id="{900D8BF8-365E-46CC-AAB5-21A093036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275" y="1143000"/>
            <a:ext cx="8042275" cy="4876800"/>
          </a:xfrm>
        </p:spPr>
        <p:txBody>
          <a:bodyPr/>
          <a:lstStyle/>
          <a:p>
            <a:r>
              <a:rPr lang="en-US" altLang="en-US"/>
              <a:t>Techniques for compensating for stream simplification and habitat include:</a:t>
            </a:r>
          </a:p>
          <a:p>
            <a:r>
              <a:rPr lang="en-US" altLang="en-US"/>
              <a:t>Large woody debris </a:t>
            </a:r>
          </a:p>
          <a:p>
            <a:r>
              <a:rPr lang="en-US" altLang="en-US"/>
              <a:t>Boulder placement</a:t>
            </a:r>
          </a:p>
          <a:p>
            <a:r>
              <a:rPr lang="en-US" altLang="en-US"/>
              <a:t>Increasing pool frequency and depth.</a:t>
            </a:r>
          </a:p>
          <a:p>
            <a:r>
              <a:rPr lang="en-US" altLang="en-US"/>
              <a:t>Incorporation of quality spawning gravel.</a:t>
            </a:r>
          </a:p>
          <a:p>
            <a:r>
              <a:rPr lang="en-US" altLang="en-US"/>
              <a:t>Artificial structures such as weirs and wire gabions. </a:t>
            </a:r>
          </a:p>
          <a:p>
            <a:r>
              <a:rPr lang="en-US" altLang="en-US" b="1"/>
              <a:t>Consideration: </a:t>
            </a:r>
            <a:r>
              <a:rPr lang="en-US" altLang="en-US"/>
              <a:t>Most in stream techniques used tend to have a 10-20 year lifespan.   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>
            <a:extLst>
              <a:ext uri="{FF2B5EF4-FFF2-40B4-BE49-F238E27FC236}">
                <a16:creationId xmlns:a16="http://schemas.microsoft.com/office/drawing/2014/main" id="{926C6E2C-BE94-4378-8156-A4F46B761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0"/>
            <a:ext cx="8042275" cy="727075"/>
          </a:xfrm>
        </p:spPr>
        <p:txBody>
          <a:bodyPr/>
          <a:lstStyle/>
          <a:p>
            <a:r>
              <a:rPr lang="en-US" altLang="en-US" sz="4000"/>
              <a:t>Nutrient enrichment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7E2F8-BCBC-4BB8-88C4-AA01C6B76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04900"/>
            <a:ext cx="5562600" cy="51054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After spawning, salmon die, which inheritably, enriches the waters for juvenile salmon production.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Two </a:t>
            </a:r>
            <a:r>
              <a:rPr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primary techniques to increase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</a:t>
            </a:r>
            <a:r>
              <a:rPr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trient availability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</a:t>
            </a:r>
            <a:r>
              <a:rPr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 addition of inorganic N and P to streams during summer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</a:t>
            </a:r>
            <a:r>
              <a:rPr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 distribution of hatchery-spawned salmon carcasses in streams. 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Considerations: Too much nutrient enrichment, especially N and P, can have negative impacts. Concentrating in downstream areas.  </a:t>
            </a:r>
            <a:r>
              <a:rPr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4996" name="Picture 3" descr="large_fish.jpg">
            <a:extLst>
              <a:ext uri="{FF2B5EF4-FFF2-40B4-BE49-F238E27FC236}">
                <a16:creationId xmlns:a16="http://schemas.microsoft.com/office/drawing/2014/main" id="{B8D3F840-E68E-4CFE-A6C8-D924DAFB1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143000"/>
            <a:ext cx="2819400" cy="1662113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us 4">
            <a:extLst>
              <a:ext uri="{FF2B5EF4-FFF2-40B4-BE49-F238E27FC236}">
                <a16:creationId xmlns:a16="http://schemas.microsoft.com/office/drawing/2014/main" id="{4CA26708-2F7E-4154-BCD0-9298DDE4747B}"/>
              </a:ext>
            </a:extLst>
          </p:cNvPr>
          <p:cNvSpPr/>
          <p:nvPr/>
        </p:nvSpPr>
        <p:spPr>
          <a:xfrm>
            <a:off x="5867400" y="2804764"/>
            <a:ext cx="914400" cy="914400"/>
          </a:xfrm>
          <a:prstGeom prst="mathPlus">
            <a:avLst>
              <a:gd name="adj1" fmla="val 1204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85000" name="Picture 5" descr="fishhatcheryjpg-7c6a4a9bf599c8e0.jpg">
            <a:extLst>
              <a:ext uri="{FF2B5EF4-FFF2-40B4-BE49-F238E27FC236}">
                <a16:creationId xmlns:a16="http://schemas.microsoft.com/office/drawing/2014/main" id="{C2BA8D3B-721A-4E2F-BB9E-EA05D761E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388" y="4575175"/>
            <a:ext cx="2741612" cy="18256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001" name="TextBox 6">
            <a:extLst>
              <a:ext uri="{FF2B5EF4-FFF2-40B4-BE49-F238E27FC236}">
                <a16:creationId xmlns:a16="http://schemas.microsoft.com/office/drawing/2014/main" id="{98366DB1-E801-4D7B-8C28-F94D0D741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3043238"/>
            <a:ext cx="1676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000000"/>
                </a:solidFill>
                <a:latin typeface="News Gothic MT" panose="020B0504020203020204" pitchFamily="34" charset="0"/>
              </a:rPr>
              <a:t>Water/Time</a:t>
            </a:r>
          </a:p>
        </p:txBody>
      </p:sp>
      <p:sp>
        <p:nvSpPr>
          <p:cNvPr id="8" name="Equal 7">
            <a:extLst>
              <a:ext uri="{FF2B5EF4-FFF2-40B4-BE49-F238E27FC236}">
                <a16:creationId xmlns:a16="http://schemas.microsoft.com/office/drawing/2014/main" id="{46CCF55A-1AC5-4D54-BAED-8E9A019F4C63}"/>
              </a:ext>
            </a:extLst>
          </p:cNvPr>
          <p:cNvSpPr/>
          <p:nvPr/>
        </p:nvSpPr>
        <p:spPr>
          <a:xfrm>
            <a:off x="8077200" y="2804764"/>
            <a:ext cx="914400" cy="914400"/>
          </a:xfrm>
          <a:prstGeom prst="mathEqual">
            <a:avLst>
              <a:gd name="adj1" fmla="val 12041"/>
              <a:gd name="adj2" fmla="val 1176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5005" name="TextBox 8">
            <a:extLst>
              <a:ext uri="{FF2B5EF4-FFF2-40B4-BE49-F238E27FC236}">
                <a16:creationId xmlns:a16="http://schemas.microsoft.com/office/drawing/2014/main" id="{96C8B18F-2263-4B76-A08D-BA17DCA78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681038"/>
            <a:ext cx="2819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00"/>
                </a:solidFill>
                <a:latin typeface="News Gothic MT" panose="020B0504020203020204" pitchFamily="34" charset="0"/>
              </a:rPr>
              <a:t>Dead Salmon</a:t>
            </a:r>
          </a:p>
        </p:txBody>
      </p:sp>
      <p:sp>
        <p:nvSpPr>
          <p:cNvPr id="85006" name="TextBox 9">
            <a:extLst>
              <a:ext uri="{FF2B5EF4-FFF2-40B4-BE49-F238E27FC236}">
                <a16:creationId xmlns:a16="http://schemas.microsoft.com/office/drawing/2014/main" id="{9B6599DF-321A-4CBB-9334-7041C3A65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657600"/>
            <a:ext cx="281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00"/>
                </a:solidFill>
                <a:latin typeface="News Gothic MT" panose="020B0504020203020204" pitchFamily="34" charset="0"/>
              </a:rPr>
              <a:t>Nutrients For:</a:t>
            </a:r>
          </a:p>
        </p:txBody>
      </p:sp>
      <p:sp>
        <p:nvSpPr>
          <p:cNvPr id="85007" name="TextBox 10">
            <a:extLst>
              <a:ext uri="{FF2B5EF4-FFF2-40B4-BE49-F238E27FC236}">
                <a16:creationId xmlns:a16="http://schemas.microsoft.com/office/drawing/2014/main" id="{6F7C2AC1-8982-4A0C-81B4-02A811A93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1388" y="4110038"/>
            <a:ext cx="2819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7EB606"/>
                </a:solidFill>
                <a:latin typeface="News Gothic MT" panose="020B0504020203020204" pitchFamily="34" charset="0"/>
              </a:rPr>
              <a:t>Future</a:t>
            </a:r>
            <a:r>
              <a:rPr lang="en-US" altLang="en-US">
                <a:solidFill>
                  <a:srgbClr val="000000"/>
                </a:solidFill>
                <a:latin typeface="News Gothic MT" panose="020B0504020203020204" pitchFamily="34" charset="0"/>
              </a:rPr>
              <a:t> Salmon</a:t>
            </a:r>
          </a:p>
        </p:txBody>
      </p:sp>
      <p:sp>
        <p:nvSpPr>
          <p:cNvPr id="14" name="Multiply 13">
            <a:extLst>
              <a:ext uri="{FF2B5EF4-FFF2-40B4-BE49-F238E27FC236}">
                <a16:creationId xmlns:a16="http://schemas.microsoft.com/office/drawing/2014/main" id="{D2517F1C-719E-42F8-81EF-0AED5B760298}"/>
              </a:ext>
            </a:extLst>
          </p:cNvPr>
          <p:cNvSpPr/>
          <p:nvPr/>
        </p:nvSpPr>
        <p:spPr>
          <a:xfrm>
            <a:off x="6172200" y="681038"/>
            <a:ext cx="1219200" cy="508000"/>
          </a:xfrm>
          <a:prstGeom prst="mathMultiply">
            <a:avLst>
              <a:gd name="adj1" fmla="val 12152"/>
            </a:avLst>
          </a:prstGeom>
          <a:solidFill>
            <a:srgbClr val="FF0000">
              <a:alpha val="5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>
            <a:extLst>
              <a:ext uri="{FF2B5EF4-FFF2-40B4-BE49-F238E27FC236}">
                <a16:creationId xmlns:a16="http://schemas.microsoft.com/office/drawing/2014/main" id="{C64CD7FC-D94A-4B41-AFD0-13FA098DB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0"/>
            <a:ext cx="8042275" cy="682625"/>
          </a:xfrm>
        </p:spPr>
        <p:txBody>
          <a:bodyPr/>
          <a:lstStyle/>
          <a:p>
            <a:r>
              <a:rPr lang="en-US" altLang="en-US"/>
              <a:t>Conclusion</a:t>
            </a:r>
          </a:p>
        </p:txBody>
      </p:sp>
      <p:sp>
        <p:nvSpPr>
          <p:cNvPr id="86019" name="Content Placeholder 2">
            <a:extLst>
              <a:ext uri="{FF2B5EF4-FFF2-40B4-BE49-F238E27FC236}">
                <a16:creationId xmlns:a16="http://schemas.microsoft.com/office/drawing/2014/main" id="{2D96751F-C4B5-4155-9277-A3796C2AA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0"/>
            <a:ext cx="4800600" cy="4648200"/>
          </a:xfrm>
        </p:spPr>
        <p:txBody>
          <a:bodyPr/>
          <a:lstStyle/>
          <a:p>
            <a:r>
              <a:rPr lang="en-US" altLang="en-US"/>
              <a:t>Habitat restoration comes in many forms.</a:t>
            </a:r>
          </a:p>
          <a:p>
            <a:r>
              <a:rPr lang="en-US" altLang="en-US"/>
              <a:t>There are outside factors that influence the method of restoration.</a:t>
            </a:r>
          </a:p>
          <a:p>
            <a:r>
              <a:rPr lang="en-US" altLang="en-US"/>
              <a:t>Depending on the environment or reach under consideration for restoration. There are different techniques that should be applied.   </a:t>
            </a:r>
          </a:p>
        </p:txBody>
      </p:sp>
      <p:pic>
        <p:nvPicPr>
          <p:cNvPr id="86020" name="Picture 3" descr="Screen Shot 2015-04-21 at 7.22.59 PM.png">
            <a:extLst>
              <a:ext uri="{FF2B5EF4-FFF2-40B4-BE49-F238E27FC236}">
                <a16:creationId xmlns:a16="http://schemas.microsoft.com/office/drawing/2014/main" id="{2091B7C5-2D14-439E-A19C-418B5405D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0" y="1600200"/>
            <a:ext cx="3987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>
            <a:extLst>
              <a:ext uri="{FF2B5EF4-FFF2-40B4-BE49-F238E27FC236}">
                <a16:creationId xmlns:a16="http://schemas.microsoft.com/office/drawing/2014/main" id="{3DB222FF-9305-4DA7-9F45-1EEF1AB9C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570" y="3124200"/>
            <a:ext cx="4981716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8F6111C-24D4-415B-B9C2-A5CFFD681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77848"/>
            <a:ext cx="5433054" cy="3251152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>
            <a:extLst>
              <a:ext uri="{FF2B5EF4-FFF2-40B4-BE49-F238E27FC236}">
                <a16:creationId xmlns:a16="http://schemas.microsoft.com/office/drawing/2014/main" id="{133C7846-6DC8-4E45-9671-9753DA351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685800"/>
            <a:ext cx="8913812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5" descr="http://www.primeseafood.com/coho_salmon.jpg">
            <a:extLst>
              <a:ext uri="{FF2B5EF4-FFF2-40B4-BE49-F238E27FC236}">
                <a16:creationId xmlns:a16="http://schemas.microsoft.com/office/drawing/2014/main" id="{71C227EF-6460-4FAB-9BE7-FC28B62FE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35814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extBox 2">
            <a:extLst>
              <a:ext uri="{FF2B5EF4-FFF2-40B4-BE49-F238E27FC236}">
                <a16:creationId xmlns:a16="http://schemas.microsoft.com/office/drawing/2014/main" id="{819FE595-AD1A-435D-BFD7-0BF68781A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505200"/>
            <a:ext cx="969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bg2"/>
                </a:solidFill>
              </a:rPr>
              <a:t>Coho</a:t>
            </a:r>
          </a:p>
        </p:txBody>
      </p:sp>
      <p:sp>
        <p:nvSpPr>
          <p:cNvPr id="50180" name="TextBox 3">
            <a:extLst>
              <a:ext uri="{FF2B5EF4-FFF2-40B4-BE49-F238E27FC236}">
                <a16:creationId xmlns:a16="http://schemas.microsoft.com/office/drawing/2014/main" id="{700A5E93-29EE-4C83-8F0A-6BA26BFD4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905000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bg2"/>
                </a:solidFill>
              </a:rPr>
              <a:t>Chinook</a:t>
            </a:r>
          </a:p>
        </p:txBody>
      </p:sp>
      <p:pic>
        <p:nvPicPr>
          <p:cNvPr id="50181" name="Picture 5" descr="http://www.critfc.org/wp-content/uploads/2014/03/chinook.jpg">
            <a:extLst>
              <a:ext uri="{FF2B5EF4-FFF2-40B4-BE49-F238E27FC236}">
                <a16:creationId xmlns:a16="http://schemas.microsoft.com/office/drawing/2014/main" id="{81E7C3F3-2919-4BB0-9DB4-6A6435677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000"/>
            <a:ext cx="4343400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5" descr="http://www.hookhack.com/img/steelhead_spmale.jpg">
            <a:extLst>
              <a:ext uri="{FF2B5EF4-FFF2-40B4-BE49-F238E27FC236}">
                <a16:creationId xmlns:a16="http://schemas.microsoft.com/office/drawing/2014/main" id="{667D19A2-2CBD-424F-8179-87E2E4DED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95600"/>
            <a:ext cx="38481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5" descr="http://www.hookhack.com/img/steelhead_spfemale.jpg">
            <a:extLst>
              <a:ext uri="{FF2B5EF4-FFF2-40B4-BE49-F238E27FC236}">
                <a16:creationId xmlns:a16="http://schemas.microsoft.com/office/drawing/2014/main" id="{28F910FD-00C0-405A-95D9-F68C2A8BD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00600"/>
            <a:ext cx="3806825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5" descr="https://wgfd.wyo.gov/fishexam/Images/bonneville.jpg">
            <a:extLst>
              <a:ext uri="{FF2B5EF4-FFF2-40B4-BE49-F238E27FC236}">
                <a16:creationId xmlns:a16="http://schemas.microsoft.com/office/drawing/2014/main" id="{06BA02E4-D839-4C22-8066-A66F2E8C7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67200"/>
            <a:ext cx="389413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>
            <a:extLst>
              <a:ext uri="{FF2B5EF4-FFF2-40B4-BE49-F238E27FC236}">
                <a16:creationId xmlns:a16="http://schemas.microsoft.com/office/drawing/2014/main" id="{08D0906F-372E-4E11-B50B-5D2CA153B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7200"/>
            <a:ext cx="5562600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5" descr="https://fish101.community.uaf.edu/files/2015/02/salmon02a.jpg">
            <a:extLst>
              <a:ext uri="{FF2B5EF4-FFF2-40B4-BE49-F238E27FC236}">
                <a16:creationId xmlns:a16="http://schemas.microsoft.com/office/drawing/2014/main" id="{8BB8D617-D3C9-4190-9ADA-2201E9D1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0"/>
            <a:ext cx="3286125" cy="334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5" descr="http://www.ecy.wa.gov/programs/sea/pugetsound/species/elipse9.gif">
            <a:extLst>
              <a:ext uri="{FF2B5EF4-FFF2-40B4-BE49-F238E27FC236}">
                <a16:creationId xmlns:a16="http://schemas.microsoft.com/office/drawing/2014/main" id="{AD05CC94-481C-4285-B45F-FDD99713F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667000"/>
            <a:ext cx="3098800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5" descr="http://sns.ucdavis.edu/public/user/images/lifecycle_of_salmon.jpg">
            <a:extLst>
              <a:ext uri="{FF2B5EF4-FFF2-40B4-BE49-F238E27FC236}">
                <a16:creationId xmlns:a16="http://schemas.microsoft.com/office/drawing/2014/main" id="{D18AD45D-8682-4FCC-BCB4-95B159125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16401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9_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0_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11_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12_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13_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14_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5_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6_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7_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3098</TotalTime>
  <Words>1127</Words>
  <Application>Microsoft Office PowerPoint</Application>
  <PresentationFormat>On-screen Show (4:3)</PresentationFormat>
  <Paragraphs>142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42</vt:i4>
      </vt:variant>
    </vt:vector>
  </HeadingPairs>
  <TitlesOfParts>
    <vt:vector size="62" baseType="lpstr">
      <vt:lpstr>Arial</vt:lpstr>
      <vt:lpstr>Wingdings</vt:lpstr>
      <vt:lpstr>News Gothic MT</vt:lpstr>
      <vt:lpstr>Wingdings 2</vt:lpstr>
      <vt:lpstr>Stream</vt:lpstr>
      <vt:lpstr>Breeze</vt:lpstr>
      <vt:lpstr>1_Breeze</vt:lpstr>
      <vt:lpstr>2_Breeze</vt:lpstr>
      <vt:lpstr>3_Breeze</vt:lpstr>
      <vt:lpstr>4_Breeze</vt:lpstr>
      <vt:lpstr>5_Breeze</vt:lpstr>
      <vt:lpstr>6_Breeze</vt:lpstr>
      <vt:lpstr>7_Breeze</vt:lpstr>
      <vt:lpstr>8_Breeze</vt:lpstr>
      <vt:lpstr>9_Breeze</vt:lpstr>
      <vt:lpstr>10_Breeze</vt:lpstr>
      <vt:lpstr>11_Breeze</vt:lpstr>
      <vt:lpstr>12_Breeze</vt:lpstr>
      <vt:lpstr>13_Breeze</vt:lpstr>
      <vt:lpstr>14_Breeze</vt:lpstr>
      <vt:lpstr>Introduction to River Restoration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Review of Stream Restoration Techniques and a Hierarchical Strategy for Prioritizing Restoration in Pacific Northwest Watersheds  </vt:lpstr>
      <vt:lpstr>Overview</vt:lpstr>
      <vt:lpstr>Area of study and species habitat studied</vt:lpstr>
      <vt:lpstr>Restoring Habitat methodology</vt:lpstr>
      <vt:lpstr>Restoring Habitat methodology (step 2)</vt:lpstr>
      <vt:lpstr>Deciding how to restore  disrupted processes (Step 3)</vt:lpstr>
      <vt:lpstr>Habitat reconnection</vt:lpstr>
      <vt:lpstr>Habitat reconnection cont…</vt:lpstr>
      <vt:lpstr>Habitat reconnection cont… (Estuaries)</vt:lpstr>
      <vt:lpstr>Road improvement</vt:lpstr>
      <vt:lpstr>Road improvement cont…</vt:lpstr>
      <vt:lpstr>Riparian Restoration</vt:lpstr>
      <vt:lpstr>Instream habitat restoration</vt:lpstr>
      <vt:lpstr>Nutrient enrichment</vt:lpstr>
      <vt:lpstr>Conclusion</vt:lpstr>
    </vt:vector>
  </TitlesOfParts>
  <Company>Squier Associates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Happening at OSBGE?</dc:title>
  <dc:creator>Gary Peterson</dc:creator>
  <cp:lastModifiedBy>Steve Taylor</cp:lastModifiedBy>
  <cp:revision>266</cp:revision>
  <cp:lastPrinted>1601-01-01T00:00:00Z</cp:lastPrinted>
  <dcterms:created xsi:type="dcterms:W3CDTF">2002-09-17T04:39:33Z</dcterms:created>
  <dcterms:modified xsi:type="dcterms:W3CDTF">2020-04-24T22:48:14Z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