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56" r:id="rId3"/>
    <p:sldId id="385" r:id="rId4"/>
    <p:sldId id="297" r:id="rId5"/>
    <p:sldId id="290" r:id="rId6"/>
    <p:sldId id="258" r:id="rId7"/>
    <p:sldId id="257" r:id="rId8"/>
    <p:sldId id="300" r:id="rId9"/>
    <p:sldId id="259" r:id="rId10"/>
    <p:sldId id="291" r:id="rId11"/>
    <p:sldId id="262" r:id="rId12"/>
    <p:sldId id="260" r:id="rId13"/>
    <p:sldId id="292" r:id="rId14"/>
    <p:sldId id="303" r:id="rId15"/>
    <p:sldId id="293" r:id="rId16"/>
    <p:sldId id="294" r:id="rId17"/>
    <p:sldId id="299" r:id="rId18"/>
    <p:sldId id="369" r:id="rId19"/>
    <p:sldId id="370" r:id="rId20"/>
    <p:sldId id="371" r:id="rId21"/>
    <p:sldId id="372" r:id="rId22"/>
    <p:sldId id="373" r:id="rId23"/>
    <p:sldId id="374" r:id="rId24"/>
    <p:sldId id="375" r:id="rId25"/>
    <p:sldId id="386" r:id="rId26"/>
    <p:sldId id="365" r:id="rId27"/>
    <p:sldId id="376" r:id="rId28"/>
    <p:sldId id="306" r:id="rId29"/>
    <p:sldId id="307" r:id="rId30"/>
    <p:sldId id="308" r:id="rId31"/>
    <p:sldId id="359" r:id="rId32"/>
    <p:sldId id="309" r:id="rId33"/>
    <p:sldId id="366" r:id="rId34"/>
    <p:sldId id="312" r:id="rId35"/>
    <p:sldId id="367" r:id="rId36"/>
    <p:sldId id="387" r:id="rId37"/>
    <p:sldId id="368" r:id="rId38"/>
    <p:sldId id="311" r:id="rId39"/>
    <p:sldId id="323" r:id="rId40"/>
    <p:sldId id="316" r:id="rId41"/>
    <p:sldId id="317" r:id="rId42"/>
    <p:sldId id="318" r:id="rId43"/>
    <p:sldId id="319" r:id="rId44"/>
    <p:sldId id="388" r:id="rId45"/>
    <p:sldId id="320" r:id="rId46"/>
    <p:sldId id="321" r:id="rId47"/>
    <p:sldId id="354" r:id="rId48"/>
    <p:sldId id="364" r:id="rId49"/>
    <p:sldId id="355" r:id="rId50"/>
    <p:sldId id="356" r:id="rId51"/>
    <p:sldId id="357" r:id="rId52"/>
    <p:sldId id="358" r:id="rId53"/>
    <p:sldId id="362" r:id="rId54"/>
    <p:sldId id="363" r:id="rId55"/>
    <p:sldId id="382" r:id="rId56"/>
    <p:sldId id="389" r:id="rId57"/>
    <p:sldId id="384" r:id="rId58"/>
    <p:sldId id="326" r:id="rId59"/>
    <p:sldId id="327" r:id="rId60"/>
    <p:sldId id="336" r:id="rId61"/>
    <p:sldId id="337" r:id="rId62"/>
    <p:sldId id="338" r:id="rId63"/>
    <p:sldId id="349" r:id="rId64"/>
    <p:sldId id="350" r:id="rId65"/>
    <p:sldId id="351" r:id="rId66"/>
    <p:sldId id="377" r:id="rId67"/>
    <p:sldId id="378" r:id="rId68"/>
    <p:sldId id="379" r:id="rId69"/>
    <p:sldId id="380" r:id="rId70"/>
    <p:sldId id="381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7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17C9F-997C-4305-9E79-B770221DA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18B29E-655B-4480-A098-C737DB651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DED01-AE07-4E1C-8D3F-91CAA51A6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15AAA-C373-4CA2-B95E-88862270F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A122A-2F5B-4AF8-B5C2-3C61043C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0CEA9-36A7-4BF3-9191-B93C2EB8F4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6639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0D8C-A21A-4B3D-A79D-A3189880F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1FB571-E23B-46C4-9D21-FC847ED75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8D1DC-0BDA-4AC1-9C20-77F29FFED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20E2C-5F6B-4F72-B224-9ABD0C907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B7FAC-35EB-408E-99B0-572E0165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26B54-7C49-40A9-83E7-9EFE83C9F4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280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B183D-BBE7-4344-A384-8C2BF1BDC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FE772B-4E51-4196-9990-7F539037D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90B1F-A288-4069-A01F-18FA579E5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67CEE-7280-4E04-899D-AE3E29A37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00071-01E8-4DA5-9095-D4500E1B8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36034-27C4-4054-99A8-9B4822DE99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423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6264-D794-416E-A690-C23608A33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4ED1-C601-4E3D-A966-BC098F0D9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C2697-C574-45D9-98AD-BB4AE7B2C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4B4C1-739B-43E6-83D4-8D491B3C5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95121-5869-4680-B698-A7F0FFE6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1DD53-79A5-4CB2-91A9-5D682980B5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496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E1CFA-6874-4320-AADA-C645BC6D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180F4-DE65-4100-A664-722881AA3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0BE92-29AE-4AB5-B169-366BD9EEB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B3030-7550-41DC-8CC8-617DB181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F6FD5-C1D0-41C9-91F9-B34F5AAF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D427B-005A-4C22-888D-B441D067DE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314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EB137-310E-43D3-88CC-E0FDB2AD4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88098-B1BE-4120-9BC6-127D260B2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B7C554-F1B9-41D8-A94C-263C6AB1B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3E4796-C713-400E-9E3F-FE34DA076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D63C1-341F-4A71-BBDE-DEFF02C5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26CBB-0A16-4F53-A187-EC781E69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48C75-F729-472D-AC07-5630943480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60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EA5D4-2318-45D8-9FC6-8181BD46C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19C4A-3053-41C8-A030-4901E63AB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86FAB-DAD6-45BF-9901-4B8889434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4EDAE2-F4F6-40C4-997B-FD7925EE2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2C4CA-94FC-4A95-8786-47A1D6016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81950A-9568-49E3-B2CF-97488BE47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BADB5C-64AC-4ABD-AF20-037E59AFB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243B0-C66B-4CCE-86B8-DBF4E96D6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869F8-C235-4D85-A717-2ECCE6791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7439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7FB11-6EDB-41C9-A462-3C509635E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8E71E2-93A0-4A40-B66C-25750A56E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4DF355-D8C4-4BF4-AD81-7DB4B4BE3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27FB55-775A-4CAD-A7A8-E0A180D87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877E3-D8BA-4DFF-BEC9-81AE195BD4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904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670CC8-037D-4A40-9633-7277F109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BFC3CD-98CB-45F2-85C1-A8F12580E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606C5-09C8-49B3-B00F-3EAC2D69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912E4-D42E-4567-8ABF-9BE427658A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63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72CDE-5B97-4016-A5F1-BFBEE9AE4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39E6A-302C-4711-8304-9F7A03813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515677-12C0-4718-BD0D-B28B406CF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F5182-ABD2-438C-B60C-FD6FB760C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09418-CEE2-47A9-8B53-659561647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49356-A8D3-4D12-9F02-6EC305BD2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21ED0-F2B8-4362-A4CF-8282FB6426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726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5F80-CB98-4CC1-A653-BD759A861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25BE79-BAFD-4421-950A-53F700040F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6BE0A-46C1-4244-B67A-B0419EC93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0ED45-7487-44FE-A258-3C01215F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22ED5-1A80-40B6-AE68-E49A1625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2950B-E5C9-4F4A-8836-0EAB2BF8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DC3AB-88BF-4BC0-85F0-D3584C7C4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06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5811EDB-A860-46E5-991C-08C26EE370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322B5F8-ABA1-495E-A7B0-36C7412420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82E19D7-81B6-4D79-9B3C-A236E8AD95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001A85D-2E94-4A20-9299-B02470A3CC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CD87AC0-366C-420C-9DF5-92291211596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8989C5F-B8DC-48AF-8A41-942C73C3DD8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luvial02">
            <a:extLst>
              <a:ext uri="{FF2B5EF4-FFF2-40B4-BE49-F238E27FC236}">
                <a16:creationId xmlns:a16="http://schemas.microsoft.com/office/drawing/2014/main" id="{9EDBDE74-94A8-42AD-AF8C-D10E0750C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95325"/>
            <a:ext cx="90678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Text Box 3">
            <a:extLst>
              <a:ext uri="{FF2B5EF4-FFF2-40B4-BE49-F238E27FC236}">
                <a16:creationId xmlns:a16="http://schemas.microsoft.com/office/drawing/2014/main" id="{0C8470CD-A491-4822-979B-AD27653C2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-33338"/>
            <a:ext cx="6280150" cy="64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rgbClr val="FFFF00"/>
                </a:solidFill>
              </a:rPr>
              <a:t>Rivers and Flood Hydrology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560D3AF1-387D-471A-8070-9729E9EE8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525" y="85725"/>
            <a:ext cx="3617913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lnSpc>
                <a:spcPct val="80000"/>
              </a:lnSpc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Braided Streams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6.7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38915" name="Picture 3" descr="06_07">
            <a:extLst>
              <a:ext uri="{FF2B5EF4-FFF2-40B4-BE49-F238E27FC236}">
                <a16:creationId xmlns:a16="http://schemas.microsoft.com/office/drawing/2014/main" id="{98C293F2-2A6C-462A-8D93-1534EB87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1012825"/>
            <a:ext cx="6683375" cy="57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6_05b">
            <a:extLst>
              <a:ext uri="{FF2B5EF4-FFF2-40B4-BE49-F238E27FC236}">
                <a16:creationId xmlns:a16="http://schemas.microsoft.com/office/drawing/2014/main" id="{3295584E-77A4-4F25-8AA8-680DFBE3B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9144000" cy="624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06_05a">
            <a:extLst>
              <a:ext uri="{FF2B5EF4-FFF2-40B4-BE49-F238E27FC236}">
                <a16:creationId xmlns:a16="http://schemas.microsoft.com/office/drawing/2014/main" id="{A2CB9938-2353-4DFD-A43C-949487B9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0"/>
            <a:ext cx="6819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D4E73662-F977-43C9-BE76-2E37D9109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341313"/>
            <a:ext cx="2974975" cy="174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</a:p>
          <a:p>
            <a:pPr algn="ctr" eaLnBrk="0" hangingPunct="0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of Meanders</a:t>
            </a:r>
          </a:p>
          <a:p>
            <a:pPr algn="ctr" eaLnBrk="0" hangingPunct="0"/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6.6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39939" name="Picture 3" descr="06_06L">
            <a:extLst>
              <a:ext uri="{FF2B5EF4-FFF2-40B4-BE49-F238E27FC236}">
                <a16:creationId xmlns:a16="http://schemas.microsoft.com/office/drawing/2014/main" id="{549C9694-2B54-49F3-8247-8BD71B76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76200"/>
            <a:ext cx="428625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luvial28">
            <a:extLst>
              <a:ext uri="{FF2B5EF4-FFF2-40B4-BE49-F238E27FC236}">
                <a16:creationId xmlns:a16="http://schemas.microsoft.com/office/drawing/2014/main" id="{F371E596-249C-4CA3-9BA5-76A6D4C1B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7213"/>
            <a:ext cx="8458200" cy="56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Text Box 3">
            <a:extLst>
              <a:ext uri="{FF2B5EF4-FFF2-40B4-BE49-F238E27FC236}">
                <a16:creationId xmlns:a16="http://schemas.microsoft.com/office/drawing/2014/main" id="{D10D2EB3-6F64-402E-85D5-555962903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650875"/>
            <a:ext cx="249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>
                <a:latin typeface="Times New Roman" panose="02020603050405020304" pitchFamily="18" charset="0"/>
              </a:rPr>
              <a:t>Meandering river</a:t>
            </a:r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858152EA-CF6D-4ED5-B6C4-EFA83F0DA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20986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>
                <a:latin typeface="Times New Roman" panose="02020603050405020304" pitchFamily="18" charset="0"/>
              </a:rPr>
              <a:t>Oxbows</a:t>
            </a:r>
          </a:p>
        </p:txBody>
      </p:sp>
      <p:sp>
        <p:nvSpPr>
          <p:cNvPr id="51205" name="Line 5">
            <a:extLst>
              <a:ext uri="{FF2B5EF4-FFF2-40B4-BE49-F238E27FC236}">
                <a16:creationId xmlns:a16="http://schemas.microsoft.com/office/drawing/2014/main" id="{9B89D573-094F-4D9A-8C4D-77CDC49433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24384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Text Box 6">
            <a:extLst>
              <a:ext uri="{FF2B5EF4-FFF2-40B4-BE49-F238E27FC236}">
                <a16:creationId xmlns:a16="http://schemas.microsoft.com/office/drawing/2014/main" id="{FB30AEA3-A72F-4B6E-9371-48C6ACE91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3546475"/>
            <a:ext cx="1444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>
                <a:latin typeface="Times New Roman" panose="02020603050405020304" pitchFamily="18" charset="0"/>
              </a:rPr>
              <a:t>Point Bar</a:t>
            </a:r>
          </a:p>
        </p:txBody>
      </p:sp>
      <p:sp>
        <p:nvSpPr>
          <p:cNvPr id="51207" name="Line 7">
            <a:extLst>
              <a:ext uri="{FF2B5EF4-FFF2-40B4-BE49-F238E27FC236}">
                <a16:creationId xmlns:a16="http://schemas.microsoft.com/office/drawing/2014/main" id="{D5234AA1-75A4-4113-B40E-D31F81F103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5000" y="38100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>
            <a:extLst>
              <a:ext uri="{FF2B5EF4-FFF2-40B4-BE49-F238E27FC236}">
                <a16:creationId xmlns:a16="http://schemas.microsoft.com/office/drawing/2014/main" id="{CF9FA34E-B820-4704-ABC9-E71D27407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50" y="0"/>
            <a:ext cx="4402138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Meandering Stream </a:t>
            </a:r>
          </a:p>
          <a:p>
            <a:pPr algn="ctr" eaLnBrk="0" hangingPunct="0"/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6.9 </a:t>
            </a:r>
            <a:r>
              <a:rPr lang="en-US" altLang="en-US" sz="27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0963" name="Picture 3" descr="06_09">
            <a:extLst>
              <a:ext uri="{FF2B5EF4-FFF2-40B4-BE49-F238E27FC236}">
                <a16:creationId xmlns:a16="http://schemas.microsoft.com/office/drawing/2014/main" id="{85424C57-0671-4B45-8296-3A7BFD625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150938"/>
            <a:ext cx="8126413" cy="55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4714BD68-A506-4B65-95A0-E470AD3F6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511175"/>
            <a:ext cx="2989263" cy="17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</a:p>
          <a:p>
            <a:pPr algn="ctr" eaLnBrk="0" hangingPunct="0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of Floodplain</a:t>
            </a:r>
          </a:p>
          <a:p>
            <a:pPr algn="ctr" eaLnBrk="0" hangingPunct="0"/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6.8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41987" name="Picture 3" descr="06_08L">
            <a:extLst>
              <a:ext uri="{FF2B5EF4-FFF2-40B4-BE49-F238E27FC236}">
                <a16:creationId xmlns:a16="http://schemas.microsoft.com/office/drawing/2014/main" id="{72DE56CF-DAD6-4E75-9132-9AB5118ED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169863"/>
            <a:ext cx="4227512" cy="668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luvial05">
            <a:extLst>
              <a:ext uri="{FF2B5EF4-FFF2-40B4-BE49-F238E27FC236}">
                <a16:creationId xmlns:a16="http://schemas.microsoft.com/office/drawing/2014/main" id="{E02A1E82-F3D8-4920-839C-488BFF434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4213"/>
            <a:ext cx="8610600" cy="54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3">
            <a:extLst>
              <a:ext uri="{FF2B5EF4-FFF2-40B4-BE49-F238E27FC236}">
                <a16:creationId xmlns:a16="http://schemas.microsoft.com/office/drawing/2014/main" id="{0DB87C7E-F5AA-4DAC-85EA-2BDCB9EB0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5756275"/>
            <a:ext cx="3375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>
                <a:latin typeface="Times New Roman" panose="02020603050405020304" pitchFamily="18" charset="0"/>
              </a:rPr>
              <a:t>Floodplain Development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FG05_012B">
            <a:extLst>
              <a:ext uri="{FF2B5EF4-FFF2-40B4-BE49-F238E27FC236}">
                <a16:creationId xmlns:a16="http://schemas.microsoft.com/office/drawing/2014/main" id="{B0177F88-38A6-4CD9-8A9F-D011A42E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G05_012A">
            <a:extLst>
              <a:ext uri="{FF2B5EF4-FFF2-40B4-BE49-F238E27FC236}">
                <a16:creationId xmlns:a16="http://schemas.microsoft.com/office/drawing/2014/main" id="{08E3F64A-F431-48AA-ACA3-62A06667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>
            <a:extLst>
              <a:ext uri="{FF2B5EF4-FFF2-40B4-BE49-F238E27FC236}">
                <a16:creationId xmlns:a16="http://schemas.microsoft.com/office/drawing/2014/main" id="{472ED8C5-5080-47C0-B5A0-F040F3E1C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0357"/>
            <a:ext cx="40831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Hydrologic Cycle </a:t>
            </a:r>
          </a:p>
        </p:txBody>
      </p:sp>
      <p:pic>
        <p:nvPicPr>
          <p:cNvPr id="2054" name="Picture 6" descr="06_01L">
            <a:extLst>
              <a:ext uri="{FF2B5EF4-FFF2-40B4-BE49-F238E27FC236}">
                <a16:creationId xmlns:a16="http://schemas.microsoft.com/office/drawing/2014/main" id="{39923BF6-FFE0-4292-9CCB-A5BBB6AD5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03338"/>
            <a:ext cx="90678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7AE53F-6292-49C2-9F06-E29F9BA05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036" y="94712"/>
            <a:ext cx="4957411" cy="1208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66FD51-F100-4F9F-901D-0C8913A6A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676400"/>
            <a:ext cx="4873070" cy="4926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FG05_011">
            <a:extLst>
              <a:ext uri="{FF2B5EF4-FFF2-40B4-BE49-F238E27FC236}">
                <a16:creationId xmlns:a16="http://schemas.microsoft.com/office/drawing/2014/main" id="{E3AACAEB-B944-4162-BF99-085511107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FG05_010">
            <a:extLst>
              <a:ext uri="{FF2B5EF4-FFF2-40B4-BE49-F238E27FC236}">
                <a16:creationId xmlns:a16="http://schemas.microsoft.com/office/drawing/2014/main" id="{DA7A6193-5D01-4AFB-BF56-61802FB4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FG05_009">
            <a:extLst>
              <a:ext uri="{FF2B5EF4-FFF2-40B4-BE49-F238E27FC236}">
                <a16:creationId xmlns:a16="http://schemas.microsoft.com/office/drawing/2014/main" id="{2F6696F2-0D05-49EE-AE22-606A7B612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FG05_008B">
            <a:extLst>
              <a:ext uri="{FF2B5EF4-FFF2-40B4-BE49-F238E27FC236}">
                <a16:creationId xmlns:a16="http://schemas.microsoft.com/office/drawing/2014/main" id="{AB5EF44F-ACD8-4054-BCFF-7B8FE68AA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FG05_008A">
            <a:extLst>
              <a:ext uri="{FF2B5EF4-FFF2-40B4-BE49-F238E27FC236}">
                <a16:creationId xmlns:a16="http://schemas.microsoft.com/office/drawing/2014/main" id="{21F78397-B663-4557-8BAD-D2F6010FA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BCB4A3-1667-438D-B03D-94C514550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626"/>
            <a:ext cx="6273290" cy="685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24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FG05_00A">
            <a:extLst>
              <a:ext uri="{FF2B5EF4-FFF2-40B4-BE49-F238E27FC236}">
                <a16:creationId xmlns:a16="http://schemas.microsoft.com/office/drawing/2014/main" id="{2ACD5497-1AA3-4FDA-B19D-66593BA9C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FG05_022">
            <a:extLst>
              <a:ext uri="{FF2B5EF4-FFF2-40B4-BE49-F238E27FC236}">
                <a16:creationId xmlns:a16="http://schemas.microsoft.com/office/drawing/2014/main" id="{92987213-7875-4E0D-A89A-CBAD8611C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>
            <a:extLst>
              <a:ext uri="{FF2B5EF4-FFF2-40B4-BE49-F238E27FC236}">
                <a16:creationId xmlns:a16="http://schemas.microsoft.com/office/drawing/2014/main" id="{46AB6A28-491A-407E-8DB0-ECB77BEB8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588" y="49213"/>
            <a:ext cx="2690812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Hydrograph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6.11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54275" name="Picture 3" descr="06_11">
            <a:extLst>
              <a:ext uri="{FF2B5EF4-FFF2-40B4-BE49-F238E27FC236}">
                <a16:creationId xmlns:a16="http://schemas.microsoft.com/office/drawing/2014/main" id="{26CB7CE1-76C4-4E7E-A231-B087FE174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9067800" cy="646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 Box 4">
            <a:extLst>
              <a:ext uri="{FF2B5EF4-FFF2-40B4-BE49-F238E27FC236}">
                <a16:creationId xmlns:a16="http://schemas.microsoft.com/office/drawing/2014/main" id="{982BC2F4-C1DE-4159-9469-926EBD375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640513"/>
            <a:ext cx="2820988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U. S. Geological Survey Open-File Report 79-681</a:t>
            </a:r>
            <a:r>
              <a:rPr lang="en-US" altLang="en-US" sz="1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4277" name="Text Box 5">
            <a:extLst>
              <a:ext uri="{FF2B5EF4-FFF2-40B4-BE49-F238E27FC236}">
                <a16:creationId xmlns:a16="http://schemas.microsoft.com/office/drawing/2014/main" id="{0912F8DC-7CD6-4EBD-BB15-28F0FC777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573088"/>
            <a:ext cx="2081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FFFF00"/>
                </a:solidFill>
              </a:rPr>
              <a:t>Hydrographs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>
            <a:extLst>
              <a:ext uri="{FF2B5EF4-FFF2-40B4-BE49-F238E27FC236}">
                <a16:creationId xmlns:a16="http://schemas.microsoft.com/office/drawing/2014/main" id="{AA29A310-2D1C-420B-8A61-FA9B76FDD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0"/>
            <a:ext cx="70564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Flood Hydrograph and Mudflow </a:t>
            </a:r>
          </a:p>
          <a:p>
            <a:pPr algn="ctr" eaLnBrk="0" hangingPunct="0"/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6.12a </a:t>
            </a:r>
            <a:r>
              <a:rPr lang="en-US" altLang="en-US" sz="27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5299" name="Picture 3" descr="06_12a">
            <a:extLst>
              <a:ext uri="{FF2B5EF4-FFF2-40B4-BE49-F238E27FC236}">
                <a16:creationId xmlns:a16="http://schemas.microsoft.com/office/drawing/2014/main" id="{FB0FB95A-7DB6-4462-B00E-7000B619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4200"/>
            <a:ext cx="9067800" cy="59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Text Box 4">
            <a:extLst>
              <a:ext uri="{FF2B5EF4-FFF2-40B4-BE49-F238E27FC236}">
                <a16:creationId xmlns:a16="http://schemas.microsoft.com/office/drawing/2014/main" id="{495F81FE-5CD6-476C-BF9E-2B1CE5042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7788" y="6435725"/>
            <a:ext cx="29892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Water Resources Division, U. S. Geological  Survey</a:t>
            </a:r>
            <a:r>
              <a:rPr lang="en-US" altLang="en-US" sz="27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CF102A-6B61-45AF-918A-E905D79E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6647985" cy="3733800"/>
          </a:xfrm>
          <a:prstGeom prst="rect">
            <a:avLst/>
          </a:prstGeom>
        </p:spPr>
      </p:pic>
      <p:pic>
        <p:nvPicPr>
          <p:cNvPr id="3" name="Picture 2" descr="fluvial04">
            <a:extLst>
              <a:ext uri="{FF2B5EF4-FFF2-40B4-BE49-F238E27FC236}">
                <a16:creationId xmlns:a16="http://schemas.microsoft.com/office/drawing/2014/main" id="{A2E97CB3-3A0B-4389-9F01-F4284DD6C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5"/>
          <a:stretch/>
        </p:blipFill>
        <p:spPr bwMode="auto">
          <a:xfrm>
            <a:off x="5207690" y="4049112"/>
            <a:ext cx="3810000" cy="232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5E2AFD-6249-4C2E-99D7-D9302A5CD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3800"/>
            <a:ext cx="52959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17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>
            <a:extLst>
              <a:ext uri="{FF2B5EF4-FFF2-40B4-BE49-F238E27FC236}">
                <a16:creationId xmlns:a16="http://schemas.microsoft.com/office/drawing/2014/main" id="{A880B8C1-D3E0-4C31-B4F1-83CF93142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775" y="0"/>
            <a:ext cx="69278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Flood Hydrograph and Mudflow</a:t>
            </a:r>
          </a:p>
          <a:p>
            <a:pPr algn="ctr" eaLnBrk="0" hangingPunct="0"/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6.12b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56323" name="Picture 3" descr="06_12b">
            <a:extLst>
              <a:ext uri="{FF2B5EF4-FFF2-40B4-BE49-F238E27FC236}">
                <a16:creationId xmlns:a16="http://schemas.microsoft.com/office/drawing/2014/main" id="{A46EAA79-9CA8-43BD-B30D-D596576FF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391400" cy="661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Text Box 4">
            <a:extLst>
              <a:ext uri="{FF2B5EF4-FFF2-40B4-BE49-F238E27FC236}">
                <a16:creationId xmlns:a16="http://schemas.microsoft.com/office/drawing/2014/main" id="{94318687-C82B-4D55-BBEC-F8BBAC7C9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14350" y="6602413"/>
            <a:ext cx="2398713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After U. S. Geological Survey</a:t>
            </a:r>
            <a:r>
              <a:rPr lang="en-US" altLang="en-US" sz="1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6325" name="Text Box 5">
            <a:extLst>
              <a:ext uri="{FF2B5EF4-FFF2-40B4-BE49-F238E27FC236}">
                <a16:creationId xmlns:a16="http://schemas.microsoft.com/office/drawing/2014/main" id="{866D31CE-D744-478F-9480-865B4C328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4267200"/>
            <a:ext cx="36179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FFFF00"/>
                </a:solidFill>
              </a:rPr>
              <a:t>Mt. St. Helens Eruption:</a:t>
            </a:r>
          </a:p>
          <a:p>
            <a:r>
              <a:rPr lang="en-US" altLang="en-US" sz="2400" b="1">
                <a:solidFill>
                  <a:srgbClr val="FFFF00"/>
                </a:solidFill>
              </a:rPr>
              <a:t>Glacial Meltwater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fluvial48">
            <a:extLst>
              <a:ext uri="{FF2B5EF4-FFF2-40B4-BE49-F238E27FC236}">
                <a16:creationId xmlns:a16="http://schemas.microsoft.com/office/drawing/2014/main" id="{CEFDA8D9-264B-4BA2-A1AC-B2FC078FD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06_13">
            <a:extLst>
              <a:ext uri="{FF2B5EF4-FFF2-40B4-BE49-F238E27FC236}">
                <a16:creationId xmlns:a16="http://schemas.microsoft.com/office/drawing/2014/main" id="{2AE35292-950D-4827-95DA-F84C52217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763000" cy="651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Text Box 3">
            <a:extLst>
              <a:ext uri="{FF2B5EF4-FFF2-40B4-BE49-F238E27FC236}">
                <a16:creationId xmlns:a16="http://schemas.microsoft.com/office/drawing/2014/main" id="{1CBB0B52-0CA7-4F11-9CE9-9B16251C0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025" y="49213"/>
            <a:ext cx="5259388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lnSpc>
                <a:spcPct val="80000"/>
              </a:lnSpc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Flood-Frequency Curve 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6.13 </a:t>
            </a:r>
            <a:r>
              <a:rPr lang="en-US" altLang="en-US" sz="27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7348" name="Text Box 4">
            <a:extLst>
              <a:ext uri="{FF2B5EF4-FFF2-40B4-BE49-F238E27FC236}">
                <a16:creationId xmlns:a16="http://schemas.microsoft.com/office/drawing/2014/main" id="{808E8260-1973-46D1-AC17-7308F85A9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575" y="6435725"/>
            <a:ext cx="294005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U. S. Geological Survey Open-File Report 79-1060</a:t>
            </a:r>
            <a:r>
              <a:rPr lang="en-US" altLang="en-US" sz="27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G05_00B">
            <a:extLst>
              <a:ext uri="{FF2B5EF4-FFF2-40B4-BE49-F238E27FC236}">
                <a16:creationId xmlns:a16="http://schemas.microsoft.com/office/drawing/2014/main" id="{B27F95C1-FC23-4728-BF1C-4B65F9747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060101bx">
            <a:extLst>
              <a:ext uri="{FF2B5EF4-FFF2-40B4-BE49-F238E27FC236}">
                <a16:creationId xmlns:a16="http://schemas.microsoft.com/office/drawing/2014/main" id="{DD462C88-69F4-48FE-AD6C-99EE8453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93663"/>
            <a:ext cx="5462587" cy="668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9" name="Text Box 3">
            <a:extLst>
              <a:ext uri="{FF2B5EF4-FFF2-40B4-BE49-F238E27FC236}">
                <a16:creationId xmlns:a16="http://schemas.microsoft.com/office/drawing/2014/main" id="{1D1C3066-6864-4FDC-AC9C-7BA310ED3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69863"/>
            <a:ext cx="3706813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Flood-Frequency</a:t>
            </a:r>
          </a:p>
          <a:p>
            <a:pPr algn="ctr" eaLnBrk="0" hangingPunct="0"/>
            <a:r>
              <a:rPr lang="en-US" alt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</a:t>
            </a:r>
          </a:p>
          <a:p>
            <a:pPr algn="ctr" eaLnBrk="0" hangingPunct="0"/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Box 6.1 Figure 1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FG05_00G">
            <a:extLst>
              <a:ext uri="{FF2B5EF4-FFF2-40B4-BE49-F238E27FC236}">
                <a16:creationId xmlns:a16="http://schemas.microsoft.com/office/drawing/2014/main" id="{08C969BA-4B12-4413-8307-4759A606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551A16-5E93-44F6-BB5B-5A5BF6146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0"/>
            <a:ext cx="5715000" cy="692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14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G05_00H">
            <a:extLst>
              <a:ext uri="{FF2B5EF4-FFF2-40B4-BE49-F238E27FC236}">
                <a16:creationId xmlns:a16="http://schemas.microsoft.com/office/drawing/2014/main" id="{6028661F-BF9A-428A-9659-49161D45C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id="{BAFCAFE5-6D95-4590-9CE5-C809745E0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025" y="493713"/>
            <a:ext cx="517366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Increase in Flood Stage </a:t>
            </a:r>
          </a:p>
          <a:p>
            <a:pPr algn="ctr" eaLnBrk="0" hangingPunct="0"/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6.15 </a:t>
            </a:r>
            <a:r>
              <a:rPr lang="en-US" altLang="en-US" sz="27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9395" name="Picture 3" descr="06_15">
            <a:extLst>
              <a:ext uri="{FF2B5EF4-FFF2-40B4-BE49-F238E27FC236}">
                <a16:creationId xmlns:a16="http://schemas.microsoft.com/office/drawing/2014/main" id="{192764D3-E00E-4734-A460-7C9CAC74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962150"/>
            <a:ext cx="8972550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>
            <a:extLst>
              <a:ext uri="{FF2B5EF4-FFF2-40B4-BE49-F238E27FC236}">
                <a16:creationId xmlns:a16="http://schemas.microsoft.com/office/drawing/2014/main" id="{5BECF922-0A9A-45B1-97A8-682549869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675" y="85725"/>
            <a:ext cx="504507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Hydrographs of Rivers </a:t>
            </a:r>
          </a:p>
          <a:p>
            <a:pPr algn="ctr" eaLnBrk="0" hangingPunct="0"/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Box 6.4 Figure 2</a:t>
            </a:r>
          </a:p>
        </p:txBody>
      </p:sp>
      <p:pic>
        <p:nvPicPr>
          <p:cNvPr id="71683" name="Picture 3" descr="0604_2bx">
            <a:extLst>
              <a:ext uri="{FF2B5EF4-FFF2-40B4-BE49-F238E27FC236}">
                <a16:creationId xmlns:a16="http://schemas.microsoft.com/office/drawing/2014/main" id="{7DC44C9C-1196-482F-AC92-1674825C6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6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luvial03">
            <a:extLst>
              <a:ext uri="{FF2B5EF4-FFF2-40B4-BE49-F238E27FC236}">
                <a16:creationId xmlns:a16="http://schemas.microsoft.com/office/drawing/2014/main" id="{FBAF9304-24B4-4F55-851F-2B5948069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59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Text Box 3">
            <a:extLst>
              <a:ext uri="{FF2B5EF4-FFF2-40B4-BE49-F238E27FC236}">
                <a16:creationId xmlns:a16="http://schemas.microsoft.com/office/drawing/2014/main" id="{6C92CCEC-FC31-41D8-AFE5-F12E4CBCB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5527675"/>
            <a:ext cx="4820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 dirty="0">
                <a:highlight>
                  <a:srgbClr val="FFFF00"/>
                </a:highlight>
                <a:latin typeface="+mn-lt"/>
              </a:rPr>
              <a:t>Braided Pattern - Over Capacity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>
            <a:extLst>
              <a:ext uri="{FF2B5EF4-FFF2-40B4-BE49-F238E27FC236}">
                <a16:creationId xmlns:a16="http://schemas.microsoft.com/office/drawing/2014/main" id="{E736A3B8-660F-47BD-9EA4-9097820B9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187325"/>
            <a:ext cx="7627937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lnSpc>
                <a:spcPct val="80000"/>
              </a:lnSpc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Mississippi River’s Drainage Basin 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Box 6.2 Figure 1 </a:t>
            </a:r>
            <a:r>
              <a:rPr lang="en-US" altLang="en-US" sz="27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64515" name="Picture 3" descr="060201bx">
            <a:extLst>
              <a:ext uri="{FF2B5EF4-FFF2-40B4-BE49-F238E27FC236}">
                <a16:creationId xmlns:a16="http://schemas.microsoft.com/office/drawing/2014/main" id="{FA1AAE01-B8EA-41F0-A03A-A719D4299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51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6" name="Text Box 4">
            <a:extLst>
              <a:ext uri="{FF2B5EF4-FFF2-40B4-BE49-F238E27FC236}">
                <a16:creationId xmlns:a16="http://schemas.microsoft.com/office/drawing/2014/main" id="{47A0D3A7-CDE3-4D9A-AB16-2A067E74F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325" y="6435725"/>
            <a:ext cx="22860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U. S. Geological Survey Circular 1001</a:t>
            </a:r>
            <a:r>
              <a:rPr lang="en-US" altLang="en-US" sz="27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>
            <a:extLst>
              <a:ext uri="{FF2B5EF4-FFF2-40B4-BE49-F238E27FC236}">
                <a16:creationId xmlns:a16="http://schemas.microsoft.com/office/drawing/2014/main" id="{DCF113F7-F139-43A7-9A41-27F426D4E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913" y="49213"/>
            <a:ext cx="568642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1993 Mississippi Flooding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Box 6.2 Figure 2</a:t>
            </a:r>
          </a:p>
        </p:txBody>
      </p:sp>
      <p:pic>
        <p:nvPicPr>
          <p:cNvPr id="65539" name="Picture 3" descr="060202bx">
            <a:extLst>
              <a:ext uri="{FF2B5EF4-FFF2-40B4-BE49-F238E27FC236}">
                <a16:creationId xmlns:a16="http://schemas.microsoft.com/office/drawing/2014/main" id="{E40D2E3A-5AC0-4123-97F9-F600F9049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2550"/>
            <a:ext cx="8001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Text Box 4">
            <a:extLst>
              <a:ext uri="{FF2B5EF4-FFF2-40B4-BE49-F238E27FC236}">
                <a16:creationId xmlns:a16="http://schemas.microsoft.com/office/drawing/2014/main" id="{49D27F14-E152-4C16-8CD8-AAA707F98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7625"/>
            <a:ext cx="29114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Hydrograph data courtesy U. S. Geological Survey</a:t>
            </a:r>
            <a:r>
              <a:rPr lang="en-US" altLang="en-US" sz="27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>
            <a:extLst>
              <a:ext uri="{FF2B5EF4-FFF2-40B4-BE49-F238E27FC236}">
                <a16:creationId xmlns:a16="http://schemas.microsoft.com/office/drawing/2014/main" id="{F2B5380F-FCAE-40C5-BF11-939685268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113" y="85725"/>
            <a:ext cx="5957887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Mississippi Basin Flooding 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Box 6.2 Figure 3</a:t>
            </a:r>
          </a:p>
        </p:txBody>
      </p:sp>
      <p:pic>
        <p:nvPicPr>
          <p:cNvPr id="66563" name="Picture 3" descr="060203bx">
            <a:extLst>
              <a:ext uri="{FF2B5EF4-FFF2-40B4-BE49-F238E27FC236}">
                <a16:creationId xmlns:a16="http://schemas.microsoft.com/office/drawing/2014/main" id="{A2A713FC-FCC5-4F91-A969-B34B24B4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610600" cy="677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>
            <a:extLst>
              <a:ext uri="{FF2B5EF4-FFF2-40B4-BE49-F238E27FC236}">
                <a16:creationId xmlns:a16="http://schemas.microsoft.com/office/drawing/2014/main" id="{F62D12CB-1C82-4761-9D0C-6ABED9EAF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" y="682625"/>
            <a:ext cx="8154988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Consequences of Mississippi Flooding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Box 6.2 Figure 4a, b</a:t>
            </a:r>
          </a:p>
        </p:txBody>
      </p:sp>
      <p:pic>
        <p:nvPicPr>
          <p:cNvPr id="67587" name="Picture 3" descr="060204abx">
            <a:extLst>
              <a:ext uri="{FF2B5EF4-FFF2-40B4-BE49-F238E27FC236}">
                <a16:creationId xmlns:a16="http://schemas.microsoft.com/office/drawing/2014/main" id="{2F338505-15D7-42AE-8186-492512E6A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554288"/>
            <a:ext cx="4549775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060204bbx">
            <a:extLst>
              <a:ext uri="{FF2B5EF4-FFF2-40B4-BE49-F238E27FC236}">
                <a16:creationId xmlns:a16="http://schemas.microsoft.com/office/drawing/2014/main" id="{7B47A6FF-0D02-453F-B9A8-E0E2AE83A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2559050"/>
            <a:ext cx="4433888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9" name="Text Box 5">
            <a:extLst>
              <a:ext uri="{FF2B5EF4-FFF2-40B4-BE49-F238E27FC236}">
                <a16:creationId xmlns:a16="http://schemas.microsoft.com/office/drawing/2014/main" id="{4FC1249F-DF35-4D8B-B415-8185830C8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45138"/>
            <a:ext cx="45561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700" b="1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67590" name="Text Box 6">
            <a:extLst>
              <a:ext uri="{FF2B5EF4-FFF2-40B4-BE49-F238E27FC236}">
                <a16:creationId xmlns:a16="http://schemas.microsoft.com/office/drawing/2014/main" id="{8A63F195-4F4B-49D1-982E-8D8736945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8" y="5459413"/>
            <a:ext cx="4349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700" b="1">
                <a:latin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84C887-B30C-4EA4-A6C8-FC91FA185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488"/>
            <a:ext cx="5562600" cy="68316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43C77B-F745-4AFB-AC84-682D818D8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953000"/>
            <a:ext cx="3661923" cy="1676400"/>
          </a:xfrm>
          <a:prstGeom prst="rect">
            <a:avLst/>
          </a:prstGeom>
        </p:spPr>
      </p:pic>
      <p:pic>
        <p:nvPicPr>
          <p:cNvPr id="4" name="Picture 2" descr="FG05_00H">
            <a:extLst>
              <a:ext uri="{FF2B5EF4-FFF2-40B4-BE49-F238E27FC236}">
                <a16:creationId xmlns:a16="http://schemas.microsoft.com/office/drawing/2014/main" id="{394A3CA9-0290-4E4F-A6A5-3868375E9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9" r="7609"/>
          <a:stretch/>
        </p:blipFill>
        <p:spPr bwMode="auto">
          <a:xfrm>
            <a:off x="5585791" y="924733"/>
            <a:ext cx="3429000" cy="31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636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>
            <a:extLst>
              <a:ext uri="{FF2B5EF4-FFF2-40B4-BE49-F238E27FC236}">
                <a16:creationId xmlns:a16="http://schemas.microsoft.com/office/drawing/2014/main" id="{26EA24FA-5256-4B64-979D-3549C371A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50" y="665163"/>
            <a:ext cx="4402138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Negatives of Levees</a:t>
            </a:r>
          </a:p>
          <a:p>
            <a:pPr algn="ctr" eaLnBrk="0" hangingPunct="0"/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6.19a, b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68611" name="Picture 3" descr="06_19a">
            <a:extLst>
              <a:ext uri="{FF2B5EF4-FFF2-40B4-BE49-F238E27FC236}">
                <a16:creationId xmlns:a16="http://schemas.microsoft.com/office/drawing/2014/main" id="{E065128A-028A-4B1F-8C29-B3EBF4BE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2473325"/>
            <a:ext cx="45212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06_19b">
            <a:extLst>
              <a:ext uri="{FF2B5EF4-FFF2-40B4-BE49-F238E27FC236}">
                <a16:creationId xmlns:a16="http://schemas.microsoft.com/office/drawing/2014/main" id="{D4B6E704-3DE2-4E0A-92D8-C5168C529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2555875"/>
            <a:ext cx="4519613" cy="280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3" name="Text Box 5">
            <a:extLst>
              <a:ext uri="{FF2B5EF4-FFF2-40B4-BE49-F238E27FC236}">
                <a16:creationId xmlns:a16="http://schemas.microsoft.com/office/drawing/2014/main" id="{F01DBAC1-B3D4-4915-9BAE-56762A36E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45138"/>
            <a:ext cx="45561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700" b="1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68614" name="Text Box 6">
            <a:extLst>
              <a:ext uri="{FF2B5EF4-FFF2-40B4-BE49-F238E27FC236}">
                <a16:creationId xmlns:a16="http://schemas.microsoft.com/office/drawing/2014/main" id="{AF1FB080-6DEB-4573-9B4D-3E992E8E9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8" y="5459413"/>
            <a:ext cx="4349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700" b="1">
                <a:latin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>
            <a:extLst>
              <a:ext uri="{FF2B5EF4-FFF2-40B4-BE49-F238E27FC236}">
                <a16:creationId xmlns:a16="http://schemas.microsoft.com/office/drawing/2014/main" id="{028CBCC4-AAC6-4BA3-87DB-9B33E6145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300" y="511175"/>
            <a:ext cx="3989388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Dam Construction</a:t>
            </a:r>
          </a:p>
          <a:p>
            <a:pPr algn="ctr" eaLnBrk="0" hangingPunct="0"/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6.20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69635" name="Picture 3" descr="06_20">
            <a:extLst>
              <a:ext uri="{FF2B5EF4-FFF2-40B4-BE49-F238E27FC236}">
                <a16:creationId xmlns:a16="http://schemas.microsoft.com/office/drawing/2014/main" id="{AE5D454E-E29D-4577-910E-3FAB70FC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374900"/>
            <a:ext cx="8972550" cy="36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fluvial38">
            <a:extLst>
              <a:ext uri="{FF2B5EF4-FFF2-40B4-BE49-F238E27FC236}">
                <a16:creationId xmlns:a16="http://schemas.microsoft.com/office/drawing/2014/main" id="{4CCD6605-3EED-4EE0-A461-2242FE22E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5475"/>
            <a:ext cx="8458200" cy="562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FG05_006">
            <a:extLst>
              <a:ext uri="{FF2B5EF4-FFF2-40B4-BE49-F238E27FC236}">
                <a16:creationId xmlns:a16="http://schemas.microsoft.com/office/drawing/2014/main" id="{9307ED28-DF64-4CFA-9BA0-31347D912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luvial23">
            <a:extLst>
              <a:ext uri="{FF2B5EF4-FFF2-40B4-BE49-F238E27FC236}">
                <a16:creationId xmlns:a16="http://schemas.microsoft.com/office/drawing/2014/main" id="{FD64BEB2-D86C-41CA-A084-6EFE6B455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3513"/>
            <a:ext cx="7239000" cy="654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Text Box 3">
            <a:extLst>
              <a:ext uri="{FF2B5EF4-FFF2-40B4-BE49-F238E27FC236}">
                <a16:creationId xmlns:a16="http://schemas.microsoft.com/office/drawing/2014/main" id="{C6AF2F44-4B5E-4FAA-A98D-D50AB7946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25" y="117475"/>
            <a:ext cx="277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>
                <a:latin typeface="Times New Roman" panose="02020603050405020304" pitchFamily="18" charset="0"/>
              </a:rPr>
              <a:t>Base Level Changes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06_10">
            <a:extLst>
              <a:ext uri="{FF2B5EF4-FFF2-40B4-BE49-F238E27FC236}">
                <a16:creationId xmlns:a16="http://schemas.microsoft.com/office/drawing/2014/main" id="{53F626FD-72B8-4578-BB20-992CEA70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350"/>
            <a:ext cx="9144000" cy="608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06_16L">
            <a:extLst>
              <a:ext uri="{FF2B5EF4-FFF2-40B4-BE49-F238E27FC236}">
                <a16:creationId xmlns:a16="http://schemas.microsoft.com/office/drawing/2014/main" id="{7F726A29-B799-44ED-B388-0386965CF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8588"/>
            <a:ext cx="8610600" cy="665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Text Box 3">
            <a:extLst>
              <a:ext uri="{FF2B5EF4-FFF2-40B4-BE49-F238E27FC236}">
                <a16:creationId xmlns:a16="http://schemas.microsoft.com/office/drawing/2014/main" id="{6131F924-446F-43A3-AF30-E4564A99E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3543300"/>
            <a:ext cx="45561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700" b="1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06500" name="Text Box 4">
            <a:extLst>
              <a:ext uri="{FF2B5EF4-FFF2-40B4-BE49-F238E27FC236}">
                <a16:creationId xmlns:a16="http://schemas.microsoft.com/office/drawing/2014/main" id="{7A701F22-234F-4DA7-AE6F-4EB9E8B32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8" y="6397625"/>
            <a:ext cx="4349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700" b="1">
                <a:latin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06_17L">
            <a:extLst>
              <a:ext uri="{FF2B5EF4-FFF2-40B4-BE49-F238E27FC236}">
                <a16:creationId xmlns:a16="http://schemas.microsoft.com/office/drawing/2014/main" id="{2A1408C4-A615-499C-8074-A2D7D6CE8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30325"/>
            <a:ext cx="8743950" cy="540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Text Box 3">
            <a:extLst>
              <a:ext uri="{FF2B5EF4-FFF2-40B4-BE49-F238E27FC236}">
                <a16:creationId xmlns:a16="http://schemas.microsoft.com/office/drawing/2014/main" id="{F7D2F2CB-C732-4028-ADD1-FC2FC30F1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675" y="68263"/>
            <a:ext cx="3389313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Retention Pond</a:t>
            </a:r>
          </a:p>
          <a:p>
            <a:pPr algn="ctr" eaLnBrk="0" hangingPunct="0"/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6.17a, b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07524" name="Text Box 4">
            <a:extLst>
              <a:ext uri="{FF2B5EF4-FFF2-40B4-BE49-F238E27FC236}">
                <a16:creationId xmlns:a16="http://schemas.microsoft.com/office/drawing/2014/main" id="{7DFD61CF-E2F1-47BA-966A-9D3084685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11538"/>
            <a:ext cx="455613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700" b="1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4D95E19D-B853-4245-A271-96BA75745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7763"/>
            <a:ext cx="4349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700" b="1">
                <a:latin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>
            <a:extLst>
              <a:ext uri="{FF2B5EF4-FFF2-40B4-BE49-F238E27FC236}">
                <a16:creationId xmlns:a16="http://schemas.microsoft.com/office/drawing/2014/main" id="{699163D0-91DF-4B83-A138-8D634065E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413" y="749300"/>
            <a:ext cx="17859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Levees</a:t>
            </a:r>
          </a:p>
          <a:p>
            <a:pPr algn="ctr" eaLnBrk="0" hangingPunct="0"/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6.18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108547" name="Picture 3" descr="06_18L">
            <a:extLst>
              <a:ext uri="{FF2B5EF4-FFF2-40B4-BE49-F238E27FC236}">
                <a16:creationId xmlns:a16="http://schemas.microsoft.com/office/drawing/2014/main" id="{46D3319E-8FDD-4CFF-94FE-A698C102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644775"/>
            <a:ext cx="8972550" cy="331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G05_019B">
            <a:extLst>
              <a:ext uri="{FF2B5EF4-FFF2-40B4-BE49-F238E27FC236}">
                <a16:creationId xmlns:a16="http://schemas.microsoft.com/office/drawing/2014/main" id="{553654B1-5009-4141-8290-67FD64974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FG05_019A">
            <a:extLst>
              <a:ext uri="{FF2B5EF4-FFF2-40B4-BE49-F238E27FC236}">
                <a16:creationId xmlns:a16="http://schemas.microsoft.com/office/drawing/2014/main" id="{5A07F7E5-66E3-46DE-B9D9-918EC897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FG05_029B">
            <a:extLst>
              <a:ext uri="{FF2B5EF4-FFF2-40B4-BE49-F238E27FC236}">
                <a16:creationId xmlns:a16="http://schemas.microsoft.com/office/drawing/2014/main" id="{AA67AACE-56DF-4056-AC4C-389034EE1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C7841F-AE2D-4A2D-AD34-4E7039270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7223"/>
            <a:ext cx="7465546" cy="5410200"/>
          </a:xfrm>
          <a:prstGeom prst="rect">
            <a:avLst/>
          </a:prstGeom>
        </p:spPr>
      </p:pic>
      <p:pic>
        <p:nvPicPr>
          <p:cNvPr id="3" name="Picture 2" descr="FG05_029A">
            <a:extLst>
              <a:ext uri="{FF2B5EF4-FFF2-40B4-BE49-F238E27FC236}">
                <a16:creationId xmlns:a16="http://schemas.microsoft.com/office/drawing/2014/main" id="{CF2B84D7-6132-4ED2-8052-CB5F90144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7778" r="3333" b="11111"/>
          <a:stretch/>
        </p:blipFill>
        <p:spPr bwMode="auto">
          <a:xfrm>
            <a:off x="5105400" y="36443"/>
            <a:ext cx="3980145" cy="259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9558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>
            <a:extLst>
              <a:ext uri="{FF2B5EF4-FFF2-40B4-BE49-F238E27FC236}">
                <a16:creationId xmlns:a16="http://schemas.microsoft.com/office/drawing/2014/main" id="{7B1E8A92-F9B8-4230-8FBD-13A96B995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0"/>
            <a:ext cx="78994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Hydrograph Reflecting Modification </a:t>
            </a:r>
          </a:p>
          <a:p>
            <a:pPr algn="ctr" eaLnBrk="0" hangingPunct="0"/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6.14 </a:t>
            </a:r>
            <a:r>
              <a:rPr lang="en-US" altLang="en-US" sz="27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36195" name="Picture 3" descr="06_14">
            <a:extLst>
              <a:ext uri="{FF2B5EF4-FFF2-40B4-BE49-F238E27FC236}">
                <a16:creationId xmlns:a16="http://schemas.microsoft.com/office/drawing/2014/main" id="{89054A26-C2E4-4293-AF19-80EAF30D0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91440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G05_027">
            <a:extLst>
              <a:ext uri="{FF2B5EF4-FFF2-40B4-BE49-F238E27FC236}">
                <a16:creationId xmlns:a16="http://schemas.microsoft.com/office/drawing/2014/main" id="{60522170-4D87-44FF-B31D-954BABE5E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G05_028">
            <a:extLst>
              <a:ext uri="{FF2B5EF4-FFF2-40B4-BE49-F238E27FC236}">
                <a16:creationId xmlns:a16="http://schemas.microsoft.com/office/drawing/2014/main" id="{B0A9F41D-2F90-4C7E-99BC-D6E9212E3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06_02L">
            <a:extLst>
              <a:ext uri="{FF2B5EF4-FFF2-40B4-BE49-F238E27FC236}">
                <a16:creationId xmlns:a16="http://schemas.microsoft.com/office/drawing/2014/main" id="{7F9E86A7-029D-47AC-8139-431D42243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28875"/>
            <a:ext cx="9067800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D24747-9C09-441C-BEAF-0E99E1961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16" y="446844"/>
            <a:ext cx="6149959" cy="1982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8E1D1E-280D-4D95-A8A0-ADE2483317BD}"/>
              </a:ext>
            </a:extLst>
          </p:cNvPr>
          <p:cNvSpPr txBox="1"/>
          <p:nvPr/>
        </p:nvSpPr>
        <p:spPr>
          <a:xfrm>
            <a:off x="34787" y="77512"/>
            <a:ext cx="45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WATERSHEDS AND DRAINAGE BASINS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G05_016">
            <a:extLst>
              <a:ext uri="{FF2B5EF4-FFF2-40B4-BE49-F238E27FC236}">
                <a16:creationId xmlns:a16="http://schemas.microsoft.com/office/drawing/2014/main" id="{996072CD-8665-4461-9565-2C2FB77EA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FG05_015">
            <a:extLst>
              <a:ext uri="{FF2B5EF4-FFF2-40B4-BE49-F238E27FC236}">
                <a16:creationId xmlns:a16="http://schemas.microsoft.com/office/drawing/2014/main" id="{785521FC-735E-4246-9CB1-C6FC9E5AF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G05_014">
            <a:extLst>
              <a:ext uri="{FF2B5EF4-FFF2-40B4-BE49-F238E27FC236}">
                <a16:creationId xmlns:a16="http://schemas.microsoft.com/office/drawing/2014/main" id="{4C368A32-1E6B-4B9D-BDF2-B631E2554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FG05_00F">
            <a:extLst>
              <a:ext uri="{FF2B5EF4-FFF2-40B4-BE49-F238E27FC236}">
                <a16:creationId xmlns:a16="http://schemas.microsoft.com/office/drawing/2014/main" id="{6896FBC3-5599-4F61-81A9-73CF9FA20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FG05_00D">
            <a:extLst>
              <a:ext uri="{FF2B5EF4-FFF2-40B4-BE49-F238E27FC236}">
                <a16:creationId xmlns:a16="http://schemas.microsoft.com/office/drawing/2014/main" id="{2380952C-F472-470F-BEB5-26B5FD20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FG05_00C">
            <a:extLst>
              <a:ext uri="{FF2B5EF4-FFF2-40B4-BE49-F238E27FC236}">
                <a16:creationId xmlns:a16="http://schemas.microsoft.com/office/drawing/2014/main" id="{CF40101B-870F-4063-9286-BAC7A6AFA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FG05_026">
            <a:extLst>
              <a:ext uri="{FF2B5EF4-FFF2-40B4-BE49-F238E27FC236}">
                <a16:creationId xmlns:a16="http://schemas.microsoft.com/office/drawing/2014/main" id="{80933FDE-2DF0-44F6-8275-9714916A7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FG05_025">
            <a:extLst>
              <a:ext uri="{FF2B5EF4-FFF2-40B4-BE49-F238E27FC236}">
                <a16:creationId xmlns:a16="http://schemas.microsoft.com/office/drawing/2014/main" id="{EAEF38DC-99A8-4E1B-91F5-200486381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FG05_024">
            <a:extLst>
              <a:ext uri="{FF2B5EF4-FFF2-40B4-BE49-F238E27FC236}">
                <a16:creationId xmlns:a16="http://schemas.microsoft.com/office/drawing/2014/main" id="{1B6889F3-5188-4093-8319-0C7522B66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FG05_023">
            <a:extLst>
              <a:ext uri="{FF2B5EF4-FFF2-40B4-BE49-F238E27FC236}">
                <a16:creationId xmlns:a16="http://schemas.microsoft.com/office/drawing/2014/main" id="{96848FC9-FE9E-430B-AF45-EEE94F35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G05_001">
            <a:extLst>
              <a:ext uri="{FF2B5EF4-FFF2-40B4-BE49-F238E27FC236}">
                <a16:creationId xmlns:a16="http://schemas.microsoft.com/office/drawing/2014/main" id="{7220F69E-8CB8-47A6-A355-C6911BC83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8974138" cy="67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FG05_020">
            <a:extLst>
              <a:ext uri="{FF2B5EF4-FFF2-40B4-BE49-F238E27FC236}">
                <a16:creationId xmlns:a16="http://schemas.microsoft.com/office/drawing/2014/main" id="{94608FC7-7853-4386-AA86-8FF807F48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luvial14">
            <a:extLst>
              <a:ext uri="{FF2B5EF4-FFF2-40B4-BE49-F238E27FC236}">
                <a16:creationId xmlns:a16="http://schemas.microsoft.com/office/drawing/2014/main" id="{FB70B11A-F142-4847-B560-6711DEB48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38" y="3807399"/>
            <a:ext cx="4634915" cy="297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Text Box 3">
            <a:extLst>
              <a:ext uri="{FF2B5EF4-FFF2-40B4-BE49-F238E27FC236}">
                <a16:creationId xmlns:a16="http://schemas.microsoft.com/office/drawing/2014/main" id="{297E3209-352C-4CC2-816C-613BBC454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312846"/>
            <a:ext cx="1035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 dirty="0">
                <a:latin typeface="Times New Roman" panose="02020603050405020304" pitchFamily="18" charset="0"/>
              </a:rPr>
              <a:t>Q=AV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67D20-1151-47D5-B162-C5FB2FE13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" y="0"/>
            <a:ext cx="7375936" cy="2136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D03C8A-B8AE-4A59-8763-015087D110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013"/>
          <a:stretch/>
        </p:blipFill>
        <p:spPr>
          <a:xfrm>
            <a:off x="2102513" y="2057400"/>
            <a:ext cx="5669887" cy="1524000"/>
          </a:xfrm>
          <a:prstGeom prst="rect">
            <a:avLst/>
          </a:prstGeom>
        </p:spPr>
      </p:pic>
      <p:pic>
        <p:nvPicPr>
          <p:cNvPr id="48133" name="Picture 5" descr="Diagram of Channel Cross Section With Subsections">
            <a:extLst>
              <a:ext uri="{FF2B5EF4-FFF2-40B4-BE49-F238E27FC236}">
                <a16:creationId xmlns:a16="http://schemas.microsoft.com/office/drawing/2014/main" id="{295E0F39-05D2-48DE-9D2F-B2C0B6805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" y="3807400"/>
            <a:ext cx="4391834" cy="297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C78564D3-3CE4-4E55-A2B9-B8190BCB0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57200"/>
            <a:ext cx="5810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Profile of Stream</a:t>
            </a:r>
          </a:p>
        </p:txBody>
      </p:sp>
      <p:pic>
        <p:nvPicPr>
          <p:cNvPr id="6147" name="Picture 3" descr="06_04L">
            <a:extLst>
              <a:ext uri="{FF2B5EF4-FFF2-40B4-BE49-F238E27FC236}">
                <a16:creationId xmlns:a16="http://schemas.microsoft.com/office/drawing/2014/main" id="{28A570DB-F46D-4673-A083-C296CA0F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63750"/>
            <a:ext cx="9067800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215</Words>
  <Application>Microsoft Office PowerPoint</Application>
  <PresentationFormat>On-screen Show (4:3)</PresentationFormat>
  <Paragraphs>71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3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Oregon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Western Oregon University</dc:creator>
  <cp:lastModifiedBy>Steve Taylor</cp:lastModifiedBy>
  <cp:revision>24</cp:revision>
  <dcterms:created xsi:type="dcterms:W3CDTF">2005-03-01T05:06:35Z</dcterms:created>
  <dcterms:modified xsi:type="dcterms:W3CDTF">2020-04-17T20:47:26Z</dcterms:modified>
</cp:coreProperties>
</file>