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63" r:id="rId3"/>
    <p:sldId id="321" r:id="rId4"/>
    <p:sldId id="257" r:id="rId5"/>
    <p:sldId id="322" r:id="rId6"/>
    <p:sldId id="300" r:id="rId7"/>
    <p:sldId id="370" r:id="rId8"/>
    <p:sldId id="258" r:id="rId9"/>
    <p:sldId id="353" r:id="rId10"/>
    <p:sldId id="312" r:id="rId11"/>
    <p:sldId id="259" r:id="rId12"/>
    <p:sldId id="260" r:id="rId13"/>
    <p:sldId id="261" r:id="rId14"/>
    <p:sldId id="355" r:id="rId15"/>
    <p:sldId id="313" r:id="rId16"/>
    <p:sldId id="314" r:id="rId17"/>
    <p:sldId id="374" r:id="rId18"/>
    <p:sldId id="315" r:id="rId19"/>
    <p:sldId id="352" r:id="rId20"/>
    <p:sldId id="372" r:id="rId21"/>
    <p:sldId id="373" r:id="rId22"/>
    <p:sldId id="360" r:id="rId23"/>
    <p:sldId id="318" r:id="rId24"/>
    <p:sldId id="356" r:id="rId25"/>
    <p:sldId id="271" r:id="rId26"/>
    <p:sldId id="344" r:id="rId27"/>
    <p:sldId id="363" r:id="rId28"/>
    <p:sldId id="270" r:id="rId29"/>
    <p:sldId id="301" r:id="rId30"/>
    <p:sldId id="342" r:id="rId31"/>
    <p:sldId id="357" r:id="rId32"/>
    <p:sldId id="368" r:id="rId33"/>
    <p:sldId id="358" r:id="rId34"/>
    <p:sldId id="369" r:id="rId35"/>
    <p:sldId id="320" r:id="rId36"/>
    <p:sldId id="346" r:id="rId37"/>
    <p:sldId id="349" r:id="rId38"/>
    <p:sldId id="350" r:id="rId39"/>
    <p:sldId id="351" r:id="rId40"/>
    <p:sldId id="361" r:id="rId41"/>
    <p:sldId id="276" r:id="rId42"/>
    <p:sldId id="278" r:id="rId43"/>
    <p:sldId id="277" r:id="rId44"/>
    <p:sldId id="264" r:id="rId45"/>
    <p:sldId id="280" r:id="rId46"/>
    <p:sldId id="262" r:id="rId47"/>
    <p:sldId id="303" r:id="rId48"/>
    <p:sldId id="304" r:id="rId49"/>
    <p:sldId id="305" r:id="rId50"/>
    <p:sldId id="362" r:id="rId51"/>
    <p:sldId id="306" r:id="rId52"/>
    <p:sldId id="307" r:id="rId53"/>
    <p:sldId id="267" r:id="rId54"/>
    <p:sldId id="268" r:id="rId55"/>
    <p:sldId id="266" r:id="rId56"/>
    <p:sldId id="281" r:id="rId57"/>
    <p:sldId id="282" r:id="rId58"/>
    <p:sldId id="272" r:id="rId59"/>
    <p:sldId id="274" r:id="rId60"/>
    <p:sldId id="324" r:id="rId61"/>
    <p:sldId id="325" r:id="rId62"/>
    <p:sldId id="326" r:id="rId63"/>
    <p:sldId id="367" r:id="rId64"/>
    <p:sldId id="327" r:id="rId65"/>
    <p:sldId id="328" r:id="rId66"/>
    <p:sldId id="329" r:id="rId67"/>
    <p:sldId id="330" r:id="rId68"/>
    <p:sldId id="332" r:id="rId69"/>
    <p:sldId id="333" r:id="rId70"/>
    <p:sldId id="371" r:id="rId71"/>
    <p:sldId id="302" r:id="rId72"/>
    <p:sldId id="336" r:id="rId73"/>
    <p:sldId id="337" r:id="rId74"/>
    <p:sldId id="338" r:id="rId75"/>
    <p:sldId id="339" r:id="rId76"/>
    <p:sldId id="308" r:id="rId77"/>
    <p:sldId id="309" r:id="rId78"/>
    <p:sldId id="310" r:id="rId79"/>
    <p:sldId id="366" r:id="rId80"/>
    <p:sldId id="365" r:id="rId81"/>
    <p:sldId id="311" r:id="rId82"/>
    <p:sldId id="283" r:id="rId83"/>
    <p:sldId id="284" r:id="rId84"/>
    <p:sldId id="285" r:id="rId85"/>
    <p:sldId id="286" r:id="rId86"/>
    <p:sldId id="287" r:id="rId87"/>
    <p:sldId id="289" r:id="rId88"/>
    <p:sldId id="290" r:id="rId89"/>
    <p:sldId id="291" r:id="rId90"/>
    <p:sldId id="292" r:id="rId91"/>
    <p:sldId id="293" r:id="rId92"/>
    <p:sldId id="294" r:id="rId93"/>
    <p:sldId id="375"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10595" name="Rectangle 3">
            <a:extLst>
              <a:ext uri="{FF2B5EF4-FFF2-40B4-BE49-F238E27FC236}"/>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5">
            <a:extLst>
              <a:ext uri="{FF2B5EF4-FFF2-40B4-BE49-F238E27FC236}"/>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a:extLst>
              <a:ext uri="{FF2B5EF4-FFF2-40B4-BE49-F238E27FC236}"/>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10599" name="Rectangle 7">
            <a:extLst>
              <a:ext uri="{FF2B5EF4-FFF2-40B4-BE49-F238E27FC236}"/>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271A2DF-AA0A-4C20-9A49-04A48184EF5A}" type="slidenum">
              <a:rPr lang="en-US" altLang="en-US"/>
              <a:pPr>
                <a:defRPr/>
              </a:pPr>
              <a:t>‹#›</a:t>
            </a:fld>
            <a:endParaRPr lang="en-US" altLang="en-US"/>
          </a:p>
        </p:txBody>
      </p:sp>
    </p:spTree>
    <p:extLst>
      <p:ext uri="{BB962C8B-B14F-4D97-AF65-F5344CB8AC3E}">
        <p14:creationId xmlns:p14="http://schemas.microsoft.com/office/powerpoint/2010/main" val="34646853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A4D169-9C68-49DC-A158-2E1377AB1E14}" type="slidenum">
              <a:rPr lang="en-US" altLang="en-US" smtClean="0"/>
              <a:pPr>
                <a:spcBef>
                  <a:spcPct val="0"/>
                </a:spcBef>
              </a:pPr>
              <a:t>27</a:t>
            </a:fld>
            <a:endParaRPr lang="en-US"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Rockfall due to wedge failures, Satluj Valley Higher Himalayas, India.</a:t>
            </a:r>
          </a:p>
        </p:txBody>
      </p:sp>
    </p:spTree>
    <p:extLst>
      <p:ext uri="{BB962C8B-B14F-4D97-AF65-F5344CB8AC3E}">
        <p14:creationId xmlns:p14="http://schemas.microsoft.com/office/powerpoint/2010/main" val="1201273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6A30EC-E4B9-49F2-A268-DC6C93DFCE46}" type="slidenum">
              <a:rPr lang="en-US" altLang="en-US" smtClean="0"/>
              <a:pPr>
                <a:spcBef>
                  <a:spcPct val="0"/>
                </a:spcBef>
              </a:pPr>
              <a:t>40</a:t>
            </a:fld>
            <a:endParaRPr lang="en-US" altLang="en-US" smtClean="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cs typeface="Times New Roman" panose="02020603050405020304" pitchFamily="18" charset="0"/>
              </a:rPr>
              <a:t>Down slope frost creep visually demonstrated in multi coloured shales with vertical bedding The surface slope is from left to right. Frost creep has bent the beds down slope, with an increasing amount of movement towards the surface. Section in borrow pit south of Dawson, Yukon, Canada.</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9930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CFA960-032B-4FC7-96C3-87BDCEB9FFA8}" type="slidenum">
              <a:rPr lang="en-US" altLang="en-US" smtClean="0"/>
              <a:pPr>
                <a:spcBef>
                  <a:spcPct val="0"/>
                </a:spcBef>
              </a:pPr>
              <a:t>50</a:t>
            </a:fld>
            <a:endParaRPr lang="en-US" altLang="en-US"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Hillslope processes (presumably sheet wash and soil creep) have removed approximately 1 meter of soil to expose the root system of the tree.  On the other hand, the roots look pretty grizzly and uniform, so there may have been a landslide episode decades ago that stripped the topsoil off the hill.  Photo taken in the mountains immediately north of Lake Arrowhead, California.</a:t>
            </a:r>
          </a:p>
        </p:txBody>
      </p:sp>
    </p:spTree>
    <p:extLst>
      <p:ext uri="{BB962C8B-B14F-4D97-AF65-F5344CB8AC3E}">
        <p14:creationId xmlns:p14="http://schemas.microsoft.com/office/powerpoint/2010/main" val="256472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DBC865-74D0-4131-9DBF-504B38BF2609}" type="slidenum">
              <a:rPr lang="en-US" altLang="en-US" smtClean="0"/>
              <a:pPr>
                <a:spcBef>
                  <a:spcPct val="0"/>
                </a:spcBef>
              </a:pPr>
              <a:t>63</a:t>
            </a:fld>
            <a:endParaRPr lang="en-US" altLang="en-U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Aerial of the La Conchita slump.  Santa Barbara County,California.  March 1995.  Classic slump clearly detailing the scarp, slump and flow at base of the movement. An orchard is at the top of the slope.</a:t>
            </a:r>
          </a:p>
        </p:txBody>
      </p:sp>
    </p:spTree>
    <p:extLst>
      <p:ext uri="{BB962C8B-B14F-4D97-AF65-F5344CB8AC3E}">
        <p14:creationId xmlns:p14="http://schemas.microsoft.com/office/powerpoint/2010/main" val="252452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C838DD-59E2-4A14-BB9F-C2C5DE86ADBB}" type="slidenum">
              <a:rPr lang="en-US" altLang="en-US" smtClean="0"/>
              <a:pPr>
                <a:spcBef>
                  <a:spcPct val="0"/>
                </a:spcBef>
              </a:pPr>
              <a:t>79</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cs typeface="Times New Roman" panose="02020603050405020304" pitchFamily="18" charset="0"/>
              </a:rPr>
              <a:t>Impacts of logging, Sabah</a:t>
            </a:r>
            <a:r>
              <a:rPr lang="en-US" altLang="en-US" smtClean="0">
                <a:latin typeface="Arial" panose="020B0604020202020204" pitchFamily="34" charset="0"/>
              </a:rPr>
              <a:t>, Borneo.</a:t>
            </a:r>
          </a:p>
        </p:txBody>
      </p:sp>
    </p:spTree>
    <p:extLst>
      <p:ext uri="{BB962C8B-B14F-4D97-AF65-F5344CB8AC3E}">
        <p14:creationId xmlns:p14="http://schemas.microsoft.com/office/powerpoint/2010/main" val="125979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94CBFF-BDCA-4CB2-9367-C0917309E966}" type="slidenum">
              <a:rPr lang="en-US" altLang="en-US" smtClean="0"/>
              <a:pPr>
                <a:spcBef>
                  <a:spcPct val="0"/>
                </a:spcBef>
              </a:pPr>
              <a:t>80</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ourier New" panose="02070309020205020404" pitchFamily="49" charset="0"/>
                <a:ea typeface="MS Mincho" panose="02020609040205080304" pitchFamily="49" charset="-128"/>
              </a:rPr>
              <a:t>Revegetation on slopes to stop erosion next to the torrent; located in Isere - French North Alps.</a:t>
            </a:r>
            <a:endParaRPr lang="en-US" altLang="en-US" smtClean="0">
              <a:latin typeface="Courier New" panose="02070309020205020404" pitchFamily="49" charset="0"/>
              <a:cs typeface="Courier New" panose="02070309020205020404" pitchFamily="49" charset="0"/>
            </a:endParaRPr>
          </a:p>
          <a:p>
            <a:pPr eaLnBrk="1" hangingPunct="1"/>
            <a:r>
              <a:rPr lang="en-US" altLang="en-US" smtClean="0">
                <a:latin typeface="Courier New" panose="02070309020205020404" pitchFamily="49" charset="0"/>
                <a:ea typeface="MS Mincho" panose="02020609040205080304" pitchFamily="49" charset="-128"/>
              </a:rPr>
              <a:t> </a:t>
            </a:r>
            <a:endParaRPr lang="en-US" altLang="en-US" smtClean="0">
              <a:latin typeface="Courier New" panose="02070309020205020404" pitchFamily="49" charset="0"/>
              <a:cs typeface="Courier New" panose="02070309020205020404" pitchFamily="49"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72119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848DA8F-3DCD-45C4-9413-39F1E374E6D5}" type="slidenum">
              <a:rPr lang="en-US" altLang="en-US"/>
              <a:pPr>
                <a:defRPr/>
              </a:pPr>
              <a:t>‹#›</a:t>
            </a:fld>
            <a:endParaRPr lang="en-US" altLang="en-US"/>
          </a:p>
        </p:txBody>
      </p:sp>
    </p:spTree>
    <p:extLst>
      <p:ext uri="{BB962C8B-B14F-4D97-AF65-F5344CB8AC3E}">
        <p14:creationId xmlns:p14="http://schemas.microsoft.com/office/powerpoint/2010/main" val="1044719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93A6766-3035-4E86-9D64-9A5FFF125113}" type="slidenum">
              <a:rPr lang="en-US" altLang="en-US"/>
              <a:pPr>
                <a:defRPr/>
              </a:pPr>
              <a:t>‹#›</a:t>
            </a:fld>
            <a:endParaRPr lang="en-US" altLang="en-US"/>
          </a:p>
        </p:txBody>
      </p:sp>
    </p:spTree>
    <p:extLst>
      <p:ext uri="{BB962C8B-B14F-4D97-AF65-F5344CB8AC3E}">
        <p14:creationId xmlns:p14="http://schemas.microsoft.com/office/powerpoint/2010/main" val="237706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AC0E0A4-2CD8-43F5-8F90-46C8F025F847}" type="slidenum">
              <a:rPr lang="en-US" altLang="en-US"/>
              <a:pPr>
                <a:defRPr/>
              </a:pPr>
              <a:t>‹#›</a:t>
            </a:fld>
            <a:endParaRPr lang="en-US" altLang="en-US"/>
          </a:p>
        </p:txBody>
      </p:sp>
    </p:spTree>
    <p:extLst>
      <p:ext uri="{BB962C8B-B14F-4D97-AF65-F5344CB8AC3E}">
        <p14:creationId xmlns:p14="http://schemas.microsoft.com/office/powerpoint/2010/main" val="46262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F69F146-B8A4-4659-A025-0486084B81CF}" type="slidenum">
              <a:rPr lang="en-US" altLang="en-US"/>
              <a:pPr>
                <a:defRPr/>
              </a:pPr>
              <a:t>‹#›</a:t>
            </a:fld>
            <a:endParaRPr lang="en-US" altLang="en-US"/>
          </a:p>
        </p:txBody>
      </p:sp>
    </p:spTree>
    <p:extLst>
      <p:ext uri="{BB962C8B-B14F-4D97-AF65-F5344CB8AC3E}">
        <p14:creationId xmlns:p14="http://schemas.microsoft.com/office/powerpoint/2010/main" val="112056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6A8DCD6-7BA8-49A6-8001-5621EE45B129}" type="slidenum">
              <a:rPr lang="en-US" altLang="en-US"/>
              <a:pPr>
                <a:defRPr/>
              </a:pPr>
              <a:t>‹#›</a:t>
            </a:fld>
            <a:endParaRPr lang="en-US" altLang="en-US"/>
          </a:p>
        </p:txBody>
      </p:sp>
    </p:spTree>
    <p:extLst>
      <p:ext uri="{BB962C8B-B14F-4D97-AF65-F5344CB8AC3E}">
        <p14:creationId xmlns:p14="http://schemas.microsoft.com/office/powerpoint/2010/main" val="75926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93C7396-EF62-4D34-9FAC-53AE80A794A8}" type="slidenum">
              <a:rPr lang="en-US" altLang="en-US"/>
              <a:pPr>
                <a:defRPr/>
              </a:pPr>
              <a:t>‹#›</a:t>
            </a:fld>
            <a:endParaRPr lang="en-US" altLang="en-US"/>
          </a:p>
        </p:txBody>
      </p:sp>
    </p:spTree>
    <p:extLst>
      <p:ext uri="{BB962C8B-B14F-4D97-AF65-F5344CB8AC3E}">
        <p14:creationId xmlns:p14="http://schemas.microsoft.com/office/powerpoint/2010/main" val="201758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018EF86-B502-4434-93D5-B19D0C0FA488}" type="slidenum">
              <a:rPr lang="en-US" altLang="en-US"/>
              <a:pPr>
                <a:defRPr/>
              </a:pPr>
              <a:t>‹#›</a:t>
            </a:fld>
            <a:endParaRPr lang="en-US" altLang="en-US"/>
          </a:p>
        </p:txBody>
      </p:sp>
    </p:spTree>
    <p:extLst>
      <p:ext uri="{BB962C8B-B14F-4D97-AF65-F5344CB8AC3E}">
        <p14:creationId xmlns:p14="http://schemas.microsoft.com/office/powerpoint/2010/main" val="175896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91F9558-40E6-4D8A-AD95-E737CEB5E1F5}" type="slidenum">
              <a:rPr lang="en-US" altLang="en-US"/>
              <a:pPr>
                <a:defRPr/>
              </a:pPr>
              <a:t>‹#›</a:t>
            </a:fld>
            <a:endParaRPr lang="en-US" altLang="en-US"/>
          </a:p>
        </p:txBody>
      </p:sp>
    </p:spTree>
    <p:extLst>
      <p:ext uri="{BB962C8B-B14F-4D97-AF65-F5344CB8AC3E}">
        <p14:creationId xmlns:p14="http://schemas.microsoft.com/office/powerpoint/2010/main" val="23864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3B513A2-917A-4112-8496-344312EA7248}" type="slidenum">
              <a:rPr lang="en-US" altLang="en-US"/>
              <a:pPr>
                <a:defRPr/>
              </a:pPr>
              <a:t>‹#›</a:t>
            </a:fld>
            <a:endParaRPr lang="en-US" altLang="en-US"/>
          </a:p>
        </p:txBody>
      </p:sp>
    </p:spTree>
    <p:extLst>
      <p:ext uri="{BB962C8B-B14F-4D97-AF65-F5344CB8AC3E}">
        <p14:creationId xmlns:p14="http://schemas.microsoft.com/office/powerpoint/2010/main" val="171160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E9829449-14A6-4627-98D6-2C546F7E9406}" type="slidenum">
              <a:rPr lang="en-US" altLang="en-US"/>
              <a:pPr>
                <a:defRPr/>
              </a:pPr>
              <a:t>‹#›</a:t>
            </a:fld>
            <a:endParaRPr lang="en-US" altLang="en-US"/>
          </a:p>
        </p:txBody>
      </p:sp>
    </p:spTree>
    <p:extLst>
      <p:ext uri="{BB962C8B-B14F-4D97-AF65-F5344CB8AC3E}">
        <p14:creationId xmlns:p14="http://schemas.microsoft.com/office/powerpoint/2010/main" val="1924988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974EBA1-D355-4389-97DD-663A5353BD3B}" type="slidenum">
              <a:rPr lang="en-US" altLang="en-US"/>
              <a:pPr>
                <a:defRPr/>
              </a:pPr>
              <a:t>‹#›</a:t>
            </a:fld>
            <a:endParaRPr lang="en-US" altLang="en-US"/>
          </a:p>
        </p:txBody>
      </p:sp>
    </p:spTree>
    <p:extLst>
      <p:ext uri="{BB962C8B-B14F-4D97-AF65-F5344CB8AC3E}">
        <p14:creationId xmlns:p14="http://schemas.microsoft.com/office/powerpoint/2010/main" val="3932357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94D9923-7E6B-4369-812A-5CCD0EE50B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2286000" y="-2830513"/>
            <a:ext cx="4572000" cy="1251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0"/>
              </a:spcBef>
              <a:buFontTx/>
              <a:buNone/>
            </a:pPr>
            <a:endParaRPr lang="en-US" altLang="en-US" sz="1800">
              <a:solidFill>
                <a:schemeClr val="tx2"/>
              </a:solidFill>
            </a:endParaRPr>
          </a:p>
          <a:p>
            <a:pPr eaLnBrk="1" hangingPunct="1">
              <a:spcBef>
                <a:spcPct val="50000"/>
              </a:spcBef>
              <a:buFontTx/>
              <a:buNone/>
            </a:pPr>
            <a:endParaRPr lang="en-US" altLang="en-US" sz="3900">
              <a:solidFill>
                <a:schemeClr val="tx2"/>
              </a:solidFill>
              <a:latin typeface="Times New Roman" panose="02020603050405020304" pitchFamily="18" charset="0"/>
            </a:endParaRPr>
          </a:p>
        </p:txBody>
      </p:sp>
      <p:sp>
        <p:nvSpPr>
          <p:cNvPr id="3075" name="Text Box 5"/>
          <p:cNvSpPr txBox="1">
            <a:spLocks noChangeArrowheads="1"/>
          </p:cNvSpPr>
          <p:nvPr/>
        </p:nvSpPr>
        <p:spPr bwMode="auto">
          <a:xfrm>
            <a:off x="2185988" y="1931988"/>
            <a:ext cx="5235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t>Mass Wasting and</a:t>
            </a:r>
          </a:p>
          <a:p>
            <a:pPr algn="ctr" eaLnBrk="1" hangingPunct="1">
              <a:spcBef>
                <a:spcPct val="0"/>
              </a:spcBef>
              <a:buFontTx/>
              <a:buNone/>
            </a:pPr>
            <a:r>
              <a:rPr lang="en-US" altLang="en-US" sz="4000" b="1"/>
              <a:t>Landslide Processes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G06_0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6375" y="255588"/>
            <a:ext cx="182880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Angle</a:t>
            </a:r>
          </a:p>
          <a:p>
            <a:pPr algn="ctr">
              <a:spcBef>
                <a:spcPct val="0"/>
              </a:spcBef>
              <a:buFontTx/>
              <a:buNone/>
            </a:pPr>
            <a:r>
              <a:rPr lang="en-US" altLang="en-US" sz="4000">
                <a:latin typeface="Times New Roman" panose="02020603050405020304" pitchFamily="18" charset="0"/>
                <a:cs typeface="Times New Roman" panose="02020603050405020304" pitchFamily="18" charset="0"/>
              </a:rPr>
              <a:t>Of</a:t>
            </a:r>
          </a:p>
          <a:p>
            <a:pPr algn="ctr">
              <a:spcBef>
                <a:spcPct val="0"/>
              </a:spcBef>
              <a:buFontTx/>
              <a:buNone/>
            </a:pPr>
            <a:r>
              <a:rPr lang="en-US" altLang="en-US" sz="4000">
                <a:latin typeface="Times New Roman" panose="02020603050405020304" pitchFamily="18" charset="0"/>
                <a:cs typeface="Times New Roman" panose="02020603050405020304" pitchFamily="18" charset="0"/>
              </a:rPr>
              <a:t>Repose </a:t>
            </a:r>
          </a:p>
          <a:p>
            <a:pPr algn="ctr">
              <a:spcBef>
                <a:spcPct val="0"/>
              </a:spcBef>
              <a:buFontTx/>
              <a:buNone/>
            </a:pPr>
            <a:endParaRPr lang="en-US" altLang="en-US" sz="2700">
              <a:latin typeface="Times New Roman" panose="02020603050405020304" pitchFamily="18" charset="0"/>
            </a:endParaRPr>
          </a:p>
        </p:txBody>
      </p:sp>
      <p:pic>
        <p:nvPicPr>
          <p:cNvPr id="13315" name="Picture 3" descr="08_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55588"/>
            <a:ext cx="6702425"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87425" y="255588"/>
            <a:ext cx="182880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Angle</a:t>
            </a:r>
          </a:p>
          <a:p>
            <a:pPr algn="ctr">
              <a:spcBef>
                <a:spcPct val="0"/>
              </a:spcBef>
              <a:buFontTx/>
              <a:buNone/>
            </a:pPr>
            <a:r>
              <a:rPr lang="en-US" altLang="en-US" sz="4000">
                <a:latin typeface="Times New Roman" panose="02020603050405020304" pitchFamily="18" charset="0"/>
                <a:cs typeface="Times New Roman" panose="02020603050405020304" pitchFamily="18" charset="0"/>
              </a:rPr>
              <a:t>Of</a:t>
            </a:r>
          </a:p>
          <a:p>
            <a:pPr algn="ctr">
              <a:spcBef>
                <a:spcPct val="0"/>
              </a:spcBef>
              <a:buFontTx/>
              <a:buNone/>
            </a:pPr>
            <a:r>
              <a:rPr lang="en-US" altLang="en-US" sz="4000">
                <a:latin typeface="Times New Roman" panose="02020603050405020304" pitchFamily="18" charset="0"/>
                <a:cs typeface="Times New Roman" panose="02020603050405020304" pitchFamily="18" charset="0"/>
              </a:rPr>
              <a:t>Repose </a:t>
            </a:r>
          </a:p>
          <a:p>
            <a:pPr algn="ctr">
              <a:spcBef>
                <a:spcPct val="0"/>
              </a:spcBef>
              <a:buFontTx/>
              <a:buNone/>
            </a:pPr>
            <a:endParaRPr lang="en-US" altLang="en-US" sz="2700">
              <a:latin typeface="Times New Roman" panose="02020603050405020304" pitchFamily="18" charset="0"/>
            </a:endParaRPr>
          </a:p>
        </p:txBody>
      </p:sp>
      <p:pic>
        <p:nvPicPr>
          <p:cNvPr id="14339" name="Picture 3" descr="08_0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925" y="169863"/>
            <a:ext cx="4421188" cy="65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52400" y="838200"/>
            <a:ext cx="43402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Cinder Cones and Angle</a:t>
            </a:r>
          </a:p>
          <a:p>
            <a:pPr algn="ctr">
              <a:spcBef>
                <a:spcPct val="0"/>
              </a:spcBef>
              <a:buFontTx/>
              <a:buNone/>
            </a:pPr>
            <a:r>
              <a:rPr lang="en-US" altLang="en-US" sz="4000">
                <a:latin typeface="Times New Roman" panose="02020603050405020304" pitchFamily="18" charset="0"/>
                <a:cs typeface="Times New Roman" panose="02020603050405020304" pitchFamily="18" charset="0"/>
              </a:rPr>
              <a:t>of Repose</a:t>
            </a:r>
          </a:p>
          <a:p>
            <a:pPr algn="ctr">
              <a:spcBef>
                <a:spcPct val="0"/>
              </a:spcBef>
              <a:buFontTx/>
              <a:buNone/>
            </a:pPr>
            <a:endParaRPr lang="en-US" altLang="en-US" sz="2700">
              <a:latin typeface="Times New Roman" panose="02020603050405020304" pitchFamily="18" charset="0"/>
            </a:endParaRPr>
          </a:p>
        </p:txBody>
      </p:sp>
      <p:pic>
        <p:nvPicPr>
          <p:cNvPr id="15363" name="Picture 3" descr="08_0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169863"/>
            <a:ext cx="4456112"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fig4-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
            <a:ext cx="7467600" cy="67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6"/>
          <p:cNvSpPr txBox="1">
            <a:spLocks noChangeArrowheads="1"/>
          </p:cNvSpPr>
          <p:nvPr/>
        </p:nvSpPr>
        <p:spPr bwMode="auto">
          <a:xfrm>
            <a:off x="4098925" y="493713"/>
            <a:ext cx="328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Idealized Hillslope Morphology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G06_0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G06_00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00" y="2286000"/>
            <a:ext cx="5130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32289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636713" y="2743200"/>
            <a:ext cx="6296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t>Mass Wasting Processes</a:t>
            </a:r>
          </a:p>
          <a:p>
            <a:pPr algn="ctr" eaLnBrk="1" hangingPunct="1">
              <a:spcBef>
                <a:spcPct val="0"/>
              </a:spcBef>
              <a:buFontTx/>
              <a:buNone/>
            </a:pPr>
            <a:r>
              <a:rPr lang="en-US" altLang="en-US" sz="4000" b="1"/>
              <a:t>and Classification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G06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fig4-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6513"/>
            <a:ext cx="47244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12"/>
          <p:cNvSpPr txBox="1">
            <a:spLocks noChangeArrowheads="1"/>
          </p:cNvSpPr>
          <p:nvPr/>
        </p:nvSpPr>
        <p:spPr bwMode="auto">
          <a:xfrm>
            <a:off x="-273050" y="0"/>
            <a:ext cx="51054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defRPr/>
            </a:pPr>
            <a:r>
              <a:rPr lang="en-US" altLang="en-US" sz="2400" b="1" dirty="0" smtClean="0">
                <a:latin typeface="+mn-lt"/>
                <a:cs typeface="Times New Roman" panose="02020603050405020304" pitchFamily="18" charset="0"/>
              </a:rPr>
              <a:t>Mass Wasting Classification</a:t>
            </a:r>
          </a:p>
        </p:txBody>
      </p:sp>
      <p:sp>
        <p:nvSpPr>
          <p:cNvPr id="21508" name="TextBox 1"/>
          <p:cNvSpPr txBox="1">
            <a:spLocks noChangeArrowheads="1"/>
          </p:cNvSpPr>
          <p:nvPr/>
        </p:nvSpPr>
        <p:spPr bwMode="auto">
          <a:xfrm>
            <a:off x="581025" y="5175250"/>
            <a:ext cx="33655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Special Case Scenarios:</a:t>
            </a:r>
          </a:p>
          <a:p>
            <a:r>
              <a:rPr lang="en-US" altLang="en-US"/>
              <a:t>   Lahar – Volcanic Debris Flow</a:t>
            </a:r>
          </a:p>
          <a:p>
            <a:r>
              <a:rPr lang="en-US" altLang="en-US"/>
              <a:t>   Debris Avalanche</a:t>
            </a:r>
          </a:p>
          <a:p>
            <a:r>
              <a:rPr lang="en-US" altLang="en-US"/>
              <a:t>   Snow Avalanche</a:t>
            </a:r>
          </a:p>
          <a:p>
            <a:r>
              <a:rPr lang="en-US" altLang="en-US"/>
              <a:t>   Creep – Slow Flow</a:t>
            </a:r>
          </a:p>
          <a:p>
            <a:endParaRPr lang="en-US" altLang="en-US"/>
          </a:p>
        </p:txBody>
      </p:sp>
      <p:sp>
        <p:nvSpPr>
          <p:cNvPr id="21509" name="TextBox 2"/>
          <p:cNvSpPr txBox="1">
            <a:spLocks noChangeArrowheads="1"/>
          </p:cNvSpPr>
          <p:nvPr/>
        </p:nvSpPr>
        <p:spPr bwMode="auto">
          <a:xfrm>
            <a:off x="4983163" y="-79375"/>
            <a:ext cx="62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Rock</a:t>
            </a:r>
          </a:p>
        </p:txBody>
      </p:sp>
      <p:sp>
        <p:nvSpPr>
          <p:cNvPr id="21510" name="TextBox 5"/>
          <p:cNvSpPr txBox="1">
            <a:spLocks noChangeArrowheads="1"/>
          </p:cNvSpPr>
          <p:nvPr/>
        </p:nvSpPr>
        <p:spPr bwMode="auto">
          <a:xfrm>
            <a:off x="7051675" y="-79375"/>
            <a:ext cx="642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Earth</a:t>
            </a:r>
          </a:p>
        </p:txBody>
      </p:sp>
      <p:sp>
        <p:nvSpPr>
          <p:cNvPr id="21511" name="TextBox 6"/>
          <p:cNvSpPr txBox="1">
            <a:spLocks noChangeArrowheads="1"/>
          </p:cNvSpPr>
          <p:nvPr/>
        </p:nvSpPr>
        <p:spPr bwMode="auto">
          <a:xfrm>
            <a:off x="8178800" y="-79375"/>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Debris</a:t>
            </a:r>
          </a:p>
        </p:txBody>
      </p:sp>
      <p:sp>
        <p:nvSpPr>
          <p:cNvPr id="21512" name="TextBox 7"/>
          <p:cNvSpPr txBox="1">
            <a:spLocks noChangeArrowheads="1"/>
          </p:cNvSpPr>
          <p:nvPr/>
        </p:nvSpPr>
        <p:spPr bwMode="auto">
          <a:xfrm>
            <a:off x="5867400" y="4114800"/>
            <a:ext cx="236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t>BEDROCK vs. REGOLITH</a:t>
            </a:r>
          </a:p>
        </p:txBody>
      </p:sp>
      <p:pic>
        <p:nvPicPr>
          <p:cNvPr id="21513" name="Picture 3" descr="08_14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1143000"/>
            <a:ext cx="4349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9213" y="-73025"/>
            <a:ext cx="30511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INTRODUCTION</a:t>
            </a:r>
            <a:r>
              <a:rPr lang="en-US" altLang="en-US" sz="2800">
                <a:latin typeface="Times New Roman" panose="02020603050405020304" pitchFamily="18" charset="0"/>
                <a:cs typeface="Times New Roman" panose="02020603050405020304" pitchFamily="18" charset="0"/>
              </a:rPr>
              <a:t> </a:t>
            </a:r>
          </a:p>
        </p:txBody>
      </p:sp>
      <p:pic>
        <p:nvPicPr>
          <p:cNvPr id="4099" name="Picture 3" descr="08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749300"/>
            <a:ext cx="31210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descr="FG06_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450" y="1524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0" y="3276600"/>
            <a:ext cx="305911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38525" y="4368800"/>
            <a:ext cx="5675313" cy="2308225"/>
          </a:xfrm>
          <a:prstGeom prst="rect">
            <a:avLst/>
          </a:prstGeom>
          <a:noFill/>
        </p:spPr>
        <p:txBody>
          <a:bodyPr>
            <a:spAutoFit/>
          </a:bodyPr>
          <a:lstStyle/>
          <a:p>
            <a:pPr marL="285750" indent="-285750">
              <a:buFont typeface="Arial" panose="020B0604020202020204" pitchFamily="34" charset="0"/>
              <a:buChar char="•"/>
              <a:defRPr/>
            </a:pPr>
            <a:r>
              <a:rPr lang="en-US" sz="1600" b="1" dirty="0"/>
              <a:t>Global Occurrence and Hazard</a:t>
            </a:r>
          </a:p>
          <a:p>
            <a:pPr>
              <a:defRPr/>
            </a:pPr>
            <a:endParaRPr lang="en-US" sz="1600" b="1" dirty="0"/>
          </a:p>
          <a:p>
            <a:pPr marL="285750" indent="-285750">
              <a:buFont typeface="Arial" panose="020B0604020202020204" pitchFamily="34" charset="0"/>
              <a:buChar char="•"/>
              <a:defRPr/>
            </a:pPr>
            <a:r>
              <a:rPr lang="en-US" sz="1600" b="1" dirty="0"/>
              <a:t>All Climatic Conditions and Terrains</a:t>
            </a:r>
          </a:p>
          <a:p>
            <a:pPr>
              <a:defRPr/>
            </a:pPr>
            <a:endParaRPr lang="en-US" sz="1600" b="1" dirty="0"/>
          </a:p>
          <a:p>
            <a:pPr marL="285750" indent="-285750">
              <a:buFont typeface="Arial" panose="020B0604020202020204" pitchFamily="34" charset="0"/>
              <a:buChar char="•"/>
              <a:defRPr/>
            </a:pPr>
            <a:r>
              <a:rPr lang="en-US" sz="1600" b="1" dirty="0"/>
              <a:t>Cost Billions in Annual Monetary / Property Losses Responsible for 1000’s of annual deaths and injuries</a:t>
            </a:r>
          </a:p>
          <a:p>
            <a:pPr>
              <a:defRPr/>
            </a:pPr>
            <a:r>
              <a:rPr lang="en-US" sz="1600" b="1" dirty="0"/>
              <a:t> </a:t>
            </a:r>
          </a:p>
          <a:p>
            <a:pPr marL="285750" indent="-285750">
              <a:buFont typeface="Arial" panose="020B0604020202020204" pitchFamily="34" charset="0"/>
              <a:buChar char="•"/>
              <a:defRPr/>
            </a:pPr>
            <a:r>
              <a:rPr lang="en-US" sz="1600" b="1" dirty="0"/>
              <a:t>Cause long-term economic disruption, population displacement, and negative effects on environment.</a:t>
            </a:r>
          </a:p>
        </p:txBody>
      </p:sp>
      <p:sp>
        <p:nvSpPr>
          <p:cNvPr id="4103" name="TextBox 4"/>
          <p:cNvSpPr txBox="1">
            <a:spLocks noChangeAspect="1"/>
          </p:cNvSpPr>
          <p:nvPr/>
        </p:nvSpPr>
        <p:spPr bwMode="auto">
          <a:xfrm>
            <a:off x="3495675" y="220663"/>
            <a:ext cx="55626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Landslide Defined</a:t>
            </a:r>
            <a:r>
              <a:rPr lang="en-US" altLang="en-US"/>
              <a:t>: “general term used to describe the downslope movement of soil, rock, and organic materials under the effects of gravity and also the landforms that result from such movement”</a:t>
            </a:r>
          </a:p>
        </p:txBody>
      </p:sp>
      <p:sp>
        <p:nvSpPr>
          <p:cNvPr id="4104" name="TextBox 5"/>
          <p:cNvSpPr txBox="1">
            <a:spLocks noChangeArrowheads="1"/>
          </p:cNvSpPr>
          <p:nvPr/>
        </p:nvSpPr>
        <p:spPr bwMode="auto">
          <a:xfrm>
            <a:off x="6937375" y="2054225"/>
            <a:ext cx="21986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“Mass Movement”</a:t>
            </a:r>
          </a:p>
          <a:p>
            <a:endParaRPr lang="en-US" altLang="en-US" b="1"/>
          </a:p>
          <a:p>
            <a:r>
              <a:rPr lang="en-US" altLang="en-US" b="1"/>
              <a:t>“Mass Wasting”</a:t>
            </a:r>
          </a:p>
          <a:p>
            <a:endParaRPr lang="en-US" altLang="en-US" b="1"/>
          </a:p>
          <a:p>
            <a:r>
              <a:rPr lang="en-US" altLang="en-US" b="1"/>
              <a:t>“Landslide”</a:t>
            </a:r>
          </a:p>
          <a:p>
            <a:endParaRPr lang="en-US" altLang="en-US" b="1"/>
          </a:p>
          <a:p>
            <a:r>
              <a:rPr lang="en-US" altLang="en-US" b="1"/>
              <a:t>“Mudslide”</a:t>
            </a:r>
          </a:p>
        </p:txBody>
      </p:sp>
      <p:sp>
        <p:nvSpPr>
          <p:cNvPr id="4105" name="TextBox 6"/>
          <p:cNvSpPr txBox="1">
            <a:spLocks noChangeArrowheads="1"/>
          </p:cNvSpPr>
          <p:nvPr/>
        </p:nvSpPr>
        <p:spPr bwMode="auto">
          <a:xfrm>
            <a:off x="6999288" y="1662113"/>
            <a:ext cx="1827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ALIAS WORDS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5975" y="171450"/>
            <a:ext cx="2854325"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88925"/>
            <a:ext cx="2894012"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638425"/>
            <a:ext cx="2716212"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7413" y="2633663"/>
            <a:ext cx="27590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59513" y="458788"/>
            <a:ext cx="2870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0638" y="2671763"/>
            <a:ext cx="264795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3988" y="5097463"/>
            <a:ext cx="297021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p:cNvPicPr>
            <a:picLocks noChangeAspect="1"/>
          </p:cNvPicPr>
          <p:nvPr/>
        </p:nvPicPr>
        <p:blipFill>
          <a:blip r:embed="rId9">
            <a:extLst>
              <a:ext uri="{28A0092B-C50C-407E-A947-70E740481C1C}">
                <a14:useLocalDpi xmlns:a14="http://schemas.microsoft.com/office/drawing/2010/main" val="0"/>
              </a:ext>
            </a:extLst>
          </a:blip>
          <a:srcRect t="17410"/>
          <a:stretch>
            <a:fillRect/>
          </a:stretch>
        </p:blipFill>
        <p:spPr bwMode="auto">
          <a:xfrm>
            <a:off x="3427413" y="5113338"/>
            <a:ext cx="28702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84925" y="5026025"/>
            <a:ext cx="25209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H="1">
            <a:off x="3200400" y="-28575"/>
            <a:ext cx="25400" cy="68865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59513" y="0"/>
            <a:ext cx="0" cy="49609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5875" y="4960938"/>
            <a:ext cx="9145588" cy="31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588" y="2535238"/>
            <a:ext cx="3201988" cy="127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2543" name="TextBox 20"/>
          <p:cNvSpPr txBox="1">
            <a:spLocks noChangeArrowheads="1"/>
          </p:cNvSpPr>
          <p:nvPr/>
        </p:nvSpPr>
        <p:spPr bwMode="auto">
          <a:xfrm>
            <a:off x="306388" y="41275"/>
            <a:ext cx="76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FALL</a:t>
            </a:r>
          </a:p>
        </p:txBody>
      </p:sp>
      <p:sp>
        <p:nvSpPr>
          <p:cNvPr id="22544" name="TextBox 21"/>
          <p:cNvSpPr txBox="1">
            <a:spLocks noChangeArrowheads="1"/>
          </p:cNvSpPr>
          <p:nvPr/>
        </p:nvSpPr>
        <p:spPr bwMode="auto">
          <a:xfrm>
            <a:off x="2019300" y="2606675"/>
            <a:ext cx="110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TOPPLE</a:t>
            </a:r>
          </a:p>
        </p:txBody>
      </p:sp>
      <p:sp>
        <p:nvSpPr>
          <p:cNvPr id="22545" name="TextBox 22"/>
          <p:cNvSpPr txBox="1">
            <a:spLocks noChangeArrowheads="1"/>
          </p:cNvSpPr>
          <p:nvPr/>
        </p:nvSpPr>
        <p:spPr bwMode="auto">
          <a:xfrm>
            <a:off x="3228975" y="-55563"/>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ROTATIONAL SLUMP</a:t>
            </a:r>
          </a:p>
        </p:txBody>
      </p:sp>
      <p:sp>
        <p:nvSpPr>
          <p:cNvPr id="22546" name="TextBox 23"/>
          <p:cNvSpPr txBox="1">
            <a:spLocks noChangeArrowheads="1"/>
          </p:cNvSpPr>
          <p:nvPr/>
        </p:nvSpPr>
        <p:spPr bwMode="auto">
          <a:xfrm>
            <a:off x="6259513" y="-33338"/>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PLANAR SLIDE</a:t>
            </a:r>
          </a:p>
        </p:txBody>
      </p:sp>
      <p:sp>
        <p:nvSpPr>
          <p:cNvPr id="22547" name="TextBox 24"/>
          <p:cNvSpPr txBox="1">
            <a:spLocks noChangeArrowheads="1"/>
          </p:cNvSpPr>
          <p:nvPr/>
        </p:nvSpPr>
        <p:spPr bwMode="auto">
          <a:xfrm>
            <a:off x="306388" y="5002213"/>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SPREAD</a:t>
            </a:r>
          </a:p>
        </p:txBody>
      </p:sp>
      <p:sp>
        <p:nvSpPr>
          <p:cNvPr id="22548" name="TextBox 25"/>
          <p:cNvSpPr txBox="1">
            <a:spLocks noChangeArrowheads="1"/>
          </p:cNvSpPr>
          <p:nvPr/>
        </p:nvSpPr>
        <p:spPr bwMode="auto">
          <a:xfrm>
            <a:off x="5464175" y="5021263"/>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FLOW</a:t>
            </a:r>
          </a:p>
        </p:txBody>
      </p:sp>
      <p:sp>
        <p:nvSpPr>
          <p:cNvPr id="22549" name="TextBox 26"/>
          <p:cNvSpPr txBox="1">
            <a:spLocks noChangeArrowheads="1"/>
          </p:cNvSpPr>
          <p:nvPr/>
        </p:nvSpPr>
        <p:spPr bwMode="auto">
          <a:xfrm>
            <a:off x="4608513" y="4284663"/>
            <a:ext cx="1063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FF00"/>
                </a:solidFill>
              </a:rPr>
              <a:t>Hummocky</a:t>
            </a:r>
          </a:p>
          <a:p>
            <a:r>
              <a:rPr lang="en-US" altLang="en-US" sz="1200" b="1">
                <a:solidFill>
                  <a:srgbClr val="FFFF00"/>
                </a:solidFill>
              </a:rPr>
              <a:t>Topography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flipH="1">
            <a:off x="2070100" y="1457325"/>
            <a:ext cx="22225" cy="30384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3555" name="TextBox 1"/>
          <p:cNvSpPr txBox="1">
            <a:spLocks noChangeArrowheads="1"/>
          </p:cNvSpPr>
          <p:nvPr/>
        </p:nvSpPr>
        <p:spPr bwMode="auto">
          <a:xfrm>
            <a:off x="1452563" y="41275"/>
            <a:ext cx="67167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b="1"/>
              <a:t>Mass Movements Processes and Characteristics</a:t>
            </a:r>
          </a:p>
        </p:txBody>
      </p:sp>
      <p:sp>
        <p:nvSpPr>
          <p:cNvPr id="23556" name="TextBox 2"/>
          <p:cNvSpPr txBox="1">
            <a:spLocks noChangeArrowheads="1"/>
          </p:cNvSpPr>
          <p:nvPr/>
        </p:nvSpPr>
        <p:spPr bwMode="auto">
          <a:xfrm>
            <a:off x="228600" y="1600200"/>
            <a:ext cx="18034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Occurrence-Size</a:t>
            </a:r>
          </a:p>
          <a:p>
            <a:endParaRPr lang="en-US" altLang="en-US" sz="1600" b="1"/>
          </a:p>
          <a:p>
            <a:endParaRPr lang="en-US" altLang="en-US" sz="1600" b="1"/>
          </a:p>
          <a:p>
            <a:r>
              <a:rPr lang="en-US" altLang="en-US" sz="1600" b="1"/>
              <a:t>Velocity</a:t>
            </a:r>
          </a:p>
          <a:p>
            <a:endParaRPr lang="en-US" altLang="en-US" sz="1600" b="1"/>
          </a:p>
          <a:p>
            <a:endParaRPr lang="en-US" altLang="en-US" sz="1600" b="1"/>
          </a:p>
          <a:p>
            <a:r>
              <a:rPr lang="en-US" altLang="en-US" sz="1600" b="1"/>
              <a:t>Triggering</a:t>
            </a:r>
          </a:p>
          <a:p>
            <a:r>
              <a:rPr lang="en-US" altLang="en-US" sz="1600" b="1"/>
              <a:t>Mechanisms</a:t>
            </a:r>
          </a:p>
          <a:p>
            <a:endParaRPr lang="en-US" altLang="en-US" sz="1600" b="1"/>
          </a:p>
          <a:p>
            <a:r>
              <a:rPr lang="en-US" altLang="en-US" sz="1600" b="1"/>
              <a:t>Effects</a:t>
            </a:r>
          </a:p>
          <a:p>
            <a:endParaRPr lang="en-US" altLang="en-US" sz="1600"/>
          </a:p>
          <a:p>
            <a:endParaRPr lang="en-US" altLang="en-US"/>
          </a:p>
        </p:txBody>
      </p:sp>
      <p:sp>
        <p:nvSpPr>
          <p:cNvPr id="23557" name="TextBox 3"/>
          <p:cNvSpPr txBox="1">
            <a:spLocks noChangeArrowheads="1"/>
          </p:cNvSpPr>
          <p:nvPr/>
        </p:nvSpPr>
        <p:spPr bwMode="auto">
          <a:xfrm>
            <a:off x="2362200" y="762000"/>
            <a:ext cx="6488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Fall	Topple	               Slide		Flows	Spreads</a:t>
            </a:r>
          </a:p>
          <a:p>
            <a:r>
              <a:rPr lang="en-US" altLang="en-US" sz="1600" b="1"/>
              <a:t>		Rotational          Planar</a:t>
            </a:r>
          </a:p>
        </p:txBody>
      </p:sp>
      <p:pic>
        <p:nvPicPr>
          <p:cNvPr id="23558" name="Picture 2" descr="masswaste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4259263"/>
            <a:ext cx="27527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5"/>
          <p:cNvSpPr txBox="1">
            <a:spLocks noChangeArrowheads="1"/>
          </p:cNvSpPr>
          <p:nvPr/>
        </p:nvSpPr>
        <p:spPr bwMode="auto">
          <a:xfrm>
            <a:off x="2286000" y="1600200"/>
            <a:ext cx="765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Small-</a:t>
            </a:r>
          </a:p>
          <a:p>
            <a:r>
              <a:rPr lang="en-US" altLang="en-US" sz="1600"/>
              <a:t>Scale</a:t>
            </a:r>
          </a:p>
        </p:txBody>
      </p:sp>
      <p:sp>
        <p:nvSpPr>
          <p:cNvPr id="23560" name="TextBox 6"/>
          <p:cNvSpPr txBox="1">
            <a:spLocks noChangeArrowheads="1"/>
          </p:cNvSpPr>
          <p:nvPr/>
        </p:nvSpPr>
        <p:spPr bwMode="auto">
          <a:xfrm>
            <a:off x="3200400" y="1600200"/>
            <a:ext cx="765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Small-</a:t>
            </a:r>
          </a:p>
          <a:p>
            <a:r>
              <a:rPr lang="en-US" altLang="en-US" sz="1600"/>
              <a:t>Scale</a:t>
            </a:r>
          </a:p>
        </p:txBody>
      </p:sp>
      <p:sp>
        <p:nvSpPr>
          <p:cNvPr id="23561" name="TextBox 7"/>
          <p:cNvSpPr txBox="1">
            <a:spLocks noChangeArrowheads="1"/>
          </p:cNvSpPr>
          <p:nvPr/>
        </p:nvSpPr>
        <p:spPr bwMode="auto">
          <a:xfrm>
            <a:off x="4240213" y="16002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Medium to</a:t>
            </a:r>
          </a:p>
          <a:p>
            <a:r>
              <a:rPr lang="en-US" altLang="en-US" sz="1600"/>
              <a:t>Large</a:t>
            </a:r>
          </a:p>
        </p:txBody>
      </p:sp>
      <p:sp>
        <p:nvSpPr>
          <p:cNvPr id="23562" name="TextBox 8"/>
          <p:cNvSpPr txBox="1">
            <a:spLocks noChangeArrowheads="1"/>
          </p:cNvSpPr>
          <p:nvPr/>
        </p:nvSpPr>
        <p:spPr bwMode="auto">
          <a:xfrm>
            <a:off x="5605463" y="1600200"/>
            <a:ext cx="1144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Medium to</a:t>
            </a:r>
          </a:p>
          <a:p>
            <a:r>
              <a:rPr lang="en-US" altLang="en-US" sz="1600"/>
              <a:t>Large</a:t>
            </a:r>
          </a:p>
        </p:txBody>
      </p:sp>
      <p:sp>
        <p:nvSpPr>
          <p:cNvPr id="23563" name="TextBox 9"/>
          <p:cNvSpPr txBox="1">
            <a:spLocks noChangeArrowheads="1"/>
          </p:cNvSpPr>
          <p:nvPr/>
        </p:nvSpPr>
        <p:spPr bwMode="auto">
          <a:xfrm>
            <a:off x="6858000" y="16002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Medium to</a:t>
            </a:r>
          </a:p>
          <a:p>
            <a:r>
              <a:rPr lang="en-US" altLang="en-US" sz="1600"/>
              <a:t>Large</a:t>
            </a:r>
          </a:p>
        </p:txBody>
      </p:sp>
      <p:sp>
        <p:nvSpPr>
          <p:cNvPr id="23564" name="TextBox 10"/>
          <p:cNvSpPr txBox="1">
            <a:spLocks noChangeArrowheads="1"/>
          </p:cNvSpPr>
          <p:nvPr/>
        </p:nvSpPr>
        <p:spPr bwMode="auto">
          <a:xfrm>
            <a:off x="7961313" y="1616075"/>
            <a:ext cx="1143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Medium to</a:t>
            </a:r>
          </a:p>
          <a:p>
            <a:r>
              <a:rPr lang="en-US" altLang="en-US" sz="1600"/>
              <a:t>Large</a:t>
            </a:r>
          </a:p>
        </p:txBody>
      </p:sp>
      <p:sp>
        <p:nvSpPr>
          <p:cNvPr id="23565" name="TextBox 12"/>
          <p:cNvSpPr txBox="1">
            <a:spLocks noChangeArrowheads="1"/>
          </p:cNvSpPr>
          <p:nvPr/>
        </p:nvSpPr>
        <p:spPr bwMode="auto">
          <a:xfrm>
            <a:off x="2249488" y="2332038"/>
            <a:ext cx="8016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Instant</a:t>
            </a:r>
          </a:p>
        </p:txBody>
      </p:sp>
      <p:sp>
        <p:nvSpPr>
          <p:cNvPr id="23566" name="TextBox 13"/>
          <p:cNvSpPr txBox="1">
            <a:spLocks noChangeArrowheads="1"/>
          </p:cNvSpPr>
          <p:nvPr/>
        </p:nvSpPr>
        <p:spPr bwMode="auto">
          <a:xfrm>
            <a:off x="3163888" y="2335213"/>
            <a:ext cx="855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Slow to</a:t>
            </a:r>
          </a:p>
          <a:p>
            <a:r>
              <a:rPr lang="en-US" altLang="en-US" sz="1600"/>
              <a:t>Fast</a:t>
            </a:r>
          </a:p>
        </p:txBody>
      </p:sp>
      <p:sp>
        <p:nvSpPr>
          <p:cNvPr id="23567" name="TextBox 14"/>
          <p:cNvSpPr txBox="1">
            <a:spLocks noChangeArrowheads="1"/>
          </p:cNvSpPr>
          <p:nvPr/>
        </p:nvSpPr>
        <p:spPr bwMode="auto">
          <a:xfrm>
            <a:off x="4208463" y="2311400"/>
            <a:ext cx="855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Slow to</a:t>
            </a:r>
          </a:p>
          <a:p>
            <a:r>
              <a:rPr lang="en-US" altLang="en-US" sz="1600"/>
              <a:t>Fast</a:t>
            </a:r>
          </a:p>
        </p:txBody>
      </p:sp>
      <p:sp>
        <p:nvSpPr>
          <p:cNvPr id="23568" name="TextBox 15"/>
          <p:cNvSpPr txBox="1">
            <a:spLocks noChangeArrowheads="1"/>
          </p:cNvSpPr>
          <p:nvPr/>
        </p:nvSpPr>
        <p:spPr bwMode="auto">
          <a:xfrm>
            <a:off x="5605463" y="2344738"/>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Slow to</a:t>
            </a:r>
          </a:p>
          <a:p>
            <a:r>
              <a:rPr lang="en-US" altLang="en-US" sz="1600"/>
              <a:t>Fast</a:t>
            </a:r>
          </a:p>
        </p:txBody>
      </p:sp>
      <p:sp>
        <p:nvSpPr>
          <p:cNvPr id="23569" name="TextBox 16"/>
          <p:cNvSpPr txBox="1">
            <a:spLocks noChangeArrowheads="1"/>
          </p:cNvSpPr>
          <p:nvPr/>
        </p:nvSpPr>
        <p:spPr bwMode="auto">
          <a:xfrm>
            <a:off x="6829425" y="2328863"/>
            <a:ext cx="8556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Slow to</a:t>
            </a:r>
          </a:p>
          <a:p>
            <a:r>
              <a:rPr lang="en-US" altLang="en-US" sz="1600"/>
              <a:t>Fast</a:t>
            </a:r>
          </a:p>
        </p:txBody>
      </p:sp>
      <p:sp>
        <p:nvSpPr>
          <p:cNvPr id="23570" name="TextBox 17"/>
          <p:cNvSpPr txBox="1">
            <a:spLocks noChangeArrowheads="1"/>
          </p:cNvSpPr>
          <p:nvPr/>
        </p:nvSpPr>
        <p:spPr bwMode="auto">
          <a:xfrm>
            <a:off x="7961313" y="2311400"/>
            <a:ext cx="857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Slow to</a:t>
            </a:r>
          </a:p>
          <a:p>
            <a:r>
              <a:rPr lang="en-US" altLang="en-US" sz="1600"/>
              <a:t>Fast</a:t>
            </a:r>
          </a:p>
        </p:txBody>
      </p:sp>
      <p:sp>
        <p:nvSpPr>
          <p:cNvPr id="23571" name="TextBox 19"/>
          <p:cNvSpPr txBox="1">
            <a:spLocks noChangeArrowheads="1"/>
          </p:cNvSpPr>
          <p:nvPr/>
        </p:nvSpPr>
        <p:spPr bwMode="auto">
          <a:xfrm>
            <a:off x="2378075" y="2992438"/>
            <a:ext cx="1392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t>Excavation</a:t>
            </a:r>
          </a:p>
          <a:p>
            <a:pPr algn="ctr"/>
            <a:r>
              <a:rPr lang="en-US" altLang="en-US" sz="1600"/>
              <a:t>Freeze-Thaw</a:t>
            </a:r>
          </a:p>
        </p:txBody>
      </p:sp>
      <p:sp>
        <p:nvSpPr>
          <p:cNvPr id="23572" name="TextBox 21"/>
          <p:cNvSpPr txBox="1">
            <a:spLocks noChangeArrowheads="1"/>
          </p:cNvSpPr>
          <p:nvPr/>
        </p:nvSpPr>
        <p:spPr bwMode="auto">
          <a:xfrm>
            <a:off x="3911600" y="3089275"/>
            <a:ext cx="526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t>Heavy Rainfall, Deforestation Co-Seismic Shaking</a:t>
            </a:r>
          </a:p>
        </p:txBody>
      </p:sp>
      <p:sp>
        <p:nvSpPr>
          <p:cNvPr id="23573" name="TextBox 22"/>
          <p:cNvSpPr txBox="1">
            <a:spLocks noChangeArrowheads="1"/>
          </p:cNvSpPr>
          <p:nvPr/>
        </p:nvSpPr>
        <p:spPr bwMode="auto">
          <a:xfrm>
            <a:off x="1752600" y="3673475"/>
            <a:ext cx="7543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t>The larger the mass + volume + footprint of the failure zone, and the</a:t>
            </a:r>
          </a:p>
          <a:p>
            <a:pPr algn="ctr"/>
            <a:r>
              <a:rPr lang="en-US" altLang="en-US" sz="1600"/>
              <a:t>faster the process, the more catastrophic / hazardous to human life</a:t>
            </a:r>
          </a:p>
        </p:txBody>
      </p:sp>
      <p:cxnSp>
        <p:nvCxnSpPr>
          <p:cNvPr id="28" name="Straight Connector 27"/>
          <p:cNvCxnSpPr/>
          <p:nvPr/>
        </p:nvCxnSpPr>
        <p:spPr>
          <a:xfrm flipH="1">
            <a:off x="-1588" y="1450975"/>
            <a:ext cx="9145588" cy="31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588" y="4246563"/>
            <a:ext cx="9145588" cy="476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3576" name="Picture 6" descr="bridge_god"/>
          <p:cNvPicPr>
            <a:picLocks noChangeAspect="1" noChangeArrowheads="1"/>
          </p:cNvPicPr>
          <p:nvPr/>
        </p:nvPicPr>
        <p:blipFill>
          <a:blip r:embed="rId3">
            <a:extLst>
              <a:ext uri="{28A0092B-C50C-407E-A947-70E740481C1C}">
                <a14:useLocalDpi xmlns:a14="http://schemas.microsoft.com/office/drawing/2010/main" val="0"/>
              </a:ext>
            </a:extLst>
          </a:blip>
          <a:srcRect l="10609" t="14285"/>
          <a:stretch>
            <a:fillRect/>
          </a:stretch>
        </p:blipFill>
        <p:spPr bwMode="auto">
          <a:xfrm>
            <a:off x="4440238" y="4327525"/>
            <a:ext cx="388461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7" name="TextBox 29"/>
          <p:cNvSpPr txBox="1">
            <a:spLocks noChangeArrowheads="1"/>
          </p:cNvSpPr>
          <p:nvPr/>
        </p:nvSpPr>
        <p:spPr bwMode="auto">
          <a:xfrm>
            <a:off x="4368800" y="4310063"/>
            <a:ext cx="407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FFFF00"/>
                </a:solidFill>
              </a:rPr>
              <a:t>Bridge of the Gods Landslide, Stevenson, WA</a:t>
            </a:r>
          </a:p>
        </p:txBody>
      </p:sp>
      <p:cxnSp>
        <p:nvCxnSpPr>
          <p:cNvPr id="32" name="Straight Connector 31"/>
          <p:cNvCxnSpPr/>
          <p:nvPr/>
        </p:nvCxnSpPr>
        <p:spPr>
          <a:xfrm flipH="1">
            <a:off x="-1588" y="636588"/>
            <a:ext cx="9145588" cy="31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3608388"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8588"/>
            <a:ext cx="352742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317500" y="5719763"/>
            <a:ext cx="226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VOLCANIC LAHAR</a:t>
            </a:r>
          </a:p>
        </p:txBody>
      </p:sp>
      <p:sp>
        <p:nvSpPr>
          <p:cNvPr id="24581" name="TextBox 5"/>
          <p:cNvSpPr txBox="1">
            <a:spLocks noChangeArrowheads="1"/>
          </p:cNvSpPr>
          <p:nvPr/>
        </p:nvSpPr>
        <p:spPr bwMode="auto">
          <a:xfrm>
            <a:off x="4419600" y="5715000"/>
            <a:ext cx="2335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SLOW SOIL CREEP</a:t>
            </a:r>
          </a:p>
        </p:txBody>
      </p:sp>
      <p:pic>
        <p:nvPicPr>
          <p:cNvPr id="24582" name="Picture 2" descr="masswaste27"/>
          <p:cNvPicPr>
            <a:picLocks noChangeAspect="1" noChangeArrowheads="1"/>
          </p:cNvPicPr>
          <p:nvPr/>
        </p:nvPicPr>
        <p:blipFill>
          <a:blip r:embed="rId4">
            <a:extLst>
              <a:ext uri="{28A0092B-C50C-407E-A947-70E740481C1C}">
                <a14:useLocalDpi xmlns:a14="http://schemas.microsoft.com/office/drawing/2010/main" val="0"/>
              </a:ext>
            </a:extLst>
          </a:blip>
          <a:srcRect l="6042" t="1817"/>
          <a:stretch>
            <a:fillRect/>
          </a:stretch>
        </p:blipFill>
        <p:spPr bwMode="auto">
          <a:xfrm>
            <a:off x="7545388" y="1143000"/>
            <a:ext cx="15240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flipH="1">
            <a:off x="3938588" y="-28575"/>
            <a:ext cx="25400" cy="68865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G06_005"/>
          <p:cNvPicPr>
            <a:picLocks noChangeAspect="1" noChangeArrowheads="1"/>
          </p:cNvPicPr>
          <p:nvPr/>
        </p:nvPicPr>
        <p:blipFill>
          <a:blip r:embed="rId2">
            <a:extLst>
              <a:ext uri="{28A0092B-C50C-407E-A947-70E740481C1C}">
                <a14:useLocalDpi xmlns:a14="http://schemas.microsoft.com/office/drawing/2010/main" val="0"/>
              </a:ext>
            </a:extLst>
          </a:blip>
          <a:srcRect t="13333" b="15556"/>
          <a:stretch>
            <a:fillRect/>
          </a:stretch>
        </p:blipFill>
        <p:spPr bwMode="auto">
          <a:xfrm>
            <a:off x="609600" y="2895600"/>
            <a:ext cx="7162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FG06_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33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76200"/>
            <a:ext cx="5672138" cy="2862263"/>
          </a:xfrm>
          <a:prstGeom prst="rect">
            <a:avLst/>
          </a:prstGeom>
          <a:noFill/>
        </p:spPr>
        <p:txBody>
          <a:bodyPr wrap="none">
            <a:spAutoFit/>
          </a:bodyPr>
          <a:lstStyle/>
          <a:p>
            <a:pPr>
              <a:defRPr/>
            </a:pPr>
            <a:r>
              <a:rPr lang="en-US" sz="2200" b="1" dirty="0"/>
              <a:t>Mass Wasting Variables – Slope Stability</a:t>
            </a:r>
          </a:p>
          <a:p>
            <a:pPr>
              <a:defRPr/>
            </a:pPr>
            <a:endParaRPr lang="en-US" dirty="0"/>
          </a:p>
          <a:p>
            <a:pPr marL="285750" indent="-285750">
              <a:buFontTx/>
              <a:buChar char="-"/>
              <a:defRPr/>
            </a:pPr>
            <a:r>
              <a:rPr lang="en-US" sz="2000" b="1" dirty="0"/>
              <a:t>Hillslope Gradient / Slope Steepness</a:t>
            </a:r>
          </a:p>
          <a:p>
            <a:pPr marL="285750" indent="-285750">
              <a:buFontTx/>
              <a:buChar char="-"/>
              <a:defRPr/>
            </a:pPr>
            <a:r>
              <a:rPr lang="en-US" sz="2000" b="1" dirty="0"/>
              <a:t>Soil / Regolith Thickness and Composition</a:t>
            </a:r>
          </a:p>
          <a:p>
            <a:pPr marL="285750" indent="-285750">
              <a:buFontTx/>
              <a:buChar char="-"/>
              <a:defRPr/>
            </a:pPr>
            <a:r>
              <a:rPr lang="en-US" sz="2000" b="1" dirty="0"/>
              <a:t>Precipitation and Soil Moisture Content</a:t>
            </a:r>
          </a:p>
          <a:p>
            <a:pPr marL="285750" indent="-285750">
              <a:buFontTx/>
              <a:buChar char="-"/>
              <a:defRPr/>
            </a:pPr>
            <a:r>
              <a:rPr lang="en-US" sz="2000" b="1" dirty="0"/>
              <a:t>Bedrock Structure (Dip, Fractures, Faults)</a:t>
            </a:r>
          </a:p>
          <a:p>
            <a:pPr marL="285750" indent="-285750">
              <a:buFontTx/>
              <a:buChar char="-"/>
              <a:defRPr/>
            </a:pPr>
            <a:r>
              <a:rPr lang="en-US" sz="2000" b="1" dirty="0"/>
              <a:t>Co-Seismic Ground Shaking</a:t>
            </a:r>
          </a:p>
          <a:p>
            <a:pPr marL="285750" indent="-285750">
              <a:buFontTx/>
              <a:buChar char="-"/>
              <a:defRPr/>
            </a:pPr>
            <a:r>
              <a:rPr lang="en-US" sz="2000" b="1" dirty="0"/>
              <a:t>Volcanic Activity</a:t>
            </a:r>
          </a:p>
          <a:p>
            <a:pPr marL="285750" indent="-285750">
              <a:buFontTx/>
              <a:buChar char="-"/>
              <a:defRPr/>
            </a:pPr>
            <a:r>
              <a:rPr lang="en-US" sz="2000" b="1" dirty="0"/>
              <a:t>Climate, Human Land Use and Vegetation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G06_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90500" y="0"/>
            <a:ext cx="8763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a:t>Soil Water Saturation, High Antecendent Soil Moisture and Seasonal Precipitation Patterns Promote Slope Failure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28625" y="-17463"/>
            <a:ext cx="86201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cs typeface="Arial" panose="020B0604020202020204" pitchFamily="34" charset="0"/>
              </a:rPr>
              <a:t>Failure of Steep, Unvegetated Slope </a:t>
            </a:r>
          </a:p>
        </p:txBody>
      </p:sp>
      <p:pic>
        <p:nvPicPr>
          <p:cNvPr id="27651" name="Picture 3" descr="08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62000"/>
            <a:ext cx="59578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1"/>
          <p:cNvSpPr txBox="1">
            <a:spLocks noChangeArrowheads="1"/>
          </p:cNvSpPr>
          <p:nvPr/>
        </p:nvSpPr>
        <p:spPr bwMode="auto">
          <a:xfrm>
            <a:off x="228600" y="1752600"/>
            <a:ext cx="3048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a:t>Deforestation and Fire Decreases Root Strength Promotes Slope Failure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sswaste24"/>
          <p:cNvPicPr>
            <a:picLocks noChangeAspect="1" noChangeArrowheads="1"/>
          </p:cNvPicPr>
          <p:nvPr/>
        </p:nvPicPr>
        <p:blipFill>
          <a:blip r:embed="rId2">
            <a:extLst>
              <a:ext uri="{28A0092B-C50C-407E-A947-70E740481C1C}">
                <a14:useLocalDpi xmlns:a14="http://schemas.microsoft.com/office/drawing/2010/main" val="0"/>
              </a:ext>
            </a:extLst>
          </a:blip>
          <a:srcRect l="1682" t="4106" r="2521" b="5560"/>
          <a:stretch>
            <a:fillRect/>
          </a:stretch>
        </p:blipFill>
        <p:spPr bwMode="auto">
          <a:xfrm>
            <a:off x="152400" y="3352800"/>
            <a:ext cx="8686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228600" y="153988"/>
            <a:ext cx="4481513"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b="1"/>
              <a:t>Bedrock Dip-Slope Weaknesses</a:t>
            </a:r>
          </a:p>
          <a:p>
            <a:endParaRPr lang="en-US" altLang="en-US" sz="800" b="1"/>
          </a:p>
          <a:p>
            <a:r>
              <a:rPr lang="en-US" altLang="en-US" sz="2200" b="1"/>
              <a:t>Bedding Plane Failure</a:t>
            </a:r>
          </a:p>
          <a:p>
            <a:endParaRPr lang="en-US" altLang="en-US" sz="800" b="1"/>
          </a:p>
          <a:p>
            <a:r>
              <a:rPr lang="en-US" altLang="en-US" sz="2200" b="1"/>
              <a:t>Rock-Block Slide</a:t>
            </a:r>
          </a:p>
        </p:txBody>
      </p:sp>
      <p:pic>
        <p:nvPicPr>
          <p:cNvPr id="28676" name="Picture 2" descr="masswaste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304800"/>
            <a:ext cx="42672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4"/>
          <p:cNvSpPr txBox="1">
            <a:spLocks noChangeArrowheads="1"/>
          </p:cNvSpPr>
          <p:nvPr/>
        </p:nvSpPr>
        <p:spPr bwMode="auto">
          <a:xfrm>
            <a:off x="663575" y="1906588"/>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Excavation, Undercutting and Over-steepening Promotes Slope Failure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063" y="0"/>
            <a:ext cx="4841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2111375" y="6477000"/>
            <a:ext cx="307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990000"/>
                </a:solidFill>
                <a:latin typeface="Times New Roman" panose="02020603050405020304" pitchFamily="18" charset="0"/>
              </a:rPr>
              <a:t>Copyright © Vikram Gupta 2002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8_11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288" y="973138"/>
            <a:ext cx="6678612"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76200" y="152400"/>
            <a:ext cx="73310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en-US" altLang="en-US" b="1">
                <a:cs typeface="Arial" panose="020B0604020202020204" pitchFamily="34" charset="0"/>
              </a:rPr>
              <a:t>Construction and Human Habitation </a:t>
            </a:r>
          </a:p>
        </p:txBody>
      </p:sp>
      <p:sp>
        <p:nvSpPr>
          <p:cNvPr id="31748" name="TextBox 3"/>
          <p:cNvSpPr txBox="1">
            <a:spLocks noChangeArrowheads="1"/>
          </p:cNvSpPr>
          <p:nvPr/>
        </p:nvSpPr>
        <p:spPr bwMode="auto">
          <a:xfrm>
            <a:off x="228600" y="838200"/>
            <a:ext cx="3886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a:t>Artificial Cuts / Fills + Poor Drainage Promotes Slope Failure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524000" y="1981200"/>
            <a:ext cx="6281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t>Processes and Examples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588963" y="758825"/>
            <a:ext cx="746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en-US" b="1"/>
              <a:t>Growing populations with geographic restrictions</a:t>
            </a:r>
          </a:p>
          <a:p>
            <a:pPr>
              <a:buFont typeface="Arial" panose="020B0604020202020204" pitchFamily="34" charset="0"/>
              <a:buChar char="•"/>
            </a:pPr>
            <a:endParaRPr lang="en-US" altLang="en-US" sz="800" b="1"/>
          </a:p>
          <a:p>
            <a:pPr>
              <a:buFont typeface="Arial" panose="020B0604020202020204" pitchFamily="34" charset="0"/>
              <a:buChar char="•"/>
            </a:pPr>
            <a:r>
              <a:rPr lang="en-US" altLang="en-US" b="1"/>
              <a:t>Development drivers to occupy unstable, steep, or remote areas</a:t>
            </a:r>
          </a:p>
          <a:p>
            <a:pPr>
              <a:buFont typeface="Arial" panose="020B0604020202020204" pitchFamily="34" charset="0"/>
              <a:buChar char="•"/>
            </a:pPr>
            <a:endParaRPr lang="en-US" altLang="en-US" sz="800" b="1"/>
          </a:p>
          <a:p>
            <a:pPr>
              <a:buFont typeface="Arial" panose="020B0604020202020204" pitchFamily="34" charset="0"/>
              <a:buChar char="•"/>
            </a:pPr>
            <a:r>
              <a:rPr lang="en-US" altLang="en-US" b="1"/>
              <a:t>Stabilizing landslide-scarred areas is too costly</a:t>
            </a:r>
          </a:p>
          <a:p>
            <a:pPr>
              <a:buFont typeface="Arial" panose="020B0604020202020204" pitchFamily="34" charset="0"/>
              <a:buChar char="•"/>
            </a:pPr>
            <a:endParaRPr lang="en-US" altLang="en-US" sz="800" b="1"/>
          </a:p>
          <a:p>
            <a:pPr>
              <a:buFont typeface="Arial" panose="020B0604020202020204" pitchFamily="34" charset="0"/>
              <a:buChar char="•"/>
            </a:pPr>
            <a:r>
              <a:rPr lang="en-US" altLang="en-US" b="1"/>
              <a:t>Forced migration; inhabitants have no other places to relocate</a:t>
            </a:r>
          </a:p>
        </p:txBody>
      </p:sp>
      <p:pic>
        <p:nvPicPr>
          <p:cNvPr id="5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0"/>
            <a:ext cx="41703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3"/>
          <p:cNvSpPr txBox="1">
            <a:spLocks noChangeArrowheads="1"/>
          </p:cNvSpPr>
          <p:nvPr/>
        </p:nvSpPr>
        <p:spPr bwMode="auto">
          <a:xfrm>
            <a:off x="152400" y="95250"/>
            <a:ext cx="6161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MASS WASTING AND HUMAN HAZARDS</a:t>
            </a:r>
          </a:p>
        </p:txBody>
      </p:sp>
      <p:pic>
        <p:nvPicPr>
          <p:cNvPr id="5125" name="Picture 4" descr="favela | Definition, History, &amp; Facts | Britannica"/>
          <p:cNvPicPr>
            <a:picLocks noChangeAspect="1" noChangeArrowheads="1"/>
          </p:cNvPicPr>
          <p:nvPr/>
        </p:nvPicPr>
        <p:blipFill>
          <a:blip r:embed="rId3">
            <a:extLst>
              <a:ext uri="{28A0092B-C50C-407E-A947-70E740481C1C}">
                <a14:useLocalDpi xmlns:a14="http://schemas.microsoft.com/office/drawing/2010/main" val="0"/>
              </a:ext>
            </a:extLst>
          </a:blip>
          <a:srcRect t="10713" r="11594"/>
          <a:stretch>
            <a:fillRect/>
          </a:stretch>
        </p:blipFill>
        <p:spPr bwMode="auto">
          <a:xfrm>
            <a:off x="4375150" y="2692400"/>
            <a:ext cx="4648200"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4"/>
          <p:cNvSpPr txBox="1">
            <a:spLocks noChangeArrowheads="1"/>
          </p:cNvSpPr>
          <p:nvPr/>
        </p:nvSpPr>
        <p:spPr bwMode="auto">
          <a:xfrm>
            <a:off x="7848600" y="266223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Brazil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asswaste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8001000"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669925" y="6061075"/>
            <a:ext cx="314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Rock Fall Mechanisms</a:t>
            </a:r>
          </a:p>
        </p:txBody>
      </p:sp>
      <p:sp>
        <p:nvSpPr>
          <p:cNvPr id="33796" name="Text Box 4"/>
          <p:cNvSpPr txBox="1">
            <a:spLocks noChangeArrowheads="1"/>
          </p:cNvSpPr>
          <p:nvPr/>
        </p:nvSpPr>
        <p:spPr bwMode="auto">
          <a:xfrm>
            <a:off x="762000" y="2438400"/>
            <a:ext cx="170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Talus Slope</a:t>
            </a:r>
          </a:p>
        </p:txBody>
      </p:sp>
      <p:sp>
        <p:nvSpPr>
          <p:cNvPr id="33797" name="Line 5"/>
          <p:cNvSpPr>
            <a:spLocks noChangeShapeType="1"/>
          </p:cNvSpPr>
          <p:nvPr/>
        </p:nvSpPr>
        <p:spPr bwMode="auto">
          <a:xfrm>
            <a:off x="2286000" y="28194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798" name="Text Box 6"/>
          <p:cNvSpPr txBox="1">
            <a:spLocks noChangeArrowheads="1"/>
          </p:cNvSpPr>
          <p:nvPr/>
        </p:nvSpPr>
        <p:spPr bwMode="auto">
          <a:xfrm>
            <a:off x="5775325" y="5146675"/>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Scree</a:t>
            </a:r>
          </a:p>
        </p:txBody>
      </p:sp>
      <p:sp>
        <p:nvSpPr>
          <p:cNvPr id="33799" name="Line 7"/>
          <p:cNvSpPr>
            <a:spLocks noChangeShapeType="1"/>
          </p:cNvSpPr>
          <p:nvPr/>
        </p:nvSpPr>
        <p:spPr bwMode="auto">
          <a:xfrm flipH="1" flipV="1">
            <a:off x="5562600" y="50292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G06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3886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76400"/>
            <a:ext cx="3343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
          <p:cNvSpPr txBox="1">
            <a:spLocks noChangeArrowheads="1"/>
          </p:cNvSpPr>
          <p:nvPr/>
        </p:nvSpPr>
        <p:spPr bwMode="auto">
          <a:xfrm>
            <a:off x="488950" y="11113"/>
            <a:ext cx="3001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DEBRIS FLOW ANATOMY</a:t>
            </a:r>
          </a:p>
        </p:txBody>
      </p:sp>
      <p:pic>
        <p:nvPicPr>
          <p:cNvPr id="35845" name="Picture 2" descr="FG06_010A"/>
          <p:cNvPicPr>
            <a:picLocks noChangeAspect="1" noChangeArrowheads="1"/>
          </p:cNvPicPr>
          <p:nvPr/>
        </p:nvPicPr>
        <p:blipFill>
          <a:blip r:embed="rId4">
            <a:extLst>
              <a:ext uri="{28A0092B-C50C-407E-A947-70E740481C1C}">
                <a14:useLocalDpi xmlns:a14="http://schemas.microsoft.com/office/drawing/2010/main" val="0"/>
              </a:ext>
            </a:extLst>
          </a:blip>
          <a:srcRect l="5833" t="11111" r="4167" b="8888"/>
          <a:stretch>
            <a:fillRect/>
          </a:stretch>
        </p:blipFill>
        <p:spPr bwMode="auto">
          <a:xfrm>
            <a:off x="488950" y="37338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4-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57200"/>
            <a:ext cx="6096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2289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3"/>
          <p:cNvSpPr txBox="1">
            <a:spLocks noChangeArrowheads="1"/>
          </p:cNvSpPr>
          <p:nvPr/>
        </p:nvSpPr>
        <p:spPr bwMode="auto">
          <a:xfrm>
            <a:off x="76200" y="12700"/>
            <a:ext cx="517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DEBRIS FLOW:  Hollow-Head Shotgun Model</a:t>
            </a:r>
          </a:p>
        </p:txBody>
      </p:sp>
      <p:sp>
        <p:nvSpPr>
          <p:cNvPr id="36869" name="TextBox 4"/>
          <p:cNvSpPr txBox="1">
            <a:spLocks noChangeArrowheads="1"/>
          </p:cNvSpPr>
          <p:nvPr/>
        </p:nvSpPr>
        <p:spPr bwMode="auto">
          <a:xfrm>
            <a:off x="0" y="763588"/>
            <a:ext cx="4432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-Colluvium-Filled Hollows</a:t>
            </a:r>
          </a:p>
          <a:p>
            <a:r>
              <a:rPr lang="en-US" altLang="en-US" sz="1600" b="1"/>
              <a:t>-Convergent Hillslope Topography</a:t>
            </a:r>
          </a:p>
          <a:p>
            <a:r>
              <a:rPr lang="en-US" altLang="en-US" sz="1600" b="1"/>
              <a:t>-Convergent Groundwater Flow / Infiltration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686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33338"/>
            <a:ext cx="36004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733800"/>
            <a:ext cx="36957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DFVersant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590800"/>
            <a:ext cx="274320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5"/>
          <p:cNvSpPr txBox="1">
            <a:spLocks noChangeArrowheads="1"/>
          </p:cNvSpPr>
          <p:nvPr/>
        </p:nvSpPr>
        <p:spPr bwMode="auto">
          <a:xfrm>
            <a:off x="5715000" y="639445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DEBRIS FLOW EVIDENCE</a:t>
            </a:r>
          </a:p>
        </p:txBody>
      </p:sp>
      <p:sp>
        <p:nvSpPr>
          <p:cNvPr id="37895" name="TextBox 6"/>
          <p:cNvSpPr txBox="1">
            <a:spLocks noChangeArrowheads="1"/>
          </p:cNvSpPr>
          <p:nvPr/>
        </p:nvSpPr>
        <p:spPr bwMode="auto">
          <a:xfrm>
            <a:off x="381000" y="152400"/>
            <a:ext cx="1311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Head Scarp</a:t>
            </a:r>
          </a:p>
        </p:txBody>
      </p:sp>
      <p:sp>
        <p:nvSpPr>
          <p:cNvPr id="37896" name="TextBox 7"/>
          <p:cNvSpPr txBox="1">
            <a:spLocks noChangeArrowheads="1"/>
          </p:cNvSpPr>
          <p:nvPr/>
        </p:nvSpPr>
        <p:spPr bwMode="auto">
          <a:xfrm>
            <a:off x="6858000" y="33338"/>
            <a:ext cx="163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Channel Scour</a:t>
            </a:r>
          </a:p>
        </p:txBody>
      </p:sp>
      <p:sp>
        <p:nvSpPr>
          <p:cNvPr id="37897" name="TextBox 8"/>
          <p:cNvSpPr txBox="1">
            <a:spLocks noChangeArrowheads="1"/>
          </p:cNvSpPr>
          <p:nvPr/>
        </p:nvSpPr>
        <p:spPr bwMode="auto">
          <a:xfrm>
            <a:off x="1447800" y="2562225"/>
            <a:ext cx="1574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Debris Levees</a:t>
            </a:r>
          </a:p>
        </p:txBody>
      </p:sp>
      <p:sp>
        <p:nvSpPr>
          <p:cNvPr id="37898" name="TextBox 9"/>
          <p:cNvSpPr txBox="1">
            <a:spLocks noChangeArrowheads="1"/>
          </p:cNvSpPr>
          <p:nvPr/>
        </p:nvSpPr>
        <p:spPr bwMode="auto">
          <a:xfrm>
            <a:off x="6929438" y="3810000"/>
            <a:ext cx="1947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t>Large Wood Jams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G06_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asswaste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50875"/>
            <a:ext cx="83058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asswaste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5344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517525" y="4308475"/>
            <a:ext cx="1671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Terracettes</a:t>
            </a:r>
          </a:p>
        </p:txBody>
      </p:sp>
      <p:sp>
        <p:nvSpPr>
          <p:cNvPr id="40964" name="Text Box 3"/>
          <p:cNvSpPr txBox="1">
            <a:spLocks noChangeArrowheads="1"/>
          </p:cNvSpPr>
          <p:nvPr/>
        </p:nvSpPr>
        <p:spPr bwMode="auto">
          <a:xfrm>
            <a:off x="427038" y="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Soil Creep and Animal Compaction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asswaste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5344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asswaste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6106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517525" y="1031875"/>
            <a:ext cx="173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Rock Creep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505075" y="101600"/>
            <a:ext cx="42703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en-US" altLang="en-US" sz="4000">
                <a:latin typeface="Times New Roman" panose="02020603050405020304" pitchFamily="18" charset="0"/>
                <a:cs typeface="Times New Roman" panose="02020603050405020304" pitchFamily="18" charset="0"/>
              </a:rPr>
              <a:t>Landslide Potential </a:t>
            </a:r>
          </a:p>
          <a:p>
            <a:pPr algn="ctr">
              <a:lnSpc>
                <a:spcPct val="80000"/>
              </a:lnSpc>
              <a:spcBef>
                <a:spcPct val="0"/>
              </a:spcBef>
              <a:buFontTx/>
              <a:buNone/>
            </a:pPr>
            <a:r>
              <a:rPr lang="en-US" altLang="en-US" sz="2700">
                <a:latin typeface="Times New Roman" panose="02020603050405020304" pitchFamily="18" charset="0"/>
              </a:rPr>
              <a:t>U.S.</a:t>
            </a:r>
          </a:p>
        </p:txBody>
      </p:sp>
      <p:pic>
        <p:nvPicPr>
          <p:cNvPr id="6147" name="Picture 3" descr="08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1023938"/>
            <a:ext cx="695325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5051425" y="6619875"/>
            <a:ext cx="338613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40000"/>
              </a:lnSpc>
              <a:spcBef>
                <a:spcPct val="0"/>
              </a:spcBef>
              <a:buFontTx/>
              <a:buNone/>
            </a:pPr>
            <a:r>
              <a:rPr lang="en-US" altLang="en-US" sz="1000">
                <a:latin typeface="Times New Roman" panose="02020603050405020304" pitchFamily="18" charset="0"/>
                <a:cs typeface="Times New Roman" panose="02020603050405020304" pitchFamily="18" charset="0"/>
              </a:rPr>
              <a:t>After U. S. Geological Survey Professional Paper 950, 1978</a:t>
            </a:r>
            <a:r>
              <a:rPr lang="en-US" altLang="en-US" sz="2700">
                <a:latin typeface="Times New Roman" panose="02020603050405020304" pitchFamily="18"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0" y="6445250"/>
            <a:ext cx="323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990000"/>
                </a:solidFill>
                <a:latin typeface="Times New Roman" panose="02020603050405020304" pitchFamily="18" charset="0"/>
              </a:rPr>
              <a:t>Copyright © Frank Nicholson 2002</a:t>
            </a:r>
          </a:p>
        </p:txBody>
      </p:sp>
      <p:pic>
        <p:nvPicPr>
          <p:cNvPr id="44035" name="Picture 3" descr="DawFC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9263"/>
            <a:ext cx="9144000"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04800" y="304800"/>
            <a:ext cx="69707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cs typeface="Times New Roman" panose="02020603050405020304" pitchFamily="18" charset="0"/>
              </a:rPr>
              <a:t>Rock Fall Devil’s Postpile National Monument</a:t>
            </a:r>
          </a:p>
        </p:txBody>
      </p:sp>
      <p:pic>
        <p:nvPicPr>
          <p:cNvPr id="46083" name="Picture 3" descr="08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3" y="1392238"/>
            <a:ext cx="8116887"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28600" y="152400"/>
            <a:ext cx="81327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Slump in Pacific Palisades, California </a:t>
            </a:r>
          </a:p>
        </p:txBody>
      </p:sp>
      <p:pic>
        <p:nvPicPr>
          <p:cNvPr id="47107" name="Picture 3" descr="08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193800"/>
            <a:ext cx="8421688"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1"/>
          <p:cNvSpPr txBox="1">
            <a:spLocks noChangeArrowheads="1"/>
          </p:cNvSpPr>
          <p:nvPr/>
        </p:nvSpPr>
        <p:spPr bwMode="auto">
          <a:xfrm>
            <a:off x="5791200" y="2209800"/>
            <a:ext cx="256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Uplifted Marine Terrace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082800" y="68263"/>
            <a:ext cx="508793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“Fallen City” Rockslide</a:t>
            </a:r>
          </a:p>
          <a:p>
            <a:pPr algn="ctr">
              <a:spcBef>
                <a:spcPct val="0"/>
              </a:spcBef>
              <a:buFontTx/>
              <a:buNone/>
            </a:pPr>
            <a:endParaRPr lang="en-US" altLang="en-US" sz="2700">
              <a:latin typeface="Times New Roman" panose="02020603050405020304" pitchFamily="18" charset="0"/>
            </a:endParaRPr>
          </a:p>
        </p:txBody>
      </p:sp>
      <p:pic>
        <p:nvPicPr>
          <p:cNvPr id="48131" name="Picture 3" descr="08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365250"/>
            <a:ext cx="822007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524000" y="-152400"/>
            <a:ext cx="62071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Instability of Expansive Clay</a:t>
            </a:r>
          </a:p>
          <a:p>
            <a:pPr algn="ctr">
              <a:spcBef>
                <a:spcPct val="0"/>
              </a:spcBef>
              <a:buFontTx/>
              <a:buNone/>
            </a:pPr>
            <a:r>
              <a:rPr lang="en-US" altLang="en-US" sz="4000">
                <a:latin typeface="Times New Roman" panose="02020603050405020304" pitchFamily="18" charset="0"/>
                <a:cs typeface="Times New Roman" panose="02020603050405020304" pitchFamily="18" charset="0"/>
              </a:rPr>
              <a:t>Lateral Spread</a:t>
            </a:r>
          </a:p>
          <a:p>
            <a:pPr algn="ctr">
              <a:spcBef>
                <a:spcPct val="0"/>
              </a:spcBef>
              <a:buFontTx/>
              <a:buNone/>
            </a:pPr>
            <a:endParaRPr lang="en-US" altLang="en-US" sz="2700">
              <a:latin typeface="Times New Roman" panose="02020603050405020304" pitchFamily="18" charset="0"/>
            </a:endParaRPr>
          </a:p>
        </p:txBody>
      </p:sp>
      <p:pic>
        <p:nvPicPr>
          <p:cNvPr id="49155" name="Picture 3" descr="08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058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522663" y="68263"/>
            <a:ext cx="236537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Earthflow </a:t>
            </a:r>
          </a:p>
          <a:p>
            <a:pPr algn="ctr">
              <a:spcBef>
                <a:spcPct val="0"/>
              </a:spcBef>
              <a:buFontTx/>
              <a:buNone/>
            </a:pPr>
            <a:endParaRPr lang="en-US" altLang="en-US" sz="2700">
              <a:latin typeface="Times New Roman" panose="02020603050405020304" pitchFamily="18" charset="0"/>
            </a:endParaRPr>
          </a:p>
        </p:txBody>
      </p:sp>
      <p:pic>
        <p:nvPicPr>
          <p:cNvPr id="50179" name="Picture 3" descr="08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193800"/>
            <a:ext cx="845820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368675" y="68263"/>
            <a:ext cx="253523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Grain Flow</a:t>
            </a:r>
          </a:p>
          <a:p>
            <a:pPr algn="ctr">
              <a:spcBef>
                <a:spcPct val="0"/>
              </a:spcBef>
              <a:buFontTx/>
              <a:buNone/>
            </a:pPr>
            <a:endParaRPr lang="en-US" altLang="en-US" sz="2700">
              <a:latin typeface="Times New Roman" panose="02020603050405020304" pitchFamily="18" charset="0"/>
            </a:endParaRPr>
          </a:p>
        </p:txBody>
      </p:sp>
      <p:pic>
        <p:nvPicPr>
          <p:cNvPr id="51203" name="Picture 3" descr="08_0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193800"/>
            <a:ext cx="8374062"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214438" y="323850"/>
            <a:ext cx="679767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Failure of Vegetation on Slopes </a:t>
            </a:r>
          </a:p>
          <a:p>
            <a:pPr algn="ctr">
              <a:spcBef>
                <a:spcPct val="0"/>
              </a:spcBef>
              <a:buFontTx/>
              <a:buNone/>
            </a:pPr>
            <a:endParaRPr lang="en-US" altLang="en-US" sz="2700">
              <a:latin typeface="Times New Roman" panose="02020603050405020304" pitchFamily="18" charset="0"/>
            </a:endParaRPr>
          </a:p>
        </p:txBody>
      </p:sp>
      <p:pic>
        <p:nvPicPr>
          <p:cNvPr id="52227" name="Picture 3" descr="08_2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962150"/>
            <a:ext cx="3502025"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08_2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8" y="1962150"/>
            <a:ext cx="54610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26988" y="6056313"/>
            <a:ext cx="4556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A</a:t>
            </a:r>
          </a:p>
        </p:txBody>
      </p:sp>
      <p:sp>
        <p:nvSpPr>
          <p:cNvPr id="52230" name="Text Box 6"/>
          <p:cNvSpPr txBox="1">
            <a:spLocks noChangeArrowheads="1"/>
          </p:cNvSpPr>
          <p:nvPr/>
        </p:nvSpPr>
        <p:spPr bwMode="auto">
          <a:xfrm>
            <a:off x="3589338" y="5629275"/>
            <a:ext cx="4349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B</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135313" y="0"/>
            <a:ext cx="3354387"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Signs of Creep </a:t>
            </a:r>
          </a:p>
          <a:p>
            <a:pPr algn="ctr">
              <a:spcBef>
                <a:spcPct val="0"/>
              </a:spcBef>
              <a:buFontTx/>
              <a:buNone/>
            </a:pPr>
            <a:endParaRPr lang="en-US" altLang="en-US" sz="2700">
              <a:latin typeface="Times New Roman" panose="02020603050405020304" pitchFamily="18" charset="0"/>
            </a:endParaRPr>
          </a:p>
        </p:txBody>
      </p:sp>
      <p:pic>
        <p:nvPicPr>
          <p:cNvPr id="53251" name="Picture 3" descr="08_2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3" y="1109663"/>
            <a:ext cx="7707312"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098800" y="0"/>
            <a:ext cx="322738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Signs of Creep</a:t>
            </a:r>
          </a:p>
          <a:p>
            <a:pPr algn="ctr">
              <a:spcBef>
                <a:spcPct val="0"/>
              </a:spcBef>
              <a:buFontTx/>
              <a:buNone/>
            </a:pPr>
            <a:endParaRPr lang="en-US" altLang="en-US" sz="2700">
              <a:latin typeface="Times New Roman" panose="02020603050405020304" pitchFamily="18" charset="0"/>
            </a:endParaRPr>
          </a:p>
        </p:txBody>
      </p:sp>
      <p:pic>
        <p:nvPicPr>
          <p:cNvPr id="54275" name="Picture 3" descr="08_2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279525"/>
            <a:ext cx="721995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G06_021B"/>
          <p:cNvPicPr>
            <a:picLocks noChangeAspect="1" noChangeArrowheads="1"/>
          </p:cNvPicPr>
          <p:nvPr/>
        </p:nvPicPr>
        <p:blipFill>
          <a:blip r:embed="rId2">
            <a:extLst>
              <a:ext uri="{28A0092B-C50C-407E-A947-70E740481C1C}">
                <a14:useLocalDpi xmlns:a14="http://schemas.microsoft.com/office/drawing/2010/main" val="0"/>
              </a:ext>
            </a:extLst>
          </a:blip>
          <a:srcRect l="8810" t="6667" r="8691" b="7777"/>
          <a:stretch>
            <a:fillRect/>
          </a:stretch>
        </p:blipFill>
        <p:spPr bwMode="auto">
          <a:xfrm>
            <a:off x="838200" y="838200"/>
            <a:ext cx="7543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p:cNvSpPr txBox="1">
            <a:spLocks noChangeArrowheads="1"/>
          </p:cNvSpPr>
          <p:nvPr/>
        </p:nvSpPr>
        <p:spPr bwMode="auto">
          <a:xfrm>
            <a:off x="304800" y="130175"/>
            <a:ext cx="5995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Landslide Hazards Mapping is the Key Basis to </a:t>
            </a:r>
          </a:p>
          <a:p>
            <a:r>
              <a:rPr lang="en-US" altLang="en-US" sz="2000" b="1"/>
              <a:t>Public Safety and Warning Systems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RootsSl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17463" y="6521450"/>
            <a:ext cx="2944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990000"/>
                </a:solidFill>
                <a:latin typeface="Times New Roman" panose="02020603050405020304" pitchFamily="18" charset="0"/>
              </a:rPr>
              <a:t>Copyright © Bernie Bauer 2002</a:t>
            </a:r>
          </a:p>
        </p:txBody>
      </p:sp>
      <p:sp>
        <p:nvSpPr>
          <p:cNvPr id="55300" name="Text Box 4"/>
          <p:cNvSpPr txBox="1">
            <a:spLocks noChangeArrowheads="1"/>
          </p:cNvSpPr>
          <p:nvPr/>
        </p:nvSpPr>
        <p:spPr bwMode="auto">
          <a:xfrm>
            <a:off x="908050" y="0"/>
            <a:ext cx="366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FF00"/>
                </a:solidFill>
              </a:rPr>
              <a:t>Effects of Slopewash and Creep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495425" y="0"/>
            <a:ext cx="63055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Evidence of Slope Instability </a:t>
            </a:r>
          </a:p>
        </p:txBody>
      </p:sp>
      <p:pic>
        <p:nvPicPr>
          <p:cNvPr id="57347" name="Picture 3" descr="08_3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139825"/>
            <a:ext cx="862965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874713" y="0"/>
            <a:ext cx="75469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More Evidence of Slope Instability </a:t>
            </a:r>
          </a:p>
          <a:p>
            <a:pPr algn="ctr">
              <a:spcBef>
                <a:spcPct val="0"/>
              </a:spcBef>
              <a:buFontTx/>
              <a:buNone/>
            </a:pPr>
            <a:endParaRPr lang="en-US" altLang="en-US" sz="2700">
              <a:latin typeface="Times New Roman" panose="02020603050405020304" pitchFamily="18" charset="0"/>
            </a:endParaRPr>
          </a:p>
        </p:txBody>
      </p:sp>
      <p:pic>
        <p:nvPicPr>
          <p:cNvPr id="58371" name="Picture 3" descr="08_3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09663"/>
            <a:ext cx="83058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81000" y="457200"/>
            <a:ext cx="3671888"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Times New Roman" panose="02020603050405020304" pitchFamily="18" charset="0"/>
                <a:cs typeface="Times New Roman" panose="02020603050405020304" pitchFamily="18" charset="0"/>
              </a:rPr>
              <a:t>Large-Scale</a:t>
            </a:r>
          </a:p>
          <a:p>
            <a:pPr>
              <a:spcBef>
                <a:spcPct val="0"/>
              </a:spcBef>
              <a:buFontTx/>
              <a:buNone/>
            </a:pPr>
            <a:r>
              <a:rPr lang="en-US" altLang="en-US" sz="4000">
                <a:latin typeface="Times New Roman" panose="02020603050405020304" pitchFamily="18" charset="0"/>
                <a:cs typeface="Times New Roman" panose="02020603050405020304" pitchFamily="18" charset="0"/>
              </a:rPr>
              <a:t>Rock Avalanche </a:t>
            </a:r>
          </a:p>
        </p:txBody>
      </p:sp>
      <p:pic>
        <p:nvPicPr>
          <p:cNvPr id="59395" name="Picture 3" descr="08_09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038" y="169863"/>
            <a:ext cx="43227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927225" y="0"/>
            <a:ext cx="51847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Catastrophic Avalanche </a:t>
            </a:r>
          </a:p>
        </p:txBody>
      </p:sp>
      <p:pic>
        <p:nvPicPr>
          <p:cNvPr id="60419" name="Picture 3" descr="08_0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19200"/>
            <a:ext cx="8732838"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846138" y="287338"/>
            <a:ext cx="2224087"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Erosion</a:t>
            </a:r>
          </a:p>
          <a:p>
            <a:pPr algn="ctr">
              <a:spcBef>
                <a:spcPct val="0"/>
              </a:spcBef>
              <a:buFontTx/>
              <a:buNone/>
            </a:pPr>
            <a:r>
              <a:rPr lang="en-US" altLang="en-US" sz="4000">
                <a:latin typeface="Times New Roman" panose="02020603050405020304" pitchFamily="18" charset="0"/>
                <a:cs typeface="Times New Roman" panose="02020603050405020304" pitchFamily="18" charset="0"/>
              </a:rPr>
              <a:t>and Slope</a:t>
            </a:r>
          </a:p>
          <a:p>
            <a:pPr algn="ctr">
              <a:spcBef>
                <a:spcPct val="0"/>
              </a:spcBef>
              <a:buFontTx/>
              <a:buNone/>
            </a:pPr>
            <a:r>
              <a:rPr lang="en-US" altLang="en-US" sz="4000">
                <a:latin typeface="Times New Roman" panose="02020603050405020304" pitchFamily="18" charset="0"/>
                <a:cs typeface="Times New Roman" panose="02020603050405020304" pitchFamily="18" charset="0"/>
              </a:rPr>
              <a:t>Failure</a:t>
            </a:r>
          </a:p>
        </p:txBody>
      </p:sp>
      <p:pic>
        <p:nvPicPr>
          <p:cNvPr id="61443" name="Picture 3" descr="08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588" y="190500"/>
            <a:ext cx="4410075" cy="663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497013" y="0"/>
            <a:ext cx="6259512"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Puget Peak Debris Avalanche</a:t>
            </a:r>
          </a:p>
          <a:p>
            <a:pPr algn="ctr">
              <a:spcBef>
                <a:spcPct val="0"/>
              </a:spcBef>
              <a:buFontTx/>
              <a:buNone/>
            </a:pPr>
            <a:endParaRPr lang="en-US" altLang="en-US" sz="2700">
              <a:latin typeface="Times New Roman" panose="02020603050405020304" pitchFamily="18" charset="0"/>
            </a:endParaRPr>
          </a:p>
        </p:txBody>
      </p:sp>
      <p:pic>
        <p:nvPicPr>
          <p:cNvPr id="62467" name="Picture 3" descr="08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109663"/>
            <a:ext cx="804862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34938" y="427038"/>
            <a:ext cx="368776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Times New Roman" panose="02020603050405020304" pitchFamily="18" charset="0"/>
                <a:cs typeface="Times New Roman" panose="02020603050405020304" pitchFamily="18" charset="0"/>
              </a:rPr>
              <a:t>River-Damming </a:t>
            </a:r>
          </a:p>
          <a:p>
            <a:pPr>
              <a:spcBef>
                <a:spcPct val="0"/>
              </a:spcBef>
              <a:buFontTx/>
              <a:buNone/>
            </a:pPr>
            <a:r>
              <a:rPr lang="en-US" altLang="en-US" sz="4000">
                <a:latin typeface="Times New Roman" panose="02020603050405020304" pitchFamily="18" charset="0"/>
                <a:cs typeface="Times New Roman" panose="02020603050405020304" pitchFamily="18" charset="0"/>
              </a:rPr>
              <a:t>Landslide near</a:t>
            </a:r>
          </a:p>
          <a:p>
            <a:pPr>
              <a:spcBef>
                <a:spcPct val="0"/>
              </a:spcBef>
              <a:buFontTx/>
              <a:buNone/>
            </a:pPr>
            <a:r>
              <a:rPr lang="en-US" altLang="en-US" sz="4000">
                <a:latin typeface="Times New Roman" panose="02020603050405020304" pitchFamily="18" charset="0"/>
                <a:cs typeface="Times New Roman" panose="02020603050405020304" pitchFamily="18" charset="0"/>
              </a:rPr>
              <a:t>Thistle, Utah</a:t>
            </a:r>
          </a:p>
        </p:txBody>
      </p:sp>
      <p:pic>
        <p:nvPicPr>
          <p:cNvPr id="63491" name="Picture 3" descr="08_21"/>
          <p:cNvPicPr>
            <a:picLocks noChangeAspect="1" noChangeArrowheads="1"/>
          </p:cNvPicPr>
          <p:nvPr/>
        </p:nvPicPr>
        <p:blipFill>
          <a:blip r:embed="rId2">
            <a:extLst>
              <a:ext uri="{28A0092B-C50C-407E-A947-70E740481C1C}">
                <a14:useLocalDpi xmlns:a14="http://schemas.microsoft.com/office/drawing/2010/main" val="0"/>
              </a:ext>
            </a:extLst>
          </a:blip>
          <a:srcRect b="16818"/>
          <a:stretch>
            <a:fillRect/>
          </a:stretch>
        </p:blipFill>
        <p:spPr bwMode="auto">
          <a:xfrm>
            <a:off x="4876800" y="473075"/>
            <a:ext cx="415925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 descr="080101b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3352800"/>
            <a:ext cx="464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65125" y="49213"/>
            <a:ext cx="8729663"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n-US" altLang="en-US" sz="4000">
                <a:latin typeface="Times New Roman" panose="02020603050405020304" pitchFamily="18" charset="0"/>
                <a:cs typeface="Times New Roman" panose="02020603050405020304" pitchFamily="18" charset="0"/>
              </a:rPr>
              <a:t>Damage from Portuguese Bend Landslide</a:t>
            </a:r>
          </a:p>
          <a:p>
            <a:pPr algn="ctr">
              <a:lnSpc>
                <a:spcPct val="90000"/>
              </a:lnSpc>
              <a:spcBef>
                <a:spcPct val="0"/>
              </a:spcBef>
              <a:buFontTx/>
              <a:buNone/>
            </a:pPr>
            <a:endParaRPr lang="en-US" altLang="en-US" sz="2700">
              <a:latin typeface="Times New Roman" panose="02020603050405020304" pitchFamily="18" charset="0"/>
            </a:endParaRPr>
          </a:p>
        </p:txBody>
      </p:sp>
      <p:pic>
        <p:nvPicPr>
          <p:cNvPr id="64515" name="Picture 3" descr="08_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109663"/>
            <a:ext cx="4087812"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08_1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2741613"/>
            <a:ext cx="4140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p:cNvSpPr txBox="1">
            <a:spLocks noChangeArrowheads="1"/>
          </p:cNvSpPr>
          <p:nvPr/>
        </p:nvSpPr>
        <p:spPr bwMode="auto">
          <a:xfrm>
            <a:off x="171450" y="6397625"/>
            <a:ext cx="4540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A</a:t>
            </a:r>
          </a:p>
        </p:txBody>
      </p:sp>
      <p:sp>
        <p:nvSpPr>
          <p:cNvPr id="64518" name="Text Box 6"/>
          <p:cNvSpPr txBox="1">
            <a:spLocks noChangeArrowheads="1"/>
          </p:cNvSpPr>
          <p:nvPr/>
        </p:nvSpPr>
        <p:spPr bwMode="auto">
          <a:xfrm>
            <a:off x="4710113" y="6311900"/>
            <a:ext cx="4349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B</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519488" y="169863"/>
            <a:ext cx="23368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Landslide </a:t>
            </a:r>
          </a:p>
          <a:p>
            <a:pPr algn="ctr">
              <a:spcBef>
                <a:spcPct val="0"/>
              </a:spcBef>
              <a:buFontTx/>
              <a:buNone/>
            </a:pPr>
            <a:endParaRPr lang="en-US" altLang="en-US" sz="2700">
              <a:latin typeface="Times New Roman" panose="02020603050405020304" pitchFamily="18" charset="0"/>
              <a:cs typeface="Times New Roman" panose="02020603050405020304" pitchFamily="18" charset="0"/>
            </a:endParaRPr>
          </a:p>
        </p:txBody>
      </p:sp>
      <p:pic>
        <p:nvPicPr>
          <p:cNvPr id="65539" name="Picture 3" descr="080102b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279525"/>
            <a:ext cx="8037513"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2743200"/>
            <a:ext cx="5911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t>Fundamental Principles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G06_00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G06_0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G06_0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lum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0"/>
            <a:ext cx="464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2281238" y="6521450"/>
            <a:ext cx="3489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990000"/>
                </a:solidFill>
                <a:latin typeface="Times New Roman" panose="02020603050405020304" pitchFamily="18" charset="0"/>
              </a:rPr>
              <a:t>Copyright © Christiane Mainzer 2002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G06_0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G06_0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G06_00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G06_0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G06_01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G06_01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304800"/>
            <a:ext cx="60960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1"/>
          <p:cNvSpPr txBox="1">
            <a:spLocks noChangeArrowheads="1"/>
          </p:cNvSpPr>
          <p:nvPr/>
        </p:nvSpPr>
        <p:spPr bwMode="auto">
          <a:xfrm>
            <a:off x="185738" y="74613"/>
            <a:ext cx="8885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GRAVITY AND SLOPE ANGLE ARE THE DRIVING FACTORS</a:t>
            </a:r>
          </a:p>
        </p:txBody>
      </p:sp>
      <p:cxnSp>
        <p:nvCxnSpPr>
          <p:cNvPr id="4" name="Straight Arrow Connector 3"/>
          <p:cNvCxnSpPr/>
          <p:nvPr/>
        </p:nvCxnSpPr>
        <p:spPr>
          <a:xfrm>
            <a:off x="4572000" y="2819400"/>
            <a:ext cx="0" cy="3352800"/>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21" name="TextBox 4"/>
          <p:cNvSpPr txBox="1">
            <a:spLocks noChangeArrowheads="1"/>
          </p:cNvSpPr>
          <p:nvPr/>
        </p:nvSpPr>
        <p:spPr bwMode="auto">
          <a:xfrm>
            <a:off x="1385888" y="6324600"/>
            <a:ext cx="648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Newton’s Law of Gravitational Attraction G ~ (m</a:t>
            </a:r>
            <a:r>
              <a:rPr lang="en-US" altLang="en-US" b="1" baseline="30000"/>
              <a:t>1</a:t>
            </a:r>
            <a:r>
              <a:rPr lang="en-US" altLang="en-US" b="1"/>
              <a:t> x m</a:t>
            </a:r>
            <a:r>
              <a:rPr lang="en-US" altLang="en-US" b="1" baseline="30000"/>
              <a:t>2</a:t>
            </a:r>
            <a:r>
              <a:rPr lang="en-US" altLang="en-US" b="1"/>
              <a:t> / r</a:t>
            </a:r>
            <a:r>
              <a:rPr lang="en-US" altLang="en-US" b="1" baseline="30000"/>
              <a:t>2</a:t>
            </a:r>
            <a:r>
              <a:rPr lang="en-US" altLang="en-US" b="1"/>
              <a:t>)</a:t>
            </a:r>
          </a:p>
        </p:txBody>
      </p:sp>
      <p:sp>
        <p:nvSpPr>
          <p:cNvPr id="9222" name="TextBox 7"/>
          <p:cNvSpPr txBox="1">
            <a:spLocks noChangeArrowheads="1"/>
          </p:cNvSpPr>
          <p:nvPr/>
        </p:nvSpPr>
        <p:spPr bwMode="auto">
          <a:xfrm>
            <a:off x="4824413" y="5694363"/>
            <a:ext cx="4244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Pulling Force Toward Center of Earth</a:t>
            </a:r>
          </a:p>
        </p:txBody>
      </p:sp>
      <p:grpSp>
        <p:nvGrpSpPr>
          <p:cNvPr id="9223" name="Group 10243"/>
          <p:cNvGrpSpPr>
            <a:grpSpLocks/>
          </p:cNvGrpSpPr>
          <p:nvPr/>
        </p:nvGrpSpPr>
        <p:grpSpPr bwMode="auto">
          <a:xfrm>
            <a:off x="6065838" y="687388"/>
            <a:ext cx="2819400" cy="1219200"/>
            <a:chOff x="6065775" y="688032"/>
            <a:chExt cx="2819400" cy="1219200"/>
          </a:xfrm>
        </p:grpSpPr>
        <p:sp>
          <p:nvSpPr>
            <p:cNvPr id="12" name="Oval 11"/>
            <p:cNvSpPr/>
            <p:nvPr/>
          </p:nvSpPr>
          <p:spPr>
            <a:xfrm>
              <a:off x="6065775" y="688032"/>
              <a:ext cx="28194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flipH="1">
              <a:off x="6264212" y="1330969"/>
              <a:ext cx="24542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238" name="TextBox 10"/>
            <p:cNvSpPr txBox="1">
              <a:spLocks noChangeArrowheads="1"/>
            </p:cNvSpPr>
            <p:nvPr/>
          </p:nvSpPr>
          <p:spPr bwMode="auto">
            <a:xfrm>
              <a:off x="6353041" y="911670"/>
              <a:ext cx="236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0</a:t>
              </a:r>
              <a:r>
                <a:rPr lang="en-US" altLang="en-US" baseline="30000"/>
                <a:t>o</a:t>
              </a:r>
              <a:r>
                <a:rPr lang="en-US" altLang="en-US"/>
                <a:t> slope angle stable</a:t>
              </a:r>
            </a:p>
          </p:txBody>
        </p:sp>
      </p:grpSp>
      <p:grpSp>
        <p:nvGrpSpPr>
          <p:cNvPr id="9224" name="Group 30"/>
          <p:cNvGrpSpPr>
            <a:grpSpLocks/>
          </p:cNvGrpSpPr>
          <p:nvPr/>
        </p:nvGrpSpPr>
        <p:grpSpPr bwMode="auto">
          <a:xfrm>
            <a:off x="7373938" y="2198688"/>
            <a:ext cx="1770062" cy="2297112"/>
            <a:chOff x="7373964" y="2198669"/>
            <a:chExt cx="1770036" cy="2297131"/>
          </a:xfrm>
        </p:grpSpPr>
        <p:sp>
          <p:nvSpPr>
            <p:cNvPr id="29" name="Rounded Rectangle 28"/>
            <p:cNvSpPr/>
            <p:nvPr/>
          </p:nvSpPr>
          <p:spPr>
            <a:xfrm>
              <a:off x="7373964" y="2198669"/>
              <a:ext cx="1695425" cy="229713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232" name="Group 27"/>
            <p:cNvGrpSpPr>
              <a:grpSpLocks/>
            </p:cNvGrpSpPr>
            <p:nvPr/>
          </p:nvGrpSpPr>
          <p:grpSpPr bwMode="auto">
            <a:xfrm>
              <a:off x="7690235" y="3005225"/>
              <a:ext cx="800099" cy="1278141"/>
              <a:chOff x="7658101" y="3426823"/>
              <a:chExt cx="800099" cy="1278141"/>
            </a:xfrm>
          </p:grpSpPr>
          <p:cxnSp>
            <p:nvCxnSpPr>
              <p:cNvPr id="24" name="Straight Connector 23"/>
              <p:cNvCxnSpPr/>
              <p:nvPr/>
            </p:nvCxnSpPr>
            <p:spPr>
              <a:xfrm flipH="1">
                <a:off x="7657737" y="3426724"/>
                <a:ext cx="800088" cy="158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665675" y="3426724"/>
                <a:ext cx="9525" cy="127794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33" name="TextBox 29"/>
            <p:cNvSpPr txBox="1">
              <a:spLocks noChangeArrowheads="1"/>
            </p:cNvSpPr>
            <p:nvPr/>
          </p:nvSpPr>
          <p:spPr bwMode="auto">
            <a:xfrm>
              <a:off x="7373964" y="2281235"/>
              <a:ext cx="1770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90</a:t>
              </a:r>
              <a:r>
                <a:rPr lang="en-US" altLang="en-US" baseline="30000"/>
                <a:t>o</a:t>
              </a:r>
              <a:r>
                <a:rPr lang="en-US" altLang="en-US"/>
                <a:t> slope angle</a:t>
              </a:r>
            </a:p>
            <a:p>
              <a:r>
                <a:rPr lang="en-US" altLang="en-US"/>
                <a:t>Free Fall</a:t>
              </a:r>
            </a:p>
          </p:txBody>
        </p:sp>
      </p:grpSp>
      <p:grpSp>
        <p:nvGrpSpPr>
          <p:cNvPr id="9225" name="Group 10242"/>
          <p:cNvGrpSpPr>
            <a:grpSpLocks/>
          </p:cNvGrpSpPr>
          <p:nvPr/>
        </p:nvGrpSpPr>
        <p:grpSpPr bwMode="auto">
          <a:xfrm>
            <a:off x="131763" y="601663"/>
            <a:ext cx="3321050" cy="2128837"/>
            <a:chOff x="131784" y="602371"/>
            <a:chExt cx="3321166" cy="2127466"/>
          </a:xfrm>
        </p:grpSpPr>
        <p:cxnSp>
          <p:nvCxnSpPr>
            <p:cNvPr id="15" name="Straight Connector 14"/>
            <p:cNvCxnSpPr/>
            <p:nvPr/>
          </p:nvCxnSpPr>
          <p:spPr>
            <a:xfrm rot="-36000000" flipH="1" flipV="1">
              <a:off x="609538" y="1023173"/>
              <a:ext cx="2041796" cy="120019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22" y="662657"/>
              <a:ext cx="3300528" cy="20671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8" name="TextBox 15"/>
            <p:cNvSpPr txBox="1">
              <a:spLocks noChangeArrowheads="1"/>
            </p:cNvSpPr>
            <p:nvPr/>
          </p:nvSpPr>
          <p:spPr bwMode="auto">
            <a:xfrm rot="-1800000">
              <a:off x="131784" y="1313872"/>
              <a:ext cx="27061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30</a:t>
              </a:r>
              <a:r>
                <a:rPr lang="en-US" altLang="en-US" baseline="30000"/>
                <a:t>o</a:t>
              </a:r>
              <a:r>
                <a:rPr lang="en-US" altLang="en-US"/>
                <a:t> slope angle unstable</a:t>
              </a:r>
            </a:p>
          </p:txBody>
        </p:sp>
        <p:cxnSp>
          <p:nvCxnSpPr>
            <p:cNvPr id="23" name="Straight Connector 22"/>
            <p:cNvCxnSpPr/>
            <p:nvPr/>
          </p:nvCxnSpPr>
          <p:spPr>
            <a:xfrm flipH="1">
              <a:off x="608051" y="2198367"/>
              <a:ext cx="245436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800000" flipH="1">
              <a:off x="468346" y="1584400"/>
              <a:ext cx="245436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286000"/>
            <a:ext cx="3409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625600" y="1981200"/>
            <a:ext cx="635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t>Prevention and Remediation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G06_0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G06_00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G06_00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G06_0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G06_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G06_01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G06_01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0" y="6521450"/>
            <a:ext cx="3116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990000"/>
                </a:solidFill>
                <a:latin typeface="Times New Roman" panose="02020603050405020304" pitchFamily="18" charset="0"/>
              </a:rPr>
              <a:t>Copyright © Keith Richards 2002</a:t>
            </a:r>
          </a:p>
        </p:txBody>
      </p:sp>
      <p:pic>
        <p:nvPicPr>
          <p:cNvPr id="87043" name="Picture 3" descr="Erosion and logging, Born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590675" y="323850"/>
            <a:ext cx="61864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cs typeface="Arial" panose="020B0604020202020204" pitchFamily="34" charset="0"/>
              </a:rPr>
              <a:t>Effects of Slope Geometry</a:t>
            </a:r>
          </a:p>
        </p:txBody>
      </p:sp>
      <p:pic>
        <p:nvPicPr>
          <p:cNvPr id="10243" name="Picture 3" descr="08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620838"/>
            <a:ext cx="89725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6521450"/>
            <a:ext cx="4244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990000"/>
                </a:solidFill>
                <a:latin typeface="Times New Roman" panose="02020603050405020304" pitchFamily="18" charset="0"/>
              </a:rPr>
              <a:t>Copyright © Stephane Veyrat-Charvillon 2002</a:t>
            </a:r>
          </a:p>
        </p:txBody>
      </p:sp>
      <p:pic>
        <p:nvPicPr>
          <p:cNvPr id="89091" name="Picture 3" descr="Revege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1800"/>
            <a:ext cx="914400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FG06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61938" y="0"/>
            <a:ext cx="8786812"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Reduce Consequences of Slope Instability</a:t>
            </a:r>
          </a:p>
          <a:p>
            <a:pPr algn="ctr">
              <a:spcBef>
                <a:spcPct val="0"/>
              </a:spcBef>
              <a:buFontTx/>
              <a:buNone/>
            </a:pPr>
            <a:endParaRPr lang="en-US" altLang="en-US" sz="2700">
              <a:latin typeface="Times New Roman" panose="02020603050405020304" pitchFamily="18" charset="0"/>
            </a:endParaRPr>
          </a:p>
        </p:txBody>
      </p:sp>
      <p:pic>
        <p:nvPicPr>
          <p:cNvPr id="92163" name="Picture 3" descr="08_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93800"/>
            <a:ext cx="8372475"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85725"/>
            <a:ext cx="90122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Times New Roman" panose="02020603050405020304" pitchFamily="18" charset="0"/>
                <a:cs typeface="Times New Roman" panose="02020603050405020304" pitchFamily="18" charset="0"/>
              </a:rPr>
              <a:t>Reduce Consequences of Slope Instability</a:t>
            </a:r>
          </a:p>
          <a:p>
            <a:pPr algn="ctr">
              <a:spcBef>
                <a:spcPct val="0"/>
              </a:spcBef>
              <a:buFontTx/>
              <a:buNone/>
            </a:pPr>
            <a:endParaRPr lang="en-US" altLang="en-US" sz="2700">
              <a:latin typeface="Times New Roman" panose="02020603050405020304" pitchFamily="18" charset="0"/>
            </a:endParaRPr>
          </a:p>
        </p:txBody>
      </p:sp>
      <p:pic>
        <p:nvPicPr>
          <p:cNvPr id="93187" name="Picture 3" descr="08_22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023938"/>
            <a:ext cx="5624513"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53988" y="0"/>
            <a:ext cx="87868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Reduce Consequences of Slope Instability</a:t>
            </a:r>
          </a:p>
        </p:txBody>
      </p:sp>
      <p:pic>
        <p:nvPicPr>
          <p:cNvPr id="94211" name="Picture 3" descr="08_2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122363"/>
            <a:ext cx="87757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597150" y="152400"/>
            <a:ext cx="405923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Slope Stabilization</a:t>
            </a:r>
          </a:p>
        </p:txBody>
      </p:sp>
      <p:pic>
        <p:nvPicPr>
          <p:cNvPr id="95235" name="Picture 3" descr="08_23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365250"/>
            <a:ext cx="897255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2760663" y="323850"/>
            <a:ext cx="4059237"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Slope Stabilization</a:t>
            </a:r>
          </a:p>
          <a:p>
            <a:pPr algn="ctr">
              <a:spcBef>
                <a:spcPct val="0"/>
              </a:spcBef>
              <a:buFontTx/>
              <a:buNone/>
            </a:pPr>
            <a:endParaRPr lang="en-US" altLang="en-US" sz="2700">
              <a:latin typeface="Times New Roman" panose="02020603050405020304" pitchFamily="18" charset="0"/>
            </a:endParaRPr>
          </a:p>
        </p:txBody>
      </p:sp>
      <p:pic>
        <p:nvPicPr>
          <p:cNvPr id="96259" name="Picture 3" descr="08_23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2132013"/>
            <a:ext cx="88185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531813" y="407988"/>
            <a:ext cx="32956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Retaining Wall</a:t>
            </a:r>
          </a:p>
        </p:txBody>
      </p:sp>
      <p:pic>
        <p:nvPicPr>
          <p:cNvPr id="97283" name="Picture 3" descr="08_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88" y="255588"/>
            <a:ext cx="43973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14313" y="511175"/>
            <a:ext cx="404495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Stabilizing a Slope</a:t>
            </a:r>
          </a:p>
          <a:p>
            <a:pPr algn="ctr">
              <a:spcBef>
                <a:spcPct val="0"/>
              </a:spcBef>
              <a:buFontTx/>
              <a:buNone/>
            </a:pPr>
            <a:endParaRPr lang="en-US" altLang="en-US" sz="2700">
              <a:latin typeface="Times New Roman" panose="02020603050405020304" pitchFamily="18" charset="0"/>
            </a:endParaRPr>
          </a:p>
        </p:txBody>
      </p:sp>
      <p:pic>
        <p:nvPicPr>
          <p:cNvPr id="98307" name="Picture 3" descr="08_2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471011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08_2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341313"/>
            <a:ext cx="4067175"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5"/>
          <p:cNvSpPr txBox="1">
            <a:spLocks noChangeArrowheads="1"/>
          </p:cNvSpPr>
          <p:nvPr/>
        </p:nvSpPr>
        <p:spPr bwMode="auto">
          <a:xfrm>
            <a:off x="-26988" y="6227763"/>
            <a:ext cx="4556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A</a:t>
            </a:r>
          </a:p>
        </p:txBody>
      </p:sp>
      <p:sp>
        <p:nvSpPr>
          <p:cNvPr id="98310" name="Text Box 6"/>
          <p:cNvSpPr txBox="1">
            <a:spLocks noChangeArrowheads="1"/>
          </p:cNvSpPr>
          <p:nvPr/>
        </p:nvSpPr>
        <p:spPr bwMode="auto">
          <a:xfrm>
            <a:off x="4794250" y="6227763"/>
            <a:ext cx="4365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369888" y="511175"/>
            <a:ext cx="2182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Improved</a:t>
            </a:r>
          </a:p>
          <a:p>
            <a:pPr algn="ctr">
              <a:spcBef>
                <a:spcPct val="0"/>
              </a:spcBef>
              <a:buFontTx/>
              <a:buNone/>
            </a:pPr>
            <a:r>
              <a:rPr lang="en-US" altLang="en-US" sz="4000">
                <a:latin typeface="Times New Roman" panose="02020603050405020304" pitchFamily="18" charset="0"/>
                <a:cs typeface="Times New Roman" panose="02020603050405020304" pitchFamily="18" charset="0"/>
              </a:rPr>
              <a:t>Drainage</a:t>
            </a:r>
          </a:p>
          <a:p>
            <a:pPr algn="ctr">
              <a:spcBef>
                <a:spcPct val="0"/>
              </a:spcBef>
              <a:buFontTx/>
              <a:buNone/>
            </a:pPr>
            <a:endParaRPr lang="en-US" altLang="en-US" sz="2700">
              <a:latin typeface="Times New Roman" panose="02020603050405020304" pitchFamily="18" charset="0"/>
            </a:endParaRPr>
          </a:p>
        </p:txBody>
      </p:sp>
      <p:pic>
        <p:nvPicPr>
          <p:cNvPr id="99331" name="Picture 3" descr="08_26a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169863"/>
            <a:ext cx="494665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p:cNvSpPr txBox="1">
            <a:spLocks noChangeArrowheads="1"/>
          </p:cNvSpPr>
          <p:nvPr/>
        </p:nvSpPr>
        <p:spPr bwMode="auto">
          <a:xfrm>
            <a:off x="3340100" y="2946400"/>
            <a:ext cx="4540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A</a:t>
            </a:r>
          </a:p>
        </p:txBody>
      </p:sp>
      <p:sp>
        <p:nvSpPr>
          <p:cNvPr id="99333" name="Text Box 5"/>
          <p:cNvSpPr txBox="1">
            <a:spLocks noChangeArrowheads="1"/>
          </p:cNvSpPr>
          <p:nvPr/>
        </p:nvSpPr>
        <p:spPr bwMode="auto">
          <a:xfrm>
            <a:off x="3357563" y="6056313"/>
            <a:ext cx="4349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a:latin typeface="Times New Roman" panose="02020603050405020304" pitchFamily="18" charset="0"/>
              </a:rPr>
              <a:t>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ig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30275"/>
            <a:ext cx="88392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613025" y="-17463"/>
            <a:ext cx="429895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Improved Drainage </a:t>
            </a:r>
          </a:p>
          <a:p>
            <a:pPr algn="ctr">
              <a:spcBef>
                <a:spcPct val="0"/>
              </a:spcBef>
              <a:buFontTx/>
              <a:buNone/>
            </a:pPr>
            <a:endParaRPr lang="en-US" altLang="en-US" sz="2700">
              <a:latin typeface="Times New Roman" panose="02020603050405020304" pitchFamily="18" charset="0"/>
            </a:endParaRPr>
          </a:p>
        </p:txBody>
      </p:sp>
      <p:pic>
        <p:nvPicPr>
          <p:cNvPr id="100355" name="Picture 3" descr="08_2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111250"/>
            <a:ext cx="856138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676525" y="238125"/>
            <a:ext cx="417195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Stabilizing a Slope </a:t>
            </a:r>
          </a:p>
          <a:p>
            <a:pPr algn="ctr">
              <a:spcBef>
                <a:spcPct val="0"/>
              </a:spcBef>
              <a:buFontTx/>
              <a:buNone/>
            </a:pPr>
            <a:endParaRPr lang="en-US" altLang="en-US" sz="2700">
              <a:latin typeface="Times New Roman" panose="02020603050405020304" pitchFamily="18" charset="0"/>
            </a:endParaRPr>
          </a:p>
        </p:txBody>
      </p:sp>
      <p:pic>
        <p:nvPicPr>
          <p:cNvPr id="101379" name="Picture 3" descr="08_2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512888"/>
            <a:ext cx="8972550"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655888" y="-17463"/>
            <a:ext cx="417195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a:spcBef>
                <a:spcPct val="20000"/>
              </a:spcBef>
              <a:buChar char="•"/>
              <a:defRPr sz="3200">
                <a:solidFill>
                  <a:schemeClr val="tx1"/>
                </a:solidFill>
                <a:latin typeface="Arial" panose="020B0604020202020204" pitchFamily="34" charset="0"/>
              </a:defRPr>
            </a:lvl1pPr>
            <a:lvl2pPr marL="742950" indent="-285750" defTabSz="1025525">
              <a:spcBef>
                <a:spcPct val="20000"/>
              </a:spcBef>
              <a:buChar char="–"/>
              <a:defRPr sz="2800">
                <a:solidFill>
                  <a:schemeClr val="tx1"/>
                </a:solidFill>
                <a:latin typeface="Arial" panose="020B0604020202020204" pitchFamily="34" charset="0"/>
              </a:defRPr>
            </a:lvl2pPr>
            <a:lvl3pPr marL="1143000" indent="-228600" defTabSz="1025525">
              <a:spcBef>
                <a:spcPct val="20000"/>
              </a:spcBef>
              <a:buChar char="•"/>
              <a:defRPr sz="2400">
                <a:solidFill>
                  <a:schemeClr val="tx1"/>
                </a:solidFill>
                <a:latin typeface="Arial" panose="020B0604020202020204" pitchFamily="34" charset="0"/>
              </a:defRPr>
            </a:lvl3pPr>
            <a:lvl4pPr marL="1600200" indent="-228600" defTabSz="1025525">
              <a:spcBef>
                <a:spcPct val="20000"/>
              </a:spcBef>
              <a:buChar char="–"/>
              <a:defRPr sz="2000">
                <a:solidFill>
                  <a:schemeClr val="tx1"/>
                </a:solidFill>
                <a:latin typeface="Arial" panose="020B0604020202020204" pitchFamily="34" charset="0"/>
              </a:defRPr>
            </a:lvl4pPr>
            <a:lvl5pPr marL="2057400" indent="-228600" defTabSz="1025525">
              <a:spcBef>
                <a:spcPct val="20000"/>
              </a:spcBef>
              <a:buChar char="»"/>
              <a:defRPr sz="2000">
                <a:solidFill>
                  <a:schemeClr val="tx1"/>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latin typeface="Times New Roman" panose="02020603050405020304" pitchFamily="18" charset="0"/>
                <a:cs typeface="Times New Roman" panose="02020603050405020304" pitchFamily="18" charset="0"/>
              </a:rPr>
              <a:t>Stabilizing a Slope </a:t>
            </a:r>
          </a:p>
          <a:p>
            <a:pPr algn="ctr">
              <a:spcBef>
                <a:spcPct val="0"/>
              </a:spcBef>
              <a:buFontTx/>
              <a:buNone/>
            </a:pPr>
            <a:endParaRPr lang="en-US" altLang="en-US" sz="2700">
              <a:latin typeface="Times New Roman" panose="02020603050405020304" pitchFamily="18" charset="0"/>
            </a:endParaRPr>
          </a:p>
        </p:txBody>
      </p:sp>
      <p:pic>
        <p:nvPicPr>
          <p:cNvPr id="102403" name="Picture 3" descr="08_2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128713"/>
            <a:ext cx="84582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1"/>
          <p:cNvSpPr txBox="1">
            <a:spLocks noChangeArrowheads="1"/>
          </p:cNvSpPr>
          <p:nvPr/>
        </p:nvSpPr>
        <p:spPr bwMode="auto">
          <a:xfrm>
            <a:off x="533400" y="457200"/>
            <a:ext cx="7437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t>ONLY YOU CAN PREVENT LANDSLIDES…</a:t>
            </a:r>
          </a:p>
        </p:txBody>
      </p:sp>
      <p:pic>
        <p:nvPicPr>
          <p:cNvPr id="103427" name="Picture 2" descr="Smokey Bea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39624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810</Words>
  <Application>Microsoft Office PowerPoint</Application>
  <PresentationFormat>On-screen Show (4:3)</PresentationFormat>
  <Paragraphs>260</Paragraphs>
  <Slides>93</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Times New Roman</vt:lpstr>
      <vt:lpstr>Courier New</vt:lpstr>
      <vt:lpstr>MS Mincho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Western oregon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Wou</dc:creator>
  <cp:lastModifiedBy>Taylor</cp:lastModifiedBy>
  <cp:revision>38</cp:revision>
  <dcterms:created xsi:type="dcterms:W3CDTF">2008-04-08T21:23:49Z</dcterms:created>
  <dcterms:modified xsi:type="dcterms:W3CDTF">2020-04-14T15:28:17Z</dcterms:modified>
</cp:coreProperties>
</file>