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65"/>
  </p:notesMasterIdLst>
  <p:handoutMasterIdLst>
    <p:handoutMasterId r:id="rId66"/>
  </p:handoutMasterIdLst>
  <p:sldIdLst>
    <p:sldId id="465" r:id="rId2"/>
    <p:sldId id="469" r:id="rId3"/>
    <p:sldId id="494" r:id="rId4"/>
    <p:sldId id="467" r:id="rId5"/>
    <p:sldId id="470" r:id="rId6"/>
    <p:sldId id="471" r:id="rId7"/>
    <p:sldId id="472" r:id="rId8"/>
    <p:sldId id="476" r:id="rId9"/>
    <p:sldId id="473" r:id="rId10"/>
    <p:sldId id="474" r:id="rId11"/>
    <p:sldId id="475" r:id="rId12"/>
    <p:sldId id="434" r:id="rId13"/>
    <p:sldId id="435" r:id="rId14"/>
    <p:sldId id="436" r:id="rId15"/>
    <p:sldId id="438" r:id="rId16"/>
    <p:sldId id="439" r:id="rId17"/>
    <p:sldId id="440" r:id="rId18"/>
    <p:sldId id="442" r:id="rId19"/>
    <p:sldId id="443" r:id="rId20"/>
    <p:sldId id="444" r:id="rId21"/>
    <p:sldId id="445" r:id="rId22"/>
    <p:sldId id="446" r:id="rId23"/>
    <p:sldId id="447" r:id="rId24"/>
    <p:sldId id="448" r:id="rId25"/>
    <p:sldId id="449" r:id="rId26"/>
    <p:sldId id="450" r:id="rId27"/>
    <p:sldId id="452" r:id="rId28"/>
    <p:sldId id="458" r:id="rId29"/>
    <p:sldId id="478" r:id="rId30"/>
    <p:sldId id="479" r:id="rId31"/>
    <p:sldId id="495" r:id="rId32"/>
    <p:sldId id="480" r:id="rId33"/>
    <p:sldId id="481" r:id="rId34"/>
    <p:sldId id="496" r:id="rId35"/>
    <p:sldId id="482" r:id="rId36"/>
    <p:sldId id="485" r:id="rId37"/>
    <p:sldId id="488" r:id="rId38"/>
    <p:sldId id="490" r:id="rId39"/>
    <p:sldId id="491" r:id="rId40"/>
    <p:sldId id="492" r:id="rId41"/>
    <p:sldId id="493" r:id="rId42"/>
    <p:sldId id="464" r:id="rId43"/>
    <p:sldId id="378" r:id="rId44"/>
    <p:sldId id="414" r:id="rId45"/>
    <p:sldId id="379" r:id="rId46"/>
    <p:sldId id="413" r:id="rId47"/>
    <p:sldId id="385" r:id="rId48"/>
    <p:sldId id="390" r:id="rId49"/>
    <p:sldId id="381" r:id="rId50"/>
    <p:sldId id="400" r:id="rId51"/>
    <p:sldId id="415" r:id="rId52"/>
    <p:sldId id="401" r:id="rId53"/>
    <p:sldId id="402" r:id="rId54"/>
    <p:sldId id="403" r:id="rId55"/>
    <p:sldId id="384" r:id="rId56"/>
    <p:sldId id="412" r:id="rId57"/>
    <p:sldId id="404" r:id="rId58"/>
    <p:sldId id="405" r:id="rId59"/>
    <p:sldId id="418" r:id="rId60"/>
    <p:sldId id="416" r:id="rId61"/>
    <p:sldId id="406" r:id="rId62"/>
    <p:sldId id="417" r:id="rId63"/>
    <p:sldId id="383" r:id="rId64"/>
  </p:sldIdLst>
  <p:sldSz cx="9144000" cy="6858000" type="screen4x3"/>
  <p:notesSz cx="6858000" cy="9144000"/>
  <p:defaultTextStyle>
    <a:defPPr>
      <a:defRPr lang="en-US"/>
    </a:defPPr>
    <a:lvl1pPr algn="l" rtl="0" eaLnBrk="0" fontAlgn="base" hangingPunct="0">
      <a:spcBef>
        <a:spcPct val="0"/>
      </a:spcBef>
      <a:spcAft>
        <a:spcPct val="0"/>
      </a:spcAft>
      <a:defRPr sz="22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2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2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2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200" b="1" kern="1200">
        <a:solidFill>
          <a:schemeClr val="tx1"/>
        </a:solidFill>
        <a:latin typeface="Arial" panose="020B0604020202020204" pitchFamily="34" charset="0"/>
        <a:ea typeface="+mn-ea"/>
        <a:cs typeface="+mn-cs"/>
      </a:defRPr>
    </a:lvl5pPr>
    <a:lvl6pPr marL="2286000" algn="l" defTabSz="914400" rtl="0" eaLnBrk="1" latinLnBrk="0" hangingPunct="1">
      <a:defRPr sz="2200" b="1" kern="1200">
        <a:solidFill>
          <a:schemeClr val="tx1"/>
        </a:solidFill>
        <a:latin typeface="Arial" panose="020B0604020202020204" pitchFamily="34" charset="0"/>
        <a:ea typeface="+mn-ea"/>
        <a:cs typeface="+mn-cs"/>
      </a:defRPr>
    </a:lvl6pPr>
    <a:lvl7pPr marL="2743200" algn="l" defTabSz="914400" rtl="0" eaLnBrk="1" latinLnBrk="0" hangingPunct="1">
      <a:defRPr sz="2200" b="1" kern="1200">
        <a:solidFill>
          <a:schemeClr val="tx1"/>
        </a:solidFill>
        <a:latin typeface="Arial" panose="020B0604020202020204" pitchFamily="34" charset="0"/>
        <a:ea typeface="+mn-ea"/>
        <a:cs typeface="+mn-cs"/>
      </a:defRPr>
    </a:lvl7pPr>
    <a:lvl8pPr marL="3200400" algn="l" defTabSz="914400" rtl="0" eaLnBrk="1" latinLnBrk="0" hangingPunct="1">
      <a:defRPr sz="2200" b="1" kern="1200">
        <a:solidFill>
          <a:schemeClr val="tx1"/>
        </a:solidFill>
        <a:latin typeface="Arial" panose="020B0604020202020204" pitchFamily="34" charset="0"/>
        <a:ea typeface="+mn-ea"/>
        <a:cs typeface="+mn-cs"/>
      </a:defRPr>
    </a:lvl8pPr>
    <a:lvl9pPr marL="3657600" algn="l" defTabSz="914400" rtl="0" eaLnBrk="1" latinLnBrk="0" hangingPunct="1">
      <a:defRPr sz="2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8B1FE"/>
    <a:srgbClr val="99CCFF"/>
    <a:srgbClr val="6699FF"/>
    <a:srgbClr val="CCFFFF"/>
    <a:srgbClr val="FF9900"/>
    <a:srgbClr val="006600"/>
    <a:srgbClr val="0000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17" autoAdjust="0"/>
    <p:restoredTop sz="99556" autoAdjust="0"/>
  </p:normalViewPr>
  <p:slideViewPr>
    <p:cSldViewPr>
      <p:cViewPr varScale="1">
        <p:scale>
          <a:sx n="75" d="100"/>
          <a:sy n="75" d="100"/>
        </p:scale>
        <p:origin x="-81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p:scale>
          <a:sx n="66" d="100"/>
          <a:sy n="66" d="100"/>
        </p:scale>
        <p:origin x="-1608" y="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A5419C9-8B4D-4988-989A-C70BDCD1973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atin typeface="Times New Roman" panose="02020603050405020304" pitchFamily="18" charset="0"/>
              </a:defRPr>
            </a:lvl1pPr>
          </a:lstStyle>
          <a:p>
            <a:endParaRPr lang="en-US" altLang="en-US"/>
          </a:p>
        </p:txBody>
      </p:sp>
      <p:sp>
        <p:nvSpPr>
          <p:cNvPr id="83971" name="Rectangle 3">
            <a:extLst>
              <a:ext uri="{FF2B5EF4-FFF2-40B4-BE49-F238E27FC236}">
                <a16:creationId xmlns:a16="http://schemas.microsoft.com/office/drawing/2014/main" id="{B360CD98-BE21-4C18-A804-DCD5BB5B6E53}"/>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Times New Roman" panose="02020603050405020304" pitchFamily="18" charset="0"/>
              </a:defRPr>
            </a:lvl1pPr>
          </a:lstStyle>
          <a:p>
            <a:endParaRPr lang="en-US" altLang="en-US"/>
          </a:p>
        </p:txBody>
      </p:sp>
      <p:sp>
        <p:nvSpPr>
          <p:cNvPr id="83972" name="Rectangle 4">
            <a:extLst>
              <a:ext uri="{FF2B5EF4-FFF2-40B4-BE49-F238E27FC236}">
                <a16:creationId xmlns:a16="http://schemas.microsoft.com/office/drawing/2014/main" id="{B714CCC1-A3F1-40A7-8DE6-B300A792AC31}"/>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atin typeface="Times New Roman" panose="02020603050405020304" pitchFamily="18" charset="0"/>
              </a:defRPr>
            </a:lvl1pPr>
          </a:lstStyle>
          <a:p>
            <a:endParaRPr lang="en-US" altLang="en-US"/>
          </a:p>
        </p:txBody>
      </p:sp>
      <p:sp>
        <p:nvSpPr>
          <p:cNvPr id="83973" name="Rectangle 5">
            <a:extLst>
              <a:ext uri="{FF2B5EF4-FFF2-40B4-BE49-F238E27FC236}">
                <a16:creationId xmlns:a16="http://schemas.microsoft.com/office/drawing/2014/main" id="{5DF479DA-903C-442F-9107-5A383A46CC13}"/>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Times New Roman" panose="02020603050405020304" pitchFamily="18" charset="0"/>
              </a:defRPr>
            </a:lvl1pPr>
          </a:lstStyle>
          <a:p>
            <a:fld id="{7067AA7E-657B-4A4E-B40A-D0F314C82ECB}"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3B6712A-E6B2-4E87-BF8B-04BC8819EA11}"/>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atin typeface="Times New Roman" panose="02020603050405020304" pitchFamily="18" charset="0"/>
              </a:defRPr>
            </a:lvl1pPr>
          </a:lstStyle>
          <a:p>
            <a:endParaRPr lang="en-US" altLang="en-US"/>
          </a:p>
        </p:txBody>
      </p:sp>
      <p:sp>
        <p:nvSpPr>
          <p:cNvPr id="15363" name="Rectangle 3">
            <a:extLst>
              <a:ext uri="{FF2B5EF4-FFF2-40B4-BE49-F238E27FC236}">
                <a16:creationId xmlns:a16="http://schemas.microsoft.com/office/drawing/2014/main" id="{A759459E-A1FA-43BF-ACBD-125809AB2FB5}"/>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Times New Roman" panose="02020603050405020304" pitchFamily="18" charset="0"/>
              </a:defRPr>
            </a:lvl1pPr>
          </a:lstStyle>
          <a:p>
            <a:endParaRPr lang="en-US" altLang="en-US"/>
          </a:p>
        </p:txBody>
      </p:sp>
      <p:sp>
        <p:nvSpPr>
          <p:cNvPr id="15364" name="Rectangle 4">
            <a:extLst>
              <a:ext uri="{FF2B5EF4-FFF2-40B4-BE49-F238E27FC236}">
                <a16:creationId xmlns:a16="http://schemas.microsoft.com/office/drawing/2014/main" id="{627EEB47-A973-4D9B-9BA6-06507FF440F6}"/>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a:extLst>
              <a:ext uri="{FF2B5EF4-FFF2-40B4-BE49-F238E27FC236}">
                <a16:creationId xmlns:a16="http://schemas.microsoft.com/office/drawing/2014/main" id="{8328E18A-51B2-4CAD-BFD8-FF66F6D4FEB3}"/>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366" name="Rectangle 6">
            <a:extLst>
              <a:ext uri="{FF2B5EF4-FFF2-40B4-BE49-F238E27FC236}">
                <a16:creationId xmlns:a16="http://schemas.microsoft.com/office/drawing/2014/main" id="{31AFA69A-6AC5-46A7-B728-26605FD26EB1}"/>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atin typeface="Times New Roman" panose="02020603050405020304" pitchFamily="18" charset="0"/>
              </a:defRPr>
            </a:lvl1pPr>
          </a:lstStyle>
          <a:p>
            <a:endParaRPr lang="en-US" altLang="en-US"/>
          </a:p>
        </p:txBody>
      </p:sp>
      <p:sp>
        <p:nvSpPr>
          <p:cNvPr id="15367" name="Rectangle 7">
            <a:extLst>
              <a:ext uri="{FF2B5EF4-FFF2-40B4-BE49-F238E27FC236}">
                <a16:creationId xmlns:a16="http://schemas.microsoft.com/office/drawing/2014/main" id="{14D81F7A-D1BD-4481-94B3-F4BEF3AD69D3}"/>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Times New Roman" panose="02020603050405020304" pitchFamily="18" charset="0"/>
              </a:defRPr>
            </a:lvl1pPr>
          </a:lstStyle>
          <a:p>
            <a:fld id="{E4DF992E-9E65-47B1-9367-7EA3CB68A48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B4EEF29-A681-4EA5-8583-DD93535AA0BA}"/>
              </a:ext>
            </a:extLst>
          </p:cNvPr>
          <p:cNvSpPr>
            <a:spLocks noGrp="1" noChangeArrowheads="1"/>
          </p:cNvSpPr>
          <p:nvPr>
            <p:ph type="sldNum" sz="quarter" idx="5"/>
          </p:nvPr>
        </p:nvSpPr>
        <p:spPr>
          <a:ln/>
        </p:spPr>
        <p:txBody>
          <a:bodyPr/>
          <a:lstStyle/>
          <a:p>
            <a:fld id="{67D4F264-4025-4C57-BBA5-E9746E665601}" type="slidenum">
              <a:rPr lang="en-US" altLang="en-US"/>
              <a:pPr/>
              <a:t>1</a:t>
            </a:fld>
            <a:endParaRPr lang="en-US" altLang="en-US"/>
          </a:p>
        </p:txBody>
      </p:sp>
      <p:sp>
        <p:nvSpPr>
          <p:cNvPr id="445442" name="Rectangle 2">
            <a:extLst>
              <a:ext uri="{FF2B5EF4-FFF2-40B4-BE49-F238E27FC236}">
                <a16:creationId xmlns:a16="http://schemas.microsoft.com/office/drawing/2014/main" id="{0D2C4DD7-7201-4CBF-9AA8-6F27C79A9238}"/>
              </a:ext>
            </a:extLst>
          </p:cNvPr>
          <p:cNvSpPr>
            <a:spLocks noChangeArrowheads="1" noTextEdit="1"/>
          </p:cNvSpPr>
          <p:nvPr>
            <p:ph type="sldImg"/>
          </p:nvPr>
        </p:nvSpPr>
        <p:spPr>
          <a:ln/>
        </p:spPr>
      </p:sp>
      <p:sp>
        <p:nvSpPr>
          <p:cNvPr id="445443" name="Rectangle 3">
            <a:extLst>
              <a:ext uri="{FF2B5EF4-FFF2-40B4-BE49-F238E27FC236}">
                <a16:creationId xmlns:a16="http://schemas.microsoft.com/office/drawing/2014/main" id="{56F048F7-8B93-4F2A-B2CB-C6FF093AA01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7CF3F9-1EFB-4594-9C43-2CA1D3B033A5}"/>
              </a:ext>
            </a:extLst>
          </p:cNvPr>
          <p:cNvSpPr>
            <a:spLocks noGrp="1" noChangeArrowheads="1"/>
          </p:cNvSpPr>
          <p:nvPr>
            <p:ph type="sldNum" sz="quarter" idx="5"/>
          </p:nvPr>
        </p:nvSpPr>
        <p:spPr>
          <a:ln/>
        </p:spPr>
        <p:txBody>
          <a:bodyPr/>
          <a:lstStyle/>
          <a:p>
            <a:fld id="{C0418A6A-1DF9-4241-BB7A-DC0B3FBD9F14}" type="slidenum">
              <a:rPr lang="en-US" altLang="en-US"/>
              <a:pPr/>
              <a:t>2</a:t>
            </a:fld>
            <a:endParaRPr lang="en-US" altLang="en-US"/>
          </a:p>
        </p:txBody>
      </p:sp>
      <p:sp>
        <p:nvSpPr>
          <p:cNvPr id="406530" name="Rectangle 2">
            <a:extLst>
              <a:ext uri="{FF2B5EF4-FFF2-40B4-BE49-F238E27FC236}">
                <a16:creationId xmlns:a16="http://schemas.microsoft.com/office/drawing/2014/main" id="{EE673869-E4A5-4E1C-BBBD-052D1758CAC3}"/>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6531" name="Rectangle 3">
            <a:extLst>
              <a:ext uri="{FF2B5EF4-FFF2-40B4-BE49-F238E27FC236}">
                <a16:creationId xmlns:a16="http://schemas.microsoft.com/office/drawing/2014/main" id="{F1E732E2-5209-445B-8675-42CF9D2E54B5}"/>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3CD182-3CD7-4F4F-808E-74EA9C98A25F}"/>
              </a:ext>
            </a:extLst>
          </p:cNvPr>
          <p:cNvSpPr>
            <a:spLocks noGrp="1" noChangeArrowheads="1"/>
          </p:cNvSpPr>
          <p:nvPr>
            <p:ph type="sldNum" sz="quarter" idx="5"/>
          </p:nvPr>
        </p:nvSpPr>
        <p:spPr>
          <a:ln/>
        </p:spPr>
        <p:txBody>
          <a:bodyPr/>
          <a:lstStyle/>
          <a:p>
            <a:fld id="{15A82272-81EA-4563-A47F-5E79A37643AC}" type="slidenum">
              <a:rPr lang="en-US" altLang="en-US"/>
              <a:pPr/>
              <a:t>19</a:t>
            </a:fld>
            <a:endParaRPr lang="en-US" altLang="en-US"/>
          </a:p>
        </p:txBody>
      </p:sp>
      <p:sp>
        <p:nvSpPr>
          <p:cNvPr id="371714" name="Rectangle 2">
            <a:extLst>
              <a:ext uri="{FF2B5EF4-FFF2-40B4-BE49-F238E27FC236}">
                <a16:creationId xmlns:a16="http://schemas.microsoft.com/office/drawing/2014/main" id="{9EACE24C-A718-4B5D-9525-C350BD1B8156}"/>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1715" name="Rectangle 3">
            <a:extLst>
              <a:ext uri="{FF2B5EF4-FFF2-40B4-BE49-F238E27FC236}">
                <a16:creationId xmlns:a16="http://schemas.microsoft.com/office/drawing/2014/main" id="{365D5BA3-E95C-46FE-AFEC-E6975DE2B234}"/>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0498" tIns="45249" rIns="90498" bIns="45249"/>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E936E2-9534-435F-ACDC-BA888C968499}"/>
              </a:ext>
            </a:extLst>
          </p:cNvPr>
          <p:cNvSpPr>
            <a:spLocks noGrp="1" noChangeArrowheads="1"/>
          </p:cNvSpPr>
          <p:nvPr>
            <p:ph type="sldNum" sz="quarter" idx="5"/>
          </p:nvPr>
        </p:nvSpPr>
        <p:spPr>
          <a:ln/>
        </p:spPr>
        <p:txBody>
          <a:bodyPr/>
          <a:lstStyle/>
          <a:p>
            <a:fld id="{4FE612D7-2F7F-4E8D-9641-DBC54BF1FA04}" type="slidenum">
              <a:rPr lang="en-US" altLang="en-US"/>
              <a:pPr/>
              <a:t>22</a:t>
            </a:fld>
            <a:endParaRPr lang="en-US" altLang="en-US"/>
          </a:p>
        </p:txBody>
      </p:sp>
      <p:sp>
        <p:nvSpPr>
          <p:cNvPr id="375810" name="Rectangle 2">
            <a:extLst>
              <a:ext uri="{FF2B5EF4-FFF2-40B4-BE49-F238E27FC236}">
                <a16:creationId xmlns:a16="http://schemas.microsoft.com/office/drawing/2014/main" id="{1638AAA5-A556-4B15-876A-7CEE6474F788}"/>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5811" name="Rectangle 3">
            <a:extLst>
              <a:ext uri="{FF2B5EF4-FFF2-40B4-BE49-F238E27FC236}">
                <a16:creationId xmlns:a16="http://schemas.microsoft.com/office/drawing/2014/main" id="{31E105D8-D348-4E20-BF24-1E10ECD9875B}"/>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0498" tIns="45249" rIns="90498" bIns="45249"/>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9B2DE1B-BC6B-4A24-87A1-5550306D40CA}"/>
              </a:ext>
            </a:extLst>
          </p:cNvPr>
          <p:cNvSpPr>
            <a:spLocks noGrp="1" noChangeArrowheads="1"/>
          </p:cNvSpPr>
          <p:nvPr>
            <p:ph type="sldNum" sz="quarter" idx="5"/>
          </p:nvPr>
        </p:nvSpPr>
        <p:spPr>
          <a:ln/>
        </p:spPr>
        <p:txBody>
          <a:bodyPr/>
          <a:lstStyle/>
          <a:p>
            <a:fld id="{EE36C1D8-19BB-480B-9529-06006D9B38DF}" type="slidenum">
              <a:rPr lang="en-US" altLang="en-US"/>
              <a:pPr/>
              <a:t>23</a:t>
            </a:fld>
            <a:endParaRPr lang="en-US" altLang="en-US"/>
          </a:p>
        </p:txBody>
      </p:sp>
      <p:sp>
        <p:nvSpPr>
          <p:cNvPr id="377858" name="Rectangle 2">
            <a:extLst>
              <a:ext uri="{FF2B5EF4-FFF2-40B4-BE49-F238E27FC236}">
                <a16:creationId xmlns:a16="http://schemas.microsoft.com/office/drawing/2014/main" id="{CFA67240-E444-4430-AEE0-B61286BDB153}"/>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7859" name="Rectangle 3">
            <a:extLst>
              <a:ext uri="{FF2B5EF4-FFF2-40B4-BE49-F238E27FC236}">
                <a16:creationId xmlns:a16="http://schemas.microsoft.com/office/drawing/2014/main" id="{B9C02C92-A37B-434B-906F-13E78F2C37A2}"/>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0498" tIns="45249" rIns="90498" bIns="45249"/>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1678FD8-9682-4ED8-8F1A-2278F56A41D8}"/>
              </a:ext>
            </a:extLst>
          </p:cNvPr>
          <p:cNvSpPr>
            <a:spLocks noGrp="1" noChangeArrowheads="1"/>
          </p:cNvSpPr>
          <p:nvPr>
            <p:ph type="sldNum" sz="quarter" idx="5"/>
          </p:nvPr>
        </p:nvSpPr>
        <p:spPr>
          <a:ln/>
        </p:spPr>
        <p:txBody>
          <a:bodyPr/>
          <a:lstStyle/>
          <a:p>
            <a:fld id="{844B2376-1C84-4BBF-BA95-19A6BC172F5F}" type="slidenum">
              <a:rPr lang="en-US" altLang="en-US"/>
              <a:pPr/>
              <a:t>25</a:t>
            </a:fld>
            <a:endParaRPr lang="en-US" altLang="en-US"/>
          </a:p>
        </p:txBody>
      </p:sp>
      <p:sp>
        <p:nvSpPr>
          <p:cNvPr id="380930" name="Rectangle 2">
            <a:extLst>
              <a:ext uri="{FF2B5EF4-FFF2-40B4-BE49-F238E27FC236}">
                <a16:creationId xmlns:a16="http://schemas.microsoft.com/office/drawing/2014/main" id="{A56E3D5C-627F-4E37-9024-56BDB1F2E57B}"/>
              </a:ext>
            </a:extLst>
          </p:cNvPr>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0931" name="Rectangle 3">
            <a:extLst>
              <a:ext uri="{FF2B5EF4-FFF2-40B4-BE49-F238E27FC236}">
                <a16:creationId xmlns:a16="http://schemas.microsoft.com/office/drawing/2014/main" id="{181ABA2A-02D4-4C3B-AD69-224764CD373C}"/>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0498" tIns="45249" rIns="90498" bIns="45249"/>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F47B28-3CD3-48C9-805A-307FAABFCB51}"/>
              </a:ext>
            </a:extLst>
          </p:cNvPr>
          <p:cNvSpPr>
            <a:spLocks noGrp="1" noChangeArrowheads="1"/>
          </p:cNvSpPr>
          <p:nvPr>
            <p:ph type="sldNum" sz="quarter" idx="5"/>
          </p:nvPr>
        </p:nvSpPr>
        <p:spPr>
          <a:ln/>
        </p:spPr>
        <p:txBody>
          <a:bodyPr/>
          <a:lstStyle/>
          <a:p>
            <a:fld id="{38E31C33-8B9E-427D-B02E-D8E19B2FA101}" type="slidenum">
              <a:rPr lang="en-US" altLang="en-US"/>
              <a:pPr/>
              <a:t>37</a:t>
            </a:fld>
            <a:endParaRPr lang="en-US" altLang="en-US"/>
          </a:p>
        </p:txBody>
      </p:sp>
      <p:sp>
        <p:nvSpPr>
          <p:cNvPr id="431106" name="Rectangle 2">
            <a:extLst>
              <a:ext uri="{FF2B5EF4-FFF2-40B4-BE49-F238E27FC236}">
                <a16:creationId xmlns:a16="http://schemas.microsoft.com/office/drawing/2014/main" id="{E7778B4F-239F-43C0-BE29-1939A1C79CC3}"/>
              </a:ext>
            </a:extLst>
          </p:cNvPr>
          <p:cNvSpPr>
            <a:spLocks noChangeArrowheads="1" noTextEdit="1"/>
          </p:cNvSpPr>
          <p:nvPr>
            <p:ph type="sldImg"/>
          </p:nvPr>
        </p:nvSpPr>
        <p:spPr bwMode="auto">
          <a:xfrm>
            <a:off x="1152525" y="693738"/>
            <a:ext cx="4556125" cy="3416300"/>
          </a:xfrm>
          <a:prstGeom prst="rect">
            <a:avLst/>
          </a:prstGeom>
          <a:solidFill>
            <a:srgbClr val="FFFFFF"/>
          </a:solidFill>
          <a:ln>
            <a:solidFill>
              <a:srgbClr val="000000"/>
            </a:solidFill>
            <a:miter lim="800000"/>
            <a:headEnd/>
            <a:tailEnd/>
          </a:ln>
        </p:spPr>
      </p:sp>
      <p:sp>
        <p:nvSpPr>
          <p:cNvPr id="431107" name="Rectangle 3">
            <a:extLst>
              <a:ext uri="{FF2B5EF4-FFF2-40B4-BE49-F238E27FC236}">
                <a16:creationId xmlns:a16="http://schemas.microsoft.com/office/drawing/2014/main" id="{F333777C-07EC-45AC-B49B-61A82FB9299E}"/>
              </a:ext>
            </a:extLst>
          </p:cNvPr>
          <p:cNvSpPr>
            <a:spLocks noChangeArrowheads="1"/>
          </p:cNvSpPr>
          <p:nvPr>
            <p:ph type="body" idx="1"/>
          </p:nvPr>
        </p:nvSpPr>
        <p:spPr bwMode="auto">
          <a:xfrm>
            <a:off x="762000" y="4267200"/>
            <a:ext cx="5029200" cy="4113213"/>
          </a:xfrm>
          <a:prstGeom prst="rect">
            <a:avLst/>
          </a:prstGeom>
          <a:solidFill>
            <a:srgbClr val="FFFFFF"/>
          </a:solidFill>
          <a:ln>
            <a:solidFill>
              <a:srgbClr val="000000"/>
            </a:solidFill>
            <a:miter lim="800000"/>
            <a:headEnd/>
            <a:tailEnd/>
          </a:ln>
        </p:spPr>
        <p:txBody>
          <a:bodyPr lIns="90681" tIns="45341" rIns="90681" bIns="45341"/>
          <a:lstStyle/>
          <a:p>
            <a:pPr>
              <a:lnSpc>
                <a:spcPts val="2100"/>
              </a:lnSpc>
            </a:pPr>
            <a:r>
              <a:rPr lang="en-US" altLang="en-US" b="1">
                <a:solidFill>
                  <a:srgbClr val="000000"/>
                </a:solidFill>
                <a:latin typeface="Arial" panose="020B0604020202020204" pitchFamily="34" charset="0"/>
              </a:rPr>
              <a:t>Example: </a:t>
            </a:r>
          </a:p>
          <a:p>
            <a:pPr>
              <a:lnSpc>
                <a:spcPts val="2100"/>
              </a:lnSpc>
            </a:pPr>
            <a:endParaRPr lang="en-US" altLang="en-US" b="1">
              <a:solidFill>
                <a:srgbClr val="000000"/>
              </a:solidFill>
              <a:latin typeface="Arial" panose="020B0604020202020204" pitchFamily="34" charset="0"/>
            </a:endParaRPr>
          </a:p>
          <a:p>
            <a:pPr>
              <a:lnSpc>
                <a:spcPts val="2100"/>
              </a:lnSpc>
            </a:pPr>
            <a:r>
              <a:rPr lang="en-US" altLang="en-US" b="1">
                <a:solidFill>
                  <a:srgbClr val="000000"/>
                </a:solidFill>
                <a:latin typeface="Arial" panose="020B0604020202020204" pitchFamily="34" charset="0"/>
              </a:rPr>
              <a:t>A sample is dosed with 1 mg/L KMnO</a:t>
            </a:r>
            <a:r>
              <a:rPr lang="en-US" altLang="en-US" b="1" baseline="-25000">
                <a:solidFill>
                  <a:srgbClr val="000000"/>
                </a:solidFill>
                <a:latin typeface="Arial" panose="020B0604020202020204" pitchFamily="34" charset="0"/>
              </a:rPr>
              <a:t>4</a:t>
            </a:r>
            <a:r>
              <a:rPr lang="en-US" altLang="en-US" b="1">
                <a:solidFill>
                  <a:srgbClr val="000000"/>
                </a:solidFill>
                <a:latin typeface="Arial" panose="020B0604020202020204" pitchFamily="34" charset="0"/>
              </a:rPr>
              <a:t> and allowed to </a:t>
            </a:r>
            <a:br>
              <a:rPr lang="en-US" altLang="en-US" b="1">
                <a:solidFill>
                  <a:srgbClr val="000000"/>
                </a:solidFill>
                <a:latin typeface="Arial" panose="020B0604020202020204" pitchFamily="34" charset="0"/>
              </a:rPr>
            </a:br>
            <a:r>
              <a:rPr lang="en-US" altLang="en-US" b="1">
                <a:solidFill>
                  <a:srgbClr val="000000"/>
                </a:solidFill>
                <a:latin typeface="Arial" panose="020B0604020202020204" pitchFamily="34" charset="0"/>
              </a:rPr>
              <a:t>react for 30 minutes.</a:t>
            </a:r>
          </a:p>
          <a:p>
            <a:pPr>
              <a:lnSpc>
                <a:spcPts val="2100"/>
              </a:lnSpc>
            </a:pPr>
            <a:endParaRPr lang="en-US" altLang="en-US" b="1">
              <a:solidFill>
                <a:srgbClr val="000000"/>
              </a:solidFill>
              <a:latin typeface="Arial" panose="020B0604020202020204" pitchFamily="34" charset="0"/>
            </a:endParaRPr>
          </a:p>
          <a:p>
            <a:pPr>
              <a:lnSpc>
                <a:spcPts val="2100"/>
              </a:lnSpc>
            </a:pPr>
            <a:r>
              <a:rPr lang="en-US" altLang="en-US" b="1">
                <a:solidFill>
                  <a:srgbClr val="000000"/>
                </a:solidFill>
                <a:latin typeface="Arial" panose="020B0604020202020204" pitchFamily="34" charset="0"/>
              </a:rPr>
              <a:t>At the end of that time, the residual KMnO</a:t>
            </a:r>
            <a:r>
              <a:rPr lang="en-US" altLang="en-US" b="1" baseline="-25000">
                <a:solidFill>
                  <a:srgbClr val="000000"/>
                </a:solidFill>
                <a:latin typeface="Arial" panose="020B0604020202020204" pitchFamily="34" charset="0"/>
              </a:rPr>
              <a:t>4</a:t>
            </a:r>
            <a:r>
              <a:rPr lang="en-US" altLang="en-US" b="1">
                <a:solidFill>
                  <a:srgbClr val="000000"/>
                </a:solidFill>
                <a:latin typeface="Arial" panose="020B0604020202020204" pitchFamily="34" charset="0"/>
              </a:rPr>
              <a:t> is 0.3 mg/L</a:t>
            </a:r>
          </a:p>
          <a:p>
            <a:pPr>
              <a:lnSpc>
                <a:spcPts val="2100"/>
              </a:lnSpc>
            </a:pPr>
            <a:endParaRPr lang="en-US" altLang="en-US" b="1">
              <a:solidFill>
                <a:srgbClr val="000000"/>
              </a:solidFill>
              <a:latin typeface="Arial" panose="020B0604020202020204" pitchFamily="34" charset="0"/>
            </a:endParaRPr>
          </a:p>
          <a:p>
            <a:pPr>
              <a:lnSpc>
                <a:spcPts val="2100"/>
              </a:lnSpc>
            </a:pPr>
            <a:r>
              <a:rPr lang="en-US" altLang="en-US" b="1">
                <a:solidFill>
                  <a:srgbClr val="000000"/>
                </a:solidFill>
                <a:latin typeface="Arial" panose="020B0604020202020204" pitchFamily="34" charset="0"/>
              </a:rPr>
              <a:t>The PV</a:t>
            </a:r>
            <a:r>
              <a:rPr lang="en-US" altLang="en-US" b="1" baseline="-25000">
                <a:solidFill>
                  <a:srgbClr val="000000"/>
                </a:solidFill>
                <a:latin typeface="Arial" panose="020B0604020202020204" pitchFamily="34" charset="0"/>
              </a:rPr>
              <a:t>30 </a:t>
            </a:r>
            <a:r>
              <a:rPr lang="en-US" altLang="en-US" b="1">
                <a:solidFill>
                  <a:srgbClr val="000000"/>
                </a:solidFill>
                <a:latin typeface="Arial" panose="020B0604020202020204" pitchFamily="34" charset="0"/>
              </a:rPr>
              <a:t>for that sample is 0.7 mg/L </a:t>
            </a:r>
          </a:p>
          <a:p>
            <a:pPr>
              <a:lnSpc>
                <a:spcPts val="2100"/>
              </a:lnSpc>
            </a:pPr>
            <a:r>
              <a:rPr lang="en-US" altLang="en-US" b="1">
                <a:solidFill>
                  <a:srgbClr val="000000"/>
                </a:solidFill>
                <a:latin typeface="Arial" panose="020B0604020202020204" pitchFamily="34" charset="0"/>
              </a:rPr>
              <a:t> </a:t>
            </a:r>
          </a:p>
          <a:p>
            <a:pPr>
              <a:lnSpc>
                <a:spcPts val="2100"/>
              </a:lnSpc>
            </a:pPr>
            <a:r>
              <a:rPr lang="en-US" altLang="en-US" b="1">
                <a:solidFill>
                  <a:srgbClr val="000000"/>
                </a:solidFill>
                <a:latin typeface="Arial" panose="020B0604020202020204" pitchFamily="34" charset="0"/>
              </a:rPr>
              <a:t>        PV</a:t>
            </a:r>
            <a:r>
              <a:rPr lang="en-US" altLang="en-US" b="1" baseline="-25000">
                <a:solidFill>
                  <a:srgbClr val="000000"/>
                </a:solidFill>
                <a:latin typeface="Arial" panose="020B0604020202020204" pitchFamily="34" charset="0"/>
              </a:rPr>
              <a:t>30 </a:t>
            </a:r>
            <a:r>
              <a:rPr lang="en-US" altLang="en-US" b="1">
                <a:solidFill>
                  <a:srgbClr val="000000"/>
                </a:solidFill>
                <a:latin typeface="Arial" panose="020B0604020202020204" pitchFamily="34" charset="0"/>
              </a:rPr>
              <a:t>= (1.0 mg/L - 0.3 mg/L) = 0.7mg/L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7D61A4-CB7E-4492-A260-92CD546A19D9}"/>
              </a:ext>
            </a:extLst>
          </p:cNvPr>
          <p:cNvSpPr>
            <a:spLocks noGrp="1" noChangeArrowheads="1"/>
          </p:cNvSpPr>
          <p:nvPr>
            <p:ph type="sldNum" sz="quarter" idx="5"/>
          </p:nvPr>
        </p:nvSpPr>
        <p:spPr>
          <a:ln/>
        </p:spPr>
        <p:txBody>
          <a:bodyPr/>
          <a:lstStyle/>
          <a:p>
            <a:fld id="{D0810EB2-8481-46AB-9731-2F68B5AFD644}" type="slidenum">
              <a:rPr lang="en-US" altLang="en-US"/>
              <a:pPr/>
              <a:t>42</a:t>
            </a:fld>
            <a:endParaRPr lang="en-US" altLang="en-US"/>
          </a:p>
        </p:txBody>
      </p:sp>
      <p:sp>
        <p:nvSpPr>
          <p:cNvPr id="400386" name="Rectangle 2">
            <a:extLst>
              <a:ext uri="{FF2B5EF4-FFF2-40B4-BE49-F238E27FC236}">
                <a16:creationId xmlns:a16="http://schemas.microsoft.com/office/drawing/2014/main" id="{B575C2B8-3BB2-4C75-B925-E2F9A4DBC502}"/>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0387" name="Rectangle 3">
            <a:extLst>
              <a:ext uri="{FF2B5EF4-FFF2-40B4-BE49-F238E27FC236}">
                <a16:creationId xmlns:a16="http://schemas.microsoft.com/office/drawing/2014/main" id="{AE952F1A-3FB9-477C-A54E-6949E82CBBA5}"/>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panose="02020603050405020304" pitchFamily="18" charset="0"/>
              </a:rPr>
              <a:t>Why don’t we just remove all the DNAPL source material?  The answer is that it’s never easy and sometimes not possible with existing technologies. </a:t>
            </a:r>
          </a:p>
          <a:p>
            <a:endParaRPr lang="en-US" altLang="en-US">
              <a:cs typeface="Times New Roman" panose="02020603050405020304" pitchFamily="18" charset="0"/>
            </a:endParaRPr>
          </a:p>
          <a:p>
            <a:r>
              <a:rPr lang="en-US" altLang="en-US">
                <a:cs typeface="Times New Roman" panose="02020603050405020304" pitchFamily="18" charset="0"/>
              </a:rPr>
              <a:t>Lack of reliable cost and performance data is often cited as a major impediment to deploying innovative source removal technologies like electrical resistance heating.  Here we have a classic “chicken or the egg” scenario (or is it a “Catch 22”?)  By definition, an innovative technology is one that is lacking in either cost or performance data (or both) – if this information were known, then the technology would no longer be innovative.  Innovation also implies risk – if there was no risk, there would be a lot more innovators!  Cost and performance data will come as the technologies are used, instrumented, and accepted. As shown in the previous slide, the DNAPL Team is currently tracking some 20 case examples where innovative DNAPL remediation technologies are being used and obtaining cost and performance data is a high priority.</a:t>
            </a:r>
          </a:p>
          <a:p>
            <a:r>
              <a:rPr lang="en-US" altLang="en-US">
                <a:cs typeface="Times New Roman" panose="02020603050405020304" pitchFamily="18" charset="0"/>
              </a:rPr>
              <a:t> </a:t>
            </a:r>
          </a:p>
          <a:p>
            <a:r>
              <a:rPr lang="en-US" altLang="en-US">
                <a:cs typeface="Times New Roman" panose="02020603050405020304" pitchFamily="18" charset="0"/>
              </a:rPr>
              <a:t>Most  DNAPL remediation technologies work by making the DNAPL more mobile which raises concerns that the DNAPL could migrate in an uncontrolled manner.   This concern can be addressed during design of the remediation system, for example by maintaining hydraulic containment using pumping wells or other means.  Our experience in looking at these sites and talking with regulators and technology vendors is that uncontrolled migration is not a common occurrence.</a:t>
            </a:r>
          </a:p>
          <a:p>
            <a:r>
              <a:rPr lang="en-US" altLang="en-US">
                <a:cs typeface="Times New Roman" panose="02020603050405020304" pitchFamily="18" charset="0"/>
              </a:rPr>
              <a:t> </a:t>
            </a:r>
          </a:p>
          <a:p>
            <a:r>
              <a:rPr lang="en-US" altLang="en-US">
                <a:cs typeface="Times New Roman" panose="02020603050405020304" pitchFamily="18" charset="0"/>
              </a:rPr>
              <a:t>The uncertain benefit of partial source removal, in particular how groundwater will respond to mass removal, is probably the biggest reason why problem holders and regulators are hesitant to go after DNAPL sources more aggressively. The way in which we manage this uncertainty has political and societal implications. For instance, removing 85% of the DNAPL mass certainly sounds good, but if it ultimately means that you will only have to pump &amp; treat for 100 years instead of 500 years, then is it worth the effort? EPA’s Technology Innovation Office (TIO), the U.S. Army Environmental Center, and other federal agencies, are currently funding studies to evaluate this question.  </a:t>
            </a:r>
          </a:p>
          <a:p>
            <a:endParaRPr lang="en-US" altLang="en-US">
              <a:cs typeface="Times New Roman" panose="02020603050405020304" pitchFamily="18" charset="0"/>
            </a:endParaRPr>
          </a:p>
          <a:p>
            <a:r>
              <a:rPr lang="en-US" altLang="en-US">
                <a:cs typeface="Times New Roman" panose="02020603050405020304" pitchFamily="18" charset="0"/>
              </a:rPr>
              <a:t>Fear of failure is always a key reason that promising innovative technologies are not considered as a remedial option and DNAPL source reduction technologies are no different.  Regulators, consultants, PRPs – we all have nothing to lose by playing it safe and doing what everyone else does – even if it may not be the best thing to do. We hear the concern of PRPs that they will be asked to invest in one of these expensive DNAPL source removal technologies AND still be required to operate their pump and treat systems for an indefinite amount of time. Regulators are beginning to understand this dilemma and are seeing the benefit of being more flexible in setting remedial action objectives and establishing exit criteria in order to see more aggressive action take place at their sites.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A8C94C-ECD7-4C18-9C1B-8D43B95ECF7F}"/>
              </a:ext>
            </a:extLst>
          </p:cNvPr>
          <p:cNvSpPr>
            <a:spLocks noGrp="1" noChangeArrowheads="1"/>
          </p:cNvSpPr>
          <p:nvPr>
            <p:ph type="sldNum" sz="quarter" idx="5"/>
          </p:nvPr>
        </p:nvSpPr>
        <p:spPr>
          <a:ln/>
        </p:spPr>
        <p:txBody>
          <a:bodyPr/>
          <a:lstStyle/>
          <a:p>
            <a:fld id="{3FDB3BC1-7943-4B97-9529-D8902979EA92}" type="slidenum">
              <a:rPr lang="en-US" altLang="en-US"/>
              <a:pPr/>
              <a:t>43</a:t>
            </a:fld>
            <a:endParaRPr lang="en-US" altLang="en-US"/>
          </a:p>
        </p:txBody>
      </p:sp>
      <p:sp>
        <p:nvSpPr>
          <p:cNvPr id="266242" name="Rectangle 2">
            <a:extLst>
              <a:ext uri="{FF2B5EF4-FFF2-40B4-BE49-F238E27FC236}">
                <a16:creationId xmlns:a16="http://schemas.microsoft.com/office/drawing/2014/main" id="{4E2566A0-1F05-4442-AC17-1D382E054BAA}"/>
              </a:ext>
            </a:extLst>
          </p:cNvPr>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6243" name="Rectangle 3">
            <a:extLst>
              <a:ext uri="{FF2B5EF4-FFF2-40B4-BE49-F238E27FC236}">
                <a16:creationId xmlns:a16="http://schemas.microsoft.com/office/drawing/2014/main" id="{CB361C30-70A3-4877-8AE7-5A999E1A98B1}"/>
              </a:ext>
            </a:extLst>
          </p:cNvPr>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panose="02020603050405020304" pitchFamily="18" charset="0"/>
              </a:rPr>
              <a:t>Why don’t we just remove all the DNAPL source material?  The answer is that it’s never easy and sometimes not possible with existing technologies. </a:t>
            </a:r>
          </a:p>
          <a:p>
            <a:endParaRPr lang="en-US" altLang="en-US">
              <a:cs typeface="Times New Roman" panose="02020603050405020304" pitchFamily="18" charset="0"/>
            </a:endParaRPr>
          </a:p>
          <a:p>
            <a:r>
              <a:rPr lang="en-US" altLang="en-US">
                <a:cs typeface="Times New Roman" panose="02020603050405020304" pitchFamily="18" charset="0"/>
              </a:rPr>
              <a:t>Lack of reliable cost and performance data is often cited as a major impediment to deploying innovative source removal technologies like electrical resistance heating.  Here we have a classic “chicken or the egg” scenario (or is it a “Catch 22”?)  By definition, an innovative technology is one that is lacking in either cost or performance data (or both) – if this information were known, then the technology would no longer be innovative.  Innovation also implies risk – if there was no risk, there would be a lot more innovators!  Cost and performance data will come as the technologies are used, instrumented, and accepted. As shown in the previous slide, the DNAPL Team is currently tracking some 20 case examples where innovative DNAPL remediation technologies are being used and obtaining cost and performance data is a high priority.</a:t>
            </a:r>
          </a:p>
          <a:p>
            <a:r>
              <a:rPr lang="en-US" altLang="en-US">
                <a:cs typeface="Times New Roman" panose="02020603050405020304" pitchFamily="18" charset="0"/>
              </a:rPr>
              <a:t> </a:t>
            </a:r>
          </a:p>
          <a:p>
            <a:r>
              <a:rPr lang="en-US" altLang="en-US">
                <a:cs typeface="Times New Roman" panose="02020603050405020304" pitchFamily="18" charset="0"/>
              </a:rPr>
              <a:t>Most  DNAPL remediation technologies work by making the DNAPL more mobile which raises concerns that the DNAPL could migrate in an uncontrolled manner.   This concern can be addressed during design of the remediation system, for example by maintaining hydraulic containment using pumping wells or other means.  Our experience in looking at these sites and talking with regulators and technology vendors is that uncontrolled migration is not a common occurrence.</a:t>
            </a:r>
          </a:p>
          <a:p>
            <a:r>
              <a:rPr lang="en-US" altLang="en-US">
                <a:cs typeface="Times New Roman" panose="02020603050405020304" pitchFamily="18" charset="0"/>
              </a:rPr>
              <a:t> </a:t>
            </a:r>
          </a:p>
          <a:p>
            <a:r>
              <a:rPr lang="en-US" altLang="en-US">
                <a:cs typeface="Times New Roman" panose="02020603050405020304" pitchFamily="18" charset="0"/>
              </a:rPr>
              <a:t>The uncertain benefit of partial source removal, in particular how groundwater will respond to mass removal, is probably the biggest reason why problem holders and regulators are hesitant to go after DNAPL sources more aggressively. The way in which we manage this uncertainty has political and societal implications. For instance, removing 85% of the DNAPL mass certainly sounds good, but if it ultimately means that you will only have to pump &amp; treat for 100 years instead of 500 years, then is it worth the effort? EPA’s Technology Innovation Office (TIO), the U.S. Army Environmental Center, and other federal agencies, are currently funding studies to evaluate this question.  </a:t>
            </a:r>
          </a:p>
          <a:p>
            <a:endParaRPr lang="en-US" altLang="en-US">
              <a:cs typeface="Times New Roman" panose="02020603050405020304" pitchFamily="18" charset="0"/>
            </a:endParaRPr>
          </a:p>
          <a:p>
            <a:r>
              <a:rPr lang="en-US" altLang="en-US">
                <a:cs typeface="Times New Roman" panose="02020603050405020304" pitchFamily="18" charset="0"/>
              </a:rPr>
              <a:t>Fear of failure is always a key reason that promising innovative technologies are not considered as a remedial option and DNAPL source reduction technologies are no different.  Regulators, consultants, PRPs – we all have nothing to lose by playing it safe and doing what everyone else does – even if it may not be the best thing to do. We hear the concern of PRPs that they will be asked to invest in one of these expensive DNAPL source removal technologies AND still be required to operate their pump and treat systems for an indefinite amount of time. Regulators are beginning to understand this dilemma and are seeing the benefit of being more flexible in setting remedial action objectives and establishing exit criteria in order to see more aggressive action take place at their sites.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50430-84E1-4F28-8A36-7FA9E1AE094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0F1AFB-7C8F-4280-AED5-B6D2579B216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0ED897-C99E-40D6-80D8-DAE096FCBBE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3C320AE-D901-4E2C-9536-078941EFCDA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2D85F7F-93E1-49F0-BC3E-0D949DE05B88}"/>
              </a:ext>
            </a:extLst>
          </p:cNvPr>
          <p:cNvSpPr>
            <a:spLocks noGrp="1"/>
          </p:cNvSpPr>
          <p:nvPr>
            <p:ph type="sldNum" sz="quarter" idx="12"/>
          </p:nvPr>
        </p:nvSpPr>
        <p:spPr/>
        <p:txBody>
          <a:bodyPr/>
          <a:lstStyle>
            <a:lvl1pPr>
              <a:defRPr/>
            </a:lvl1pPr>
          </a:lstStyle>
          <a:p>
            <a:fld id="{DACF97EB-59C4-4DF6-8311-92AD84338F92}" type="slidenum">
              <a:rPr lang="en-US" altLang="en-US"/>
              <a:pPr/>
              <a:t>‹#›</a:t>
            </a:fld>
            <a:endParaRPr lang="en-US" altLang="en-US"/>
          </a:p>
        </p:txBody>
      </p:sp>
    </p:spTree>
    <p:extLst>
      <p:ext uri="{BB962C8B-B14F-4D97-AF65-F5344CB8AC3E}">
        <p14:creationId xmlns:p14="http://schemas.microsoft.com/office/powerpoint/2010/main" val="188597974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01A8-458F-44A0-84AE-3E36A3800F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B3EB00-FF87-4474-A8E7-7B6E7DE832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C8190-9793-466D-B8EE-9778EB15DA7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0295A3-55BC-49DC-A160-FEF23C222E3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57DD595-BFE1-47D6-AA88-3EE008FA5B49}"/>
              </a:ext>
            </a:extLst>
          </p:cNvPr>
          <p:cNvSpPr>
            <a:spLocks noGrp="1"/>
          </p:cNvSpPr>
          <p:nvPr>
            <p:ph type="sldNum" sz="quarter" idx="12"/>
          </p:nvPr>
        </p:nvSpPr>
        <p:spPr/>
        <p:txBody>
          <a:bodyPr/>
          <a:lstStyle>
            <a:lvl1pPr>
              <a:defRPr/>
            </a:lvl1pPr>
          </a:lstStyle>
          <a:p>
            <a:fld id="{F5E83E65-3E85-43D6-9B23-DFA95B96A650}" type="slidenum">
              <a:rPr lang="en-US" altLang="en-US"/>
              <a:pPr/>
              <a:t>‹#›</a:t>
            </a:fld>
            <a:endParaRPr lang="en-US" altLang="en-US"/>
          </a:p>
        </p:txBody>
      </p:sp>
    </p:spTree>
    <p:extLst>
      <p:ext uri="{BB962C8B-B14F-4D97-AF65-F5344CB8AC3E}">
        <p14:creationId xmlns:p14="http://schemas.microsoft.com/office/powerpoint/2010/main" val="72905824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C7642A-959A-49DD-B344-7A9DF71CD740}"/>
              </a:ext>
            </a:extLst>
          </p:cNvPr>
          <p:cNvSpPr>
            <a:spLocks noGrp="1"/>
          </p:cNvSpPr>
          <p:nvPr>
            <p:ph type="title" orient="vert"/>
          </p:nvPr>
        </p:nvSpPr>
        <p:spPr>
          <a:xfrm>
            <a:off x="6572250" y="381000"/>
            <a:ext cx="196215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B80BAA-EACD-47D9-B009-0E7E5B220CD9}"/>
              </a:ext>
            </a:extLst>
          </p:cNvPr>
          <p:cNvSpPr>
            <a:spLocks noGrp="1"/>
          </p:cNvSpPr>
          <p:nvPr>
            <p:ph type="body" orient="vert" idx="1"/>
          </p:nvPr>
        </p:nvSpPr>
        <p:spPr>
          <a:xfrm>
            <a:off x="685800" y="381000"/>
            <a:ext cx="573405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4A0B3-7327-4DE8-A99A-4ABB5D68AAB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D10E4A-D31C-4805-BC34-100C17BDE45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BA1069F-0F19-4DE8-B39B-D4CACD7125D3}"/>
              </a:ext>
            </a:extLst>
          </p:cNvPr>
          <p:cNvSpPr>
            <a:spLocks noGrp="1"/>
          </p:cNvSpPr>
          <p:nvPr>
            <p:ph type="sldNum" sz="quarter" idx="12"/>
          </p:nvPr>
        </p:nvSpPr>
        <p:spPr/>
        <p:txBody>
          <a:bodyPr/>
          <a:lstStyle>
            <a:lvl1pPr>
              <a:defRPr/>
            </a:lvl1pPr>
          </a:lstStyle>
          <a:p>
            <a:fld id="{18DEE5FF-3C97-43C2-91C3-159AFB162445}" type="slidenum">
              <a:rPr lang="en-US" altLang="en-US"/>
              <a:pPr/>
              <a:t>‹#›</a:t>
            </a:fld>
            <a:endParaRPr lang="en-US" altLang="en-US"/>
          </a:p>
        </p:txBody>
      </p:sp>
    </p:spTree>
    <p:extLst>
      <p:ext uri="{BB962C8B-B14F-4D97-AF65-F5344CB8AC3E}">
        <p14:creationId xmlns:p14="http://schemas.microsoft.com/office/powerpoint/2010/main" val="135684885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E16E-9573-44D1-AE42-506D4EEB5541}"/>
              </a:ext>
            </a:extLst>
          </p:cNvPr>
          <p:cNvSpPr>
            <a:spLocks noGrp="1"/>
          </p:cNvSpPr>
          <p:nvPr>
            <p:ph type="title" sz="quarter"/>
          </p:nvPr>
        </p:nvSpPr>
        <p:spPr>
          <a:xfrm>
            <a:off x="685800" y="381000"/>
            <a:ext cx="78486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860FFD-E61E-403E-A57D-3BC94277AD58}"/>
              </a:ext>
            </a:extLst>
          </p:cNvPr>
          <p:cNvSpPr>
            <a:spLocks noGrp="1"/>
          </p:cNvSpPr>
          <p:nvPr>
            <p:ph sz="quarter" idx="1"/>
          </p:nvPr>
        </p:nvSpPr>
        <p:spPr>
          <a:xfrm>
            <a:off x="685800" y="19812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5E543-258D-42FC-87E6-49D3C49D66CA}"/>
              </a:ext>
            </a:extLst>
          </p:cNvPr>
          <p:cNvSpPr>
            <a:spLocks noGrp="1"/>
          </p:cNvSpPr>
          <p:nvPr>
            <p:ph sz="quarter" idx="2"/>
          </p:nvPr>
        </p:nvSpPr>
        <p:spPr>
          <a:xfrm>
            <a:off x="4648200" y="19812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1981186-C571-4F0F-99A2-575DFFEDF0E6}"/>
              </a:ext>
            </a:extLst>
          </p:cNvPr>
          <p:cNvSpPr>
            <a:spLocks noGrp="1"/>
          </p:cNvSpPr>
          <p:nvPr>
            <p:ph sz="quarter" idx="3"/>
          </p:nvPr>
        </p:nvSpPr>
        <p:spPr>
          <a:xfrm>
            <a:off x="685800" y="41148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1134F8E2-DD2F-42CF-9F5C-45187A7A49CB}"/>
              </a:ext>
            </a:extLst>
          </p:cNvPr>
          <p:cNvSpPr>
            <a:spLocks noGrp="1"/>
          </p:cNvSpPr>
          <p:nvPr>
            <p:ph sz="quarter" idx="4"/>
          </p:nvPr>
        </p:nvSpPr>
        <p:spPr>
          <a:xfrm>
            <a:off x="4648200" y="41148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C16D7A-836F-4B2A-A224-5BCBD7602EAA}"/>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D1AB1D3-0B2E-4288-8891-9953C490AFAE}"/>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24AF044-B78F-4840-B328-F13681E4D781}"/>
              </a:ext>
            </a:extLst>
          </p:cNvPr>
          <p:cNvSpPr>
            <a:spLocks noGrp="1"/>
          </p:cNvSpPr>
          <p:nvPr>
            <p:ph type="sldNum" sz="quarter" idx="12"/>
          </p:nvPr>
        </p:nvSpPr>
        <p:spPr>
          <a:xfrm>
            <a:off x="6553200" y="6248400"/>
            <a:ext cx="1905000" cy="457200"/>
          </a:xfrm>
        </p:spPr>
        <p:txBody>
          <a:bodyPr/>
          <a:lstStyle>
            <a:lvl1pPr>
              <a:defRPr/>
            </a:lvl1pPr>
          </a:lstStyle>
          <a:p>
            <a:fld id="{E2EF4905-F202-4908-84DF-6FFD678E14B2}" type="slidenum">
              <a:rPr lang="en-US" altLang="en-US"/>
              <a:pPr/>
              <a:t>‹#›</a:t>
            </a:fld>
            <a:endParaRPr lang="en-US" altLang="en-US"/>
          </a:p>
        </p:txBody>
      </p:sp>
    </p:spTree>
    <p:extLst>
      <p:ext uri="{BB962C8B-B14F-4D97-AF65-F5344CB8AC3E}">
        <p14:creationId xmlns:p14="http://schemas.microsoft.com/office/powerpoint/2010/main" val="233107602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CD559-F7D1-4920-ABFC-4C3DE77181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F84785-5EC2-4A15-84C6-C4E452E735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FD991-C0A3-4F19-896B-A63B9AB1D4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D54DE1-8066-4487-B27F-F670C87B68B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300AF53-25AD-440D-B100-DF94E1FB0B98}"/>
              </a:ext>
            </a:extLst>
          </p:cNvPr>
          <p:cNvSpPr>
            <a:spLocks noGrp="1"/>
          </p:cNvSpPr>
          <p:nvPr>
            <p:ph type="sldNum" sz="quarter" idx="12"/>
          </p:nvPr>
        </p:nvSpPr>
        <p:spPr/>
        <p:txBody>
          <a:bodyPr/>
          <a:lstStyle>
            <a:lvl1pPr>
              <a:defRPr/>
            </a:lvl1pPr>
          </a:lstStyle>
          <a:p>
            <a:fld id="{5394BF88-BC0A-47BE-954F-CF7E7CAB995E}" type="slidenum">
              <a:rPr lang="en-US" altLang="en-US"/>
              <a:pPr/>
              <a:t>‹#›</a:t>
            </a:fld>
            <a:endParaRPr lang="en-US" altLang="en-US"/>
          </a:p>
        </p:txBody>
      </p:sp>
    </p:spTree>
    <p:extLst>
      <p:ext uri="{BB962C8B-B14F-4D97-AF65-F5344CB8AC3E}">
        <p14:creationId xmlns:p14="http://schemas.microsoft.com/office/powerpoint/2010/main" val="23992283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22EE7-EEAE-4BF6-80B1-2556BB68E60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F6BA07-5793-45D3-8F41-FC94646F48E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3F7AC4A-A691-4639-A015-CB32DAD3C26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6867E2-9734-4496-8FF8-0537884AA26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39FA1FE-2F65-4ED9-8F70-C243911CFFDD}"/>
              </a:ext>
            </a:extLst>
          </p:cNvPr>
          <p:cNvSpPr>
            <a:spLocks noGrp="1"/>
          </p:cNvSpPr>
          <p:nvPr>
            <p:ph type="sldNum" sz="quarter" idx="12"/>
          </p:nvPr>
        </p:nvSpPr>
        <p:spPr/>
        <p:txBody>
          <a:bodyPr/>
          <a:lstStyle>
            <a:lvl1pPr>
              <a:defRPr/>
            </a:lvl1pPr>
          </a:lstStyle>
          <a:p>
            <a:fld id="{20CE55B1-A424-459D-9B37-F6C0E1F0F473}" type="slidenum">
              <a:rPr lang="en-US" altLang="en-US"/>
              <a:pPr/>
              <a:t>‹#›</a:t>
            </a:fld>
            <a:endParaRPr lang="en-US" altLang="en-US"/>
          </a:p>
        </p:txBody>
      </p:sp>
    </p:spTree>
    <p:extLst>
      <p:ext uri="{BB962C8B-B14F-4D97-AF65-F5344CB8AC3E}">
        <p14:creationId xmlns:p14="http://schemas.microsoft.com/office/powerpoint/2010/main" val="266519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C805E-D0E0-46D7-99F3-0385C455BF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00F03F-C5AC-4978-B37A-D606B59A83B2}"/>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F67D77-B5F3-4611-9544-3727F3AECA57}"/>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87DADC-1D46-4A30-8F38-23A8CB188C5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0722528-9713-4FBB-A2F4-6601C1F22BA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95194D8-7ED5-4A6E-89F5-D02DA9C79A5E}"/>
              </a:ext>
            </a:extLst>
          </p:cNvPr>
          <p:cNvSpPr>
            <a:spLocks noGrp="1"/>
          </p:cNvSpPr>
          <p:nvPr>
            <p:ph type="sldNum" sz="quarter" idx="12"/>
          </p:nvPr>
        </p:nvSpPr>
        <p:spPr/>
        <p:txBody>
          <a:bodyPr/>
          <a:lstStyle>
            <a:lvl1pPr>
              <a:defRPr/>
            </a:lvl1pPr>
          </a:lstStyle>
          <a:p>
            <a:fld id="{43845A29-79D7-4B12-B778-40355C9D3BD4}" type="slidenum">
              <a:rPr lang="en-US" altLang="en-US"/>
              <a:pPr/>
              <a:t>‹#›</a:t>
            </a:fld>
            <a:endParaRPr lang="en-US" altLang="en-US"/>
          </a:p>
        </p:txBody>
      </p:sp>
    </p:spTree>
    <p:extLst>
      <p:ext uri="{BB962C8B-B14F-4D97-AF65-F5344CB8AC3E}">
        <p14:creationId xmlns:p14="http://schemas.microsoft.com/office/powerpoint/2010/main" val="248237735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B3B8-051C-4746-BE8D-F8D40A2EE02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EE295F-C230-4B53-9B78-93AD36A9DC8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4916AA-6786-4D0B-BD01-982CCE7491C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E252E9-BD48-4D20-BCA3-DC3F6349AE2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37BB75-52CB-4B28-B29D-EA260BA84DAE}"/>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74E9BB-1271-42F3-A6B5-EE420ABD766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683C392-AD00-400B-B4AC-4504A5DCBDA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A4417BC-C67E-4E59-947A-E7940F3AC333}"/>
              </a:ext>
            </a:extLst>
          </p:cNvPr>
          <p:cNvSpPr>
            <a:spLocks noGrp="1"/>
          </p:cNvSpPr>
          <p:nvPr>
            <p:ph type="sldNum" sz="quarter" idx="12"/>
          </p:nvPr>
        </p:nvSpPr>
        <p:spPr/>
        <p:txBody>
          <a:bodyPr/>
          <a:lstStyle>
            <a:lvl1pPr>
              <a:defRPr/>
            </a:lvl1pPr>
          </a:lstStyle>
          <a:p>
            <a:fld id="{BA30E22C-7B5F-4AD7-8E91-1C02B1DA148F}" type="slidenum">
              <a:rPr lang="en-US" altLang="en-US"/>
              <a:pPr/>
              <a:t>‹#›</a:t>
            </a:fld>
            <a:endParaRPr lang="en-US" altLang="en-US"/>
          </a:p>
        </p:txBody>
      </p:sp>
    </p:spTree>
    <p:extLst>
      <p:ext uri="{BB962C8B-B14F-4D97-AF65-F5344CB8AC3E}">
        <p14:creationId xmlns:p14="http://schemas.microsoft.com/office/powerpoint/2010/main" val="39095580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A1AC7-396D-4FF5-A6EE-0110EBC3B8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0FA9DD-58BB-4430-8751-D27A0907FF4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2BB05CA-B6F8-4764-8314-A6A662FDE1E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8011CB5-758D-41AE-B4D1-8FB795FE1993}"/>
              </a:ext>
            </a:extLst>
          </p:cNvPr>
          <p:cNvSpPr>
            <a:spLocks noGrp="1"/>
          </p:cNvSpPr>
          <p:nvPr>
            <p:ph type="sldNum" sz="quarter" idx="12"/>
          </p:nvPr>
        </p:nvSpPr>
        <p:spPr/>
        <p:txBody>
          <a:bodyPr/>
          <a:lstStyle>
            <a:lvl1pPr>
              <a:defRPr/>
            </a:lvl1pPr>
          </a:lstStyle>
          <a:p>
            <a:fld id="{011C7EE5-61C4-440E-B9CF-7D9FB9424BF1}" type="slidenum">
              <a:rPr lang="en-US" altLang="en-US"/>
              <a:pPr/>
              <a:t>‹#›</a:t>
            </a:fld>
            <a:endParaRPr lang="en-US" altLang="en-US"/>
          </a:p>
        </p:txBody>
      </p:sp>
    </p:spTree>
    <p:extLst>
      <p:ext uri="{BB962C8B-B14F-4D97-AF65-F5344CB8AC3E}">
        <p14:creationId xmlns:p14="http://schemas.microsoft.com/office/powerpoint/2010/main" val="189875674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4D6E13-3005-40AB-91A9-572433679805}"/>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6D29351-07B6-4CD8-B2BF-38E88A06101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69DFC5D-4548-4213-8E3A-5ED2AAC507EA}"/>
              </a:ext>
            </a:extLst>
          </p:cNvPr>
          <p:cNvSpPr>
            <a:spLocks noGrp="1"/>
          </p:cNvSpPr>
          <p:nvPr>
            <p:ph type="sldNum" sz="quarter" idx="12"/>
          </p:nvPr>
        </p:nvSpPr>
        <p:spPr/>
        <p:txBody>
          <a:bodyPr/>
          <a:lstStyle>
            <a:lvl1pPr>
              <a:defRPr/>
            </a:lvl1pPr>
          </a:lstStyle>
          <a:p>
            <a:fld id="{768501EA-CFEA-436A-B014-B28B076AC193}" type="slidenum">
              <a:rPr lang="en-US" altLang="en-US"/>
              <a:pPr/>
              <a:t>‹#›</a:t>
            </a:fld>
            <a:endParaRPr lang="en-US" altLang="en-US"/>
          </a:p>
        </p:txBody>
      </p:sp>
    </p:spTree>
    <p:extLst>
      <p:ext uri="{BB962C8B-B14F-4D97-AF65-F5344CB8AC3E}">
        <p14:creationId xmlns:p14="http://schemas.microsoft.com/office/powerpoint/2010/main" val="322201102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859F3-0AE2-42CF-8226-CB54D98E025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BDE17F-1413-4174-AF49-4F78A8443E1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DDDAEA-47DF-4000-95D7-866977BA361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BF9A8E-B19A-412D-B26B-1BC65F06C9D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113270D-0669-47BC-9200-B42EB0ADB87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4CEF34D-0412-4CF8-A043-DFAE4B115DBC}"/>
              </a:ext>
            </a:extLst>
          </p:cNvPr>
          <p:cNvSpPr>
            <a:spLocks noGrp="1"/>
          </p:cNvSpPr>
          <p:nvPr>
            <p:ph type="sldNum" sz="quarter" idx="12"/>
          </p:nvPr>
        </p:nvSpPr>
        <p:spPr/>
        <p:txBody>
          <a:bodyPr/>
          <a:lstStyle>
            <a:lvl1pPr>
              <a:defRPr/>
            </a:lvl1pPr>
          </a:lstStyle>
          <a:p>
            <a:fld id="{8ED804DD-FE5E-47D1-A744-A9B4EE779EE6}" type="slidenum">
              <a:rPr lang="en-US" altLang="en-US"/>
              <a:pPr/>
              <a:t>‹#›</a:t>
            </a:fld>
            <a:endParaRPr lang="en-US" altLang="en-US"/>
          </a:p>
        </p:txBody>
      </p:sp>
    </p:spTree>
    <p:extLst>
      <p:ext uri="{BB962C8B-B14F-4D97-AF65-F5344CB8AC3E}">
        <p14:creationId xmlns:p14="http://schemas.microsoft.com/office/powerpoint/2010/main" val="32966985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34FE-9937-4A55-BE8A-FCF99E76880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96BD45-1381-4987-BC10-0F7AB0D6ECC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65AA78-3A86-48EA-977C-91CBFCDFF52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21B49A-C85B-4A6B-AE58-8A160AFF966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382CBCF-581B-4BEC-A8AE-AE5C508793B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ED56898-F837-4BEB-99E7-867019E58C34}"/>
              </a:ext>
            </a:extLst>
          </p:cNvPr>
          <p:cNvSpPr>
            <a:spLocks noGrp="1"/>
          </p:cNvSpPr>
          <p:nvPr>
            <p:ph type="sldNum" sz="quarter" idx="12"/>
          </p:nvPr>
        </p:nvSpPr>
        <p:spPr/>
        <p:txBody>
          <a:bodyPr/>
          <a:lstStyle>
            <a:lvl1pPr>
              <a:defRPr/>
            </a:lvl1pPr>
          </a:lstStyle>
          <a:p>
            <a:fld id="{70B8C8B1-8BD5-496C-829F-2697730BD3C1}" type="slidenum">
              <a:rPr lang="en-US" altLang="en-US"/>
              <a:pPr/>
              <a:t>‹#›</a:t>
            </a:fld>
            <a:endParaRPr lang="en-US" altLang="en-US"/>
          </a:p>
        </p:txBody>
      </p:sp>
    </p:spTree>
    <p:extLst>
      <p:ext uri="{BB962C8B-B14F-4D97-AF65-F5344CB8AC3E}">
        <p14:creationId xmlns:p14="http://schemas.microsoft.com/office/powerpoint/2010/main" val="961956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6870C9C3-E7BE-45E7-AC39-AB1E16A1FCBE}"/>
              </a:ext>
            </a:extLst>
          </p:cNvPr>
          <p:cNvSpPr>
            <a:spLocks noGrp="1" noChangeArrowheads="1"/>
          </p:cNvSpPr>
          <p:nvPr>
            <p:ph type="title"/>
          </p:nvPr>
        </p:nvSpPr>
        <p:spPr bwMode="auto">
          <a:xfrm>
            <a:off x="685800" y="381000"/>
            <a:ext cx="7848600" cy="1371600"/>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33827" name="Rectangle 3">
            <a:extLst>
              <a:ext uri="{FF2B5EF4-FFF2-40B4-BE49-F238E27FC236}">
                <a16:creationId xmlns:a16="http://schemas.microsoft.com/office/drawing/2014/main" id="{2514682B-A498-42EE-8D2F-401E2EC09B37}"/>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3828" name="Rectangle 4">
            <a:extLst>
              <a:ext uri="{FF2B5EF4-FFF2-40B4-BE49-F238E27FC236}">
                <a16:creationId xmlns:a16="http://schemas.microsoft.com/office/drawing/2014/main" id="{9283B58F-C621-43C9-A343-7312307B33CD}"/>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Times New Roman" panose="02020603050405020304" pitchFamily="18" charset="0"/>
              </a:defRPr>
            </a:lvl1pPr>
          </a:lstStyle>
          <a:p>
            <a:endParaRPr lang="en-US" altLang="en-US"/>
          </a:p>
        </p:txBody>
      </p:sp>
      <p:sp>
        <p:nvSpPr>
          <p:cNvPr id="333829" name="Rectangle 5">
            <a:extLst>
              <a:ext uri="{FF2B5EF4-FFF2-40B4-BE49-F238E27FC236}">
                <a16:creationId xmlns:a16="http://schemas.microsoft.com/office/drawing/2014/main" id="{E83379A8-03A1-4802-BBFC-2FECE69DC52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Times New Roman" panose="02020603050405020304" pitchFamily="18" charset="0"/>
              </a:defRPr>
            </a:lvl1pPr>
          </a:lstStyle>
          <a:p>
            <a:endParaRPr lang="en-US" altLang="en-US"/>
          </a:p>
        </p:txBody>
      </p:sp>
      <p:sp>
        <p:nvSpPr>
          <p:cNvPr id="333830" name="Rectangle 6">
            <a:extLst>
              <a:ext uri="{FF2B5EF4-FFF2-40B4-BE49-F238E27FC236}">
                <a16:creationId xmlns:a16="http://schemas.microsoft.com/office/drawing/2014/main" id="{ECF39EF6-3DBA-494B-AAC8-E29BEFBFD22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defRPr>
            </a:lvl1pPr>
          </a:lstStyle>
          <a:p>
            <a:fld id="{A29C73B3-FAA3-4840-A400-DB139D112DF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hf hdr="0" ftr="0" dt="0"/>
  <p:txStyles>
    <p:titleStyle>
      <a:lvl1pPr algn="ctr" rtl="0" eaLnBrk="0" fontAlgn="base" hangingPunct="0">
        <a:spcBef>
          <a:spcPct val="0"/>
        </a:spcBef>
        <a:spcAft>
          <a:spcPct val="0"/>
        </a:spcAft>
        <a:defRPr sz="4400" b="1" kern="1200">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panose="020B0604020202020204" pitchFamily="34" charset="0"/>
        </a:defRPr>
      </a:lvl2pPr>
      <a:lvl3pPr algn="ctr" rtl="0" eaLnBrk="0" fontAlgn="base" hangingPunct="0">
        <a:spcBef>
          <a:spcPct val="0"/>
        </a:spcBef>
        <a:spcAft>
          <a:spcPct val="0"/>
        </a:spcAft>
        <a:defRPr sz="4400" b="1">
          <a:solidFill>
            <a:schemeClr val="bg1"/>
          </a:solidFill>
          <a:latin typeface="Arial" panose="020B0604020202020204" pitchFamily="34" charset="0"/>
        </a:defRPr>
      </a:lvl3pPr>
      <a:lvl4pPr algn="ctr" rtl="0" eaLnBrk="0" fontAlgn="base" hangingPunct="0">
        <a:spcBef>
          <a:spcPct val="0"/>
        </a:spcBef>
        <a:spcAft>
          <a:spcPct val="0"/>
        </a:spcAft>
        <a:defRPr sz="4400" b="1">
          <a:solidFill>
            <a:schemeClr val="bg1"/>
          </a:solidFill>
          <a:latin typeface="Arial" panose="020B0604020202020204" pitchFamily="34" charset="0"/>
        </a:defRPr>
      </a:lvl4pPr>
      <a:lvl5pPr algn="ctr" rtl="0" eaLnBrk="0" fontAlgn="base" hangingPunct="0">
        <a:spcBef>
          <a:spcPct val="0"/>
        </a:spcBef>
        <a:spcAft>
          <a:spcPct val="0"/>
        </a:spcAft>
        <a:defRPr sz="4400" b="1">
          <a:solidFill>
            <a:schemeClr val="bg1"/>
          </a:solidFill>
          <a:latin typeface="Arial" panose="020B0604020202020204" pitchFamily="34" charset="0"/>
        </a:defRPr>
      </a:lvl5pPr>
      <a:lvl6pPr marL="457200" algn="ctr" rtl="0" eaLnBrk="0" fontAlgn="base" hangingPunct="0">
        <a:spcBef>
          <a:spcPct val="0"/>
        </a:spcBef>
        <a:spcAft>
          <a:spcPct val="0"/>
        </a:spcAft>
        <a:defRPr sz="4400" b="1">
          <a:solidFill>
            <a:schemeClr val="bg1"/>
          </a:solidFill>
          <a:latin typeface="Arial" panose="020B0604020202020204" pitchFamily="34" charset="0"/>
        </a:defRPr>
      </a:lvl6pPr>
      <a:lvl7pPr marL="914400" algn="ctr" rtl="0" eaLnBrk="0" fontAlgn="base" hangingPunct="0">
        <a:spcBef>
          <a:spcPct val="0"/>
        </a:spcBef>
        <a:spcAft>
          <a:spcPct val="0"/>
        </a:spcAft>
        <a:defRPr sz="4400" b="1">
          <a:solidFill>
            <a:schemeClr val="bg1"/>
          </a:solidFill>
          <a:latin typeface="Arial" panose="020B0604020202020204" pitchFamily="34" charset="0"/>
        </a:defRPr>
      </a:lvl7pPr>
      <a:lvl8pPr marL="1371600" algn="ctr" rtl="0" eaLnBrk="0" fontAlgn="base" hangingPunct="0">
        <a:spcBef>
          <a:spcPct val="0"/>
        </a:spcBef>
        <a:spcAft>
          <a:spcPct val="0"/>
        </a:spcAft>
        <a:defRPr sz="4400" b="1">
          <a:solidFill>
            <a:schemeClr val="bg1"/>
          </a:solidFill>
          <a:latin typeface="Arial" panose="020B0604020202020204" pitchFamily="34" charset="0"/>
        </a:defRPr>
      </a:lvl8pPr>
      <a:lvl9pPr marL="1828800" algn="ctr" rtl="0" eaLnBrk="0" fontAlgn="base" hangingPunct="0">
        <a:spcBef>
          <a:spcPct val="0"/>
        </a:spcBef>
        <a:spcAft>
          <a:spcPct val="0"/>
        </a:spcAft>
        <a:defRPr sz="4400" b="1">
          <a:solidFill>
            <a:schemeClr val="bg1"/>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3.emf"/><Relationship Id="rId5" Type="http://schemas.openxmlformats.org/officeDocument/2006/relationships/oleObject" Target="../embeddings/oleObject1.bin"/><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77CD751-ECE5-45BF-8DBF-6C19A0A8BCB7}"/>
              </a:ext>
            </a:extLst>
          </p:cNvPr>
          <p:cNvSpPr>
            <a:spLocks noGrp="1"/>
          </p:cNvSpPr>
          <p:nvPr>
            <p:ph type="sldNum" sz="quarter" idx="12"/>
          </p:nvPr>
        </p:nvSpPr>
        <p:spPr/>
        <p:txBody>
          <a:bodyPr/>
          <a:lstStyle/>
          <a:p>
            <a:fld id="{18D45C1C-5CD1-4EA0-808E-38B88530D8CA}" type="slidenum">
              <a:rPr lang="en-US" altLang="en-US"/>
              <a:pPr/>
              <a:t>1</a:t>
            </a:fld>
            <a:endParaRPr lang="en-US" altLang="en-US"/>
          </a:p>
        </p:txBody>
      </p:sp>
      <p:pic>
        <p:nvPicPr>
          <p:cNvPr id="401412" name="Picture 1028" descr="P1010047">
            <a:extLst>
              <a:ext uri="{FF2B5EF4-FFF2-40B4-BE49-F238E27FC236}">
                <a16:creationId xmlns:a16="http://schemas.microsoft.com/office/drawing/2014/main" id="{AEA1F4B7-5461-4AA7-B2BB-D6F0B2F5A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229600" cy="617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AB1DBEE-A228-49D7-AE90-74BA16B76E25}"/>
              </a:ext>
            </a:extLst>
          </p:cNvPr>
          <p:cNvSpPr>
            <a:spLocks noGrp="1"/>
          </p:cNvSpPr>
          <p:nvPr>
            <p:ph type="sldNum" sz="quarter" idx="12"/>
          </p:nvPr>
        </p:nvSpPr>
        <p:spPr/>
        <p:txBody>
          <a:bodyPr/>
          <a:lstStyle/>
          <a:p>
            <a:fld id="{9E30E3FC-C019-4957-92F8-3AE840E7C30B}" type="slidenum">
              <a:rPr lang="en-US" altLang="en-US"/>
              <a:pPr/>
              <a:t>10</a:t>
            </a:fld>
            <a:endParaRPr lang="en-US" altLang="en-US"/>
          </a:p>
        </p:txBody>
      </p:sp>
      <p:sp>
        <p:nvSpPr>
          <p:cNvPr id="411650" name="Rectangle 2">
            <a:extLst>
              <a:ext uri="{FF2B5EF4-FFF2-40B4-BE49-F238E27FC236}">
                <a16:creationId xmlns:a16="http://schemas.microsoft.com/office/drawing/2014/main" id="{57115506-790E-4AE2-BE1F-95787FBEA18B}"/>
              </a:ext>
            </a:extLst>
          </p:cNvPr>
          <p:cNvSpPr>
            <a:spLocks noGrp="1" noChangeArrowheads="1"/>
          </p:cNvSpPr>
          <p:nvPr>
            <p:ph type="title"/>
          </p:nvPr>
        </p:nvSpPr>
        <p:spPr/>
        <p:txBody>
          <a:bodyPr/>
          <a:lstStyle/>
          <a:p>
            <a:r>
              <a:rPr lang="en-US" altLang="en-US"/>
              <a:t>In-Situ Treatments</a:t>
            </a:r>
          </a:p>
        </p:txBody>
      </p:sp>
      <p:sp>
        <p:nvSpPr>
          <p:cNvPr id="411651" name="Rectangle 3">
            <a:extLst>
              <a:ext uri="{FF2B5EF4-FFF2-40B4-BE49-F238E27FC236}">
                <a16:creationId xmlns:a16="http://schemas.microsoft.com/office/drawing/2014/main" id="{FD1718FA-06A6-4F4C-9CA5-E6FC71D16E7B}"/>
              </a:ext>
            </a:extLst>
          </p:cNvPr>
          <p:cNvSpPr>
            <a:spLocks noGrp="1" noChangeArrowheads="1"/>
          </p:cNvSpPr>
          <p:nvPr>
            <p:ph type="body" idx="1"/>
          </p:nvPr>
        </p:nvSpPr>
        <p:spPr/>
        <p:txBody>
          <a:bodyPr/>
          <a:lstStyle/>
          <a:p>
            <a:pPr>
              <a:lnSpc>
                <a:spcPct val="90000"/>
              </a:lnSpc>
            </a:pPr>
            <a:r>
              <a:rPr lang="en-US" altLang="en-US" sz="2800"/>
              <a:t>Chemical – injection of chemicals to destroy contaminants or alter their physical properties to allow treatment or removal </a:t>
            </a:r>
          </a:p>
          <a:p>
            <a:pPr>
              <a:lnSpc>
                <a:spcPct val="90000"/>
              </a:lnSpc>
            </a:pPr>
            <a:endParaRPr lang="en-US" altLang="en-US" sz="2800"/>
          </a:p>
          <a:p>
            <a:pPr>
              <a:lnSpc>
                <a:spcPct val="90000"/>
              </a:lnSpc>
            </a:pPr>
            <a:r>
              <a:rPr lang="en-US" altLang="en-US" sz="2800"/>
              <a:t>Thermal – application of heat to destroy or liberate contaminants</a:t>
            </a:r>
          </a:p>
          <a:p>
            <a:pPr>
              <a:lnSpc>
                <a:spcPct val="90000"/>
              </a:lnSpc>
            </a:pPr>
            <a:endParaRPr lang="en-US" altLang="en-US" sz="2800"/>
          </a:p>
          <a:p>
            <a:pPr>
              <a:lnSpc>
                <a:spcPct val="90000"/>
              </a:lnSpc>
            </a:pPr>
            <a:r>
              <a:rPr lang="en-US" altLang="en-US" sz="2800"/>
              <a:t>Biological – Injection of bugs (typically bacteria) and/or nutrients to stimulate biodegradation </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8828969-E245-4C3A-8D58-96F39D380C0F}"/>
              </a:ext>
            </a:extLst>
          </p:cNvPr>
          <p:cNvSpPr>
            <a:spLocks noGrp="1"/>
          </p:cNvSpPr>
          <p:nvPr>
            <p:ph type="sldNum" sz="quarter" idx="12"/>
          </p:nvPr>
        </p:nvSpPr>
        <p:spPr/>
        <p:txBody>
          <a:bodyPr/>
          <a:lstStyle/>
          <a:p>
            <a:fld id="{353AE197-D2DE-46F6-8DE8-45D52751EE1B}" type="slidenum">
              <a:rPr lang="en-US" altLang="en-US"/>
              <a:pPr/>
              <a:t>11</a:t>
            </a:fld>
            <a:endParaRPr lang="en-US" altLang="en-US"/>
          </a:p>
        </p:txBody>
      </p:sp>
      <p:sp>
        <p:nvSpPr>
          <p:cNvPr id="413698" name="Rectangle 2">
            <a:extLst>
              <a:ext uri="{FF2B5EF4-FFF2-40B4-BE49-F238E27FC236}">
                <a16:creationId xmlns:a16="http://schemas.microsoft.com/office/drawing/2014/main" id="{633AE6BF-78C0-4C09-A8DB-17984B877B69}"/>
              </a:ext>
            </a:extLst>
          </p:cNvPr>
          <p:cNvSpPr>
            <a:spLocks noGrp="1" noChangeArrowheads="1"/>
          </p:cNvSpPr>
          <p:nvPr>
            <p:ph type="title"/>
          </p:nvPr>
        </p:nvSpPr>
        <p:spPr/>
        <p:txBody>
          <a:bodyPr/>
          <a:lstStyle/>
          <a:p>
            <a:r>
              <a:rPr lang="en-US" altLang="en-US"/>
              <a:t>Cleanup Project Examples</a:t>
            </a:r>
          </a:p>
        </p:txBody>
      </p:sp>
      <p:sp>
        <p:nvSpPr>
          <p:cNvPr id="413699" name="Rectangle 3">
            <a:extLst>
              <a:ext uri="{FF2B5EF4-FFF2-40B4-BE49-F238E27FC236}">
                <a16:creationId xmlns:a16="http://schemas.microsoft.com/office/drawing/2014/main" id="{95269BBA-6A26-4293-BC3F-A173879A0E0D}"/>
              </a:ext>
            </a:extLst>
          </p:cNvPr>
          <p:cNvSpPr>
            <a:spLocks noGrp="1" noChangeArrowheads="1"/>
          </p:cNvSpPr>
          <p:nvPr>
            <p:ph type="body" idx="1"/>
          </p:nvPr>
        </p:nvSpPr>
        <p:spPr/>
        <p:txBody>
          <a:bodyPr/>
          <a:lstStyle/>
          <a:p>
            <a:pPr>
              <a:lnSpc>
                <a:spcPct val="90000"/>
              </a:lnSpc>
            </a:pPr>
            <a:r>
              <a:rPr lang="en-US" altLang="en-US"/>
              <a:t>Union Station – Excavation and capping (simple)</a:t>
            </a:r>
          </a:p>
          <a:p>
            <a:pPr>
              <a:lnSpc>
                <a:spcPct val="90000"/>
              </a:lnSpc>
            </a:pPr>
            <a:endParaRPr lang="en-US" altLang="en-US"/>
          </a:p>
          <a:p>
            <a:pPr>
              <a:lnSpc>
                <a:spcPct val="90000"/>
              </a:lnSpc>
            </a:pPr>
            <a:r>
              <a:rPr lang="en-US" altLang="en-US"/>
              <a:t>Cadet Mfg. – In-Situ Chemical Oxidation (intermediate)</a:t>
            </a:r>
          </a:p>
          <a:p>
            <a:pPr>
              <a:lnSpc>
                <a:spcPct val="90000"/>
              </a:lnSpc>
            </a:pPr>
            <a:endParaRPr lang="en-US" altLang="en-US"/>
          </a:p>
          <a:p>
            <a:pPr>
              <a:lnSpc>
                <a:spcPct val="90000"/>
              </a:lnSpc>
            </a:pPr>
            <a:r>
              <a:rPr lang="en-US" altLang="en-US"/>
              <a:t>ICN – Electrical Resistive Heating (complex)</a:t>
            </a:r>
          </a:p>
          <a:p>
            <a:pPr>
              <a:lnSpc>
                <a:spcPct val="90000"/>
              </a:lnSpc>
            </a:pPr>
            <a:endParaRPr lang="en-US" altLang="en-US"/>
          </a:p>
          <a:p>
            <a:pPr>
              <a:lnSpc>
                <a:spcPct val="90000"/>
              </a:lnSpc>
            </a:pPr>
            <a:endParaRPr lang="en-US" altLang="en-US"/>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6774642-E6CC-4AE5-A502-F36CFA555D21}"/>
              </a:ext>
            </a:extLst>
          </p:cNvPr>
          <p:cNvSpPr>
            <a:spLocks noGrp="1"/>
          </p:cNvSpPr>
          <p:nvPr>
            <p:ph type="sldNum" sz="quarter" idx="12"/>
          </p:nvPr>
        </p:nvSpPr>
        <p:spPr/>
        <p:txBody>
          <a:bodyPr/>
          <a:lstStyle/>
          <a:p>
            <a:fld id="{2BBE7719-E85B-4E45-8AB8-EF65EFB13206}" type="slidenum">
              <a:rPr lang="en-US" altLang="en-US"/>
              <a:pPr/>
              <a:t>12</a:t>
            </a:fld>
            <a:endParaRPr lang="en-US" altLang="en-US"/>
          </a:p>
        </p:txBody>
      </p:sp>
      <p:pic>
        <p:nvPicPr>
          <p:cNvPr id="361474" name="Picture 2" descr="Union Station - Phoenix3a">
            <a:extLst>
              <a:ext uri="{FF2B5EF4-FFF2-40B4-BE49-F238E27FC236}">
                <a16:creationId xmlns:a16="http://schemas.microsoft.com/office/drawing/2014/main" id="{004650F0-910A-48DB-8DDD-0FF2B1C15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455025" cy="55610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1475" name="Rectangle 3">
            <a:extLst>
              <a:ext uri="{FF2B5EF4-FFF2-40B4-BE49-F238E27FC236}">
                <a16:creationId xmlns:a16="http://schemas.microsoft.com/office/drawing/2014/main" id="{F6A5887F-51FC-4BDC-81FD-8E450B62F999}"/>
              </a:ext>
            </a:extLst>
          </p:cNvPr>
          <p:cNvSpPr>
            <a:spLocks noChangeArrowheads="1"/>
          </p:cNvSpPr>
          <p:nvPr/>
        </p:nvSpPr>
        <p:spPr bwMode="auto">
          <a:xfrm>
            <a:off x="609600" y="1828800"/>
            <a:ext cx="6096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ctr">
              <a:defRPr sz="4400" b="1">
                <a:solidFill>
                  <a:schemeClr val="bg1"/>
                </a:solidFill>
                <a:latin typeface="Arial" panose="020B0604020202020204" pitchFamily="34" charset="0"/>
              </a:defRPr>
            </a:lvl1pPr>
            <a:lvl2pPr algn="ctr">
              <a:defRPr sz="4400" b="1">
                <a:solidFill>
                  <a:schemeClr val="bg1"/>
                </a:solidFill>
                <a:latin typeface="Arial" panose="020B0604020202020204" pitchFamily="34" charset="0"/>
              </a:defRPr>
            </a:lvl2pPr>
            <a:lvl3pPr algn="ctr">
              <a:defRPr sz="4400" b="1">
                <a:solidFill>
                  <a:schemeClr val="bg1"/>
                </a:solidFill>
                <a:latin typeface="Arial" panose="020B0604020202020204" pitchFamily="34" charset="0"/>
              </a:defRPr>
            </a:lvl3pPr>
            <a:lvl4pPr algn="ctr">
              <a:defRPr sz="4400" b="1">
                <a:solidFill>
                  <a:schemeClr val="bg1"/>
                </a:solidFill>
                <a:latin typeface="Arial" panose="020B0604020202020204" pitchFamily="34" charset="0"/>
              </a:defRPr>
            </a:lvl4pPr>
            <a:lvl5pPr algn="ctr">
              <a:defRPr sz="4400" b="1">
                <a:solidFill>
                  <a:schemeClr val="bg1"/>
                </a:solidFill>
                <a:latin typeface="Arial" panose="020B0604020202020204" pitchFamily="34" charset="0"/>
              </a:defRPr>
            </a:lvl5pPr>
            <a:lvl6pPr marL="457200" algn="ctr" eaLnBrk="0" fontAlgn="base" hangingPunct="0">
              <a:spcBef>
                <a:spcPct val="0"/>
              </a:spcBef>
              <a:spcAft>
                <a:spcPct val="0"/>
              </a:spcAft>
              <a:defRPr sz="4400" b="1">
                <a:solidFill>
                  <a:schemeClr val="bg1"/>
                </a:solidFill>
                <a:latin typeface="Arial" panose="020B0604020202020204" pitchFamily="34" charset="0"/>
              </a:defRPr>
            </a:lvl6pPr>
            <a:lvl7pPr marL="914400" algn="ctr" eaLnBrk="0" fontAlgn="base" hangingPunct="0">
              <a:spcBef>
                <a:spcPct val="0"/>
              </a:spcBef>
              <a:spcAft>
                <a:spcPct val="0"/>
              </a:spcAft>
              <a:defRPr sz="4400" b="1">
                <a:solidFill>
                  <a:schemeClr val="bg1"/>
                </a:solidFill>
                <a:latin typeface="Arial" panose="020B0604020202020204" pitchFamily="34" charset="0"/>
              </a:defRPr>
            </a:lvl7pPr>
            <a:lvl8pPr marL="1371600" algn="ctr" eaLnBrk="0" fontAlgn="base" hangingPunct="0">
              <a:spcBef>
                <a:spcPct val="0"/>
              </a:spcBef>
              <a:spcAft>
                <a:spcPct val="0"/>
              </a:spcAft>
              <a:defRPr sz="4400" b="1">
                <a:solidFill>
                  <a:schemeClr val="bg1"/>
                </a:solidFill>
                <a:latin typeface="Arial" panose="020B0604020202020204" pitchFamily="34" charset="0"/>
              </a:defRPr>
            </a:lvl8pPr>
            <a:lvl9pPr marL="1828800" algn="ctr" eaLnBrk="0" fontAlgn="base" hangingPunct="0">
              <a:spcBef>
                <a:spcPct val="0"/>
              </a:spcBef>
              <a:spcAft>
                <a:spcPct val="0"/>
              </a:spcAft>
              <a:defRPr sz="4400" b="1">
                <a:solidFill>
                  <a:schemeClr val="bg1"/>
                </a:solidFill>
                <a:latin typeface="Arial" panose="020B0604020202020204" pitchFamily="34" charset="0"/>
              </a:defRPr>
            </a:lvl9pPr>
          </a:lstStyle>
          <a:p>
            <a:r>
              <a:rPr lang="en-GB" altLang="en-US" sz="3200">
                <a:solidFill>
                  <a:srgbClr val="CC6600"/>
                </a:solidFill>
                <a:latin typeface="Trebuchet MS" panose="020B0603020202020204" pitchFamily="34" charset="0"/>
              </a:rPr>
              <a:t>The Yards at Union Station:  An Award Winning Brownfields Project</a:t>
            </a:r>
          </a:p>
        </p:txBody>
      </p:sp>
      <p:sp>
        <p:nvSpPr>
          <p:cNvPr id="361476" name="Rectangle 4">
            <a:extLst>
              <a:ext uri="{FF2B5EF4-FFF2-40B4-BE49-F238E27FC236}">
                <a16:creationId xmlns:a16="http://schemas.microsoft.com/office/drawing/2014/main" id="{7F5E1A7C-6F40-482C-A15D-EA31EA7704DA}"/>
              </a:ext>
            </a:extLst>
          </p:cNvPr>
          <p:cNvSpPr>
            <a:spLocks noChangeArrowheads="1"/>
          </p:cNvSpPr>
          <p:nvPr/>
        </p:nvSpPr>
        <p:spPr bwMode="auto">
          <a:xfrm>
            <a:off x="3276600" y="4876800"/>
            <a:ext cx="5181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endParaRPr lang="en-GB" altLang="en-US" b="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F741738A-25E3-4B0C-BB08-C2AB9D2DC61A}"/>
              </a:ext>
            </a:extLst>
          </p:cNvPr>
          <p:cNvSpPr>
            <a:spLocks noGrp="1"/>
          </p:cNvSpPr>
          <p:nvPr>
            <p:ph type="sldNum" sz="quarter" idx="12"/>
          </p:nvPr>
        </p:nvSpPr>
        <p:spPr/>
        <p:txBody>
          <a:bodyPr/>
          <a:lstStyle/>
          <a:p>
            <a:fld id="{78ABE58D-65C2-41DF-8B0F-FBFCA1C6BD5A}" type="slidenum">
              <a:rPr lang="en-US" altLang="en-US"/>
              <a:pPr/>
              <a:t>13</a:t>
            </a:fld>
            <a:endParaRPr lang="en-US" altLang="en-US"/>
          </a:p>
        </p:txBody>
      </p:sp>
      <p:sp>
        <p:nvSpPr>
          <p:cNvPr id="362498" name="Rectangle 2">
            <a:extLst>
              <a:ext uri="{FF2B5EF4-FFF2-40B4-BE49-F238E27FC236}">
                <a16:creationId xmlns:a16="http://schemas.microsoft.com/office/drawing/2014/main" id="{E9957A9F-BF28-44ED-97FD-94A170C8AE90}"/>
              </a:ext>
            </a:extLst>
          </p:cNvPr>
          <p:cNvSpPr>
            <a:spLocks noGrp="1" noChangeArrowheads="1"/>
          </p:cNvSpPr>
          <p:nvPr>
            <p:ph type="title"/>
          </p:nvPr>
        </p:nvSpPr>
        <p:spPr/>
        <p:txBody>
          <a:bodyPr/>
          <a:lstStyle/>
          <a:p>
            <a:r>
              <a:rPr lang="en-US" altLang="en-US"/>
              <a:t>Site History</a:t>
            </a:r>
          </a:p>
        </p:txBody>
      </p:sp>
      <p:sp>
        <p:nvSpPr>
          <p:cNvPr id="362499" name="Rectangle 3">
            <a:extLst>
              <a:ext uri="{FF2B5EF4-FFF2-40B4-BE49-F238E27FC236}">
                <a16:creationId xmlns:a16="http://schemas.microsoft.com/office/drawing/2014/main" id="{E75C3223-1EBF-4D0F-B559-F270BE1A26C0}"/>
              </a:ext>
            </a:extLst>
          </p:cNvPr>
          <p:cNvSpPr>
            <a:spLocks noChangeArrowheads="1"/>
          </p:cNvSpPr>
          <p:nvPr/>
        </p:nvSpPr>
        <p:spPr bwMode="auto">
          <a:xfrm>
            <a:off x="381000" y="19812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Aft>
                <a:spcPct val="60000"/>
              </a:spcAft>
            </a:pPr>
            <a:r>
              <a:rPr lang="en-US" altLang="en-US" sz="2400" b="0"/>
              <a:t>Wetlands and small lake prior to 1890, later filled with 3 million yards of material</a:t>
            </a:r>
          </a:p>
          <a:p>
            <a:pPr>
              <a:spcAft>
                <a:spcPct val="60000"/>
              </a:spcAft>
            </a:pPr>
            <a:r>
              <a:rPr lang="en-US" altLang="en-US" sz="2400" b="0"/>
              <a:t>Operated as rail yard from late 1800s to 1970s</a:t>
            </a:r>
          </a:p>
          <a:p>
            <a:pPr>
              <a:spcAft>
                <a:spcPct val="60000"/>
              </a:spcAft>
            </a:pPr>
            <a:r>
              <a:rPr lang="en-US" altLang="en-US" sz="2400" b="0"/>
              <a:t>Purchased by City of Portland for redevelopment in 1987</a:t>
            </a:r>
          </a:p>
        </p:txBody>
      </p:sp>
      <p:pic>
        <p:nvPicPr>
          <p:cNvPr id="362500" name="Picture 4" descr="ClockTower&amp;LocamotiveUnion Station">
            <a:extLst>
              <a:ext uri="{FF2B5EF4-FFF2-40B4-BE49-F238E27FC236}">
                <a16:creationId xmlns:a16="http://schemas.microsoft.com/office/drawing/2014/main" id="{4916406A-E7B3-4CFA-A448-951595B9E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209800"/>
            <a:ext cx="4816475" cy="38385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62500"/>
                                        </p:tgtEl>
                                        <p:attrNameLst>
                                          <p:attrName>style.visibility</p:attrName>
                                        </p:attrNameLst>
                                      </p:cBhvr>
                                      <p:to>
                                        <p:strVal val="visible"/>
                                      </p:to>
                                    </p:set>
                                    <p:animEffect transition="in" filter="dissolve">
                                      <p:cBhvr>
                                        <p:cTn id="7" dur="500"/>
                                        <p:tgtEl>
                                          <p:spTgt spid="362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796A041-2176-4764-8C2E-959B636C5456}"/>
              </a:ext>
            </a:extLst>
          </p:cNvPr>
          <p:cNvSpPr>
            <a:spLocks noGrp="1"/>
          </p:cNvSpPr>
          <p:nvPr>
            <p:ph type="sldNum" sz="quarter" idx="12"/>
          </p:nvPr>
        </p:nvSpPr>
        <p:spPr/>
        <p:txBody>
          <a:bodyPr/>
          <a:lstStyle/>
          <a:p>
            <a:fld id="{1D7732ED-6CE9-4DFA-B3D5-137D3C97A48E}" type="slidenum">
              <a:rPr lang="en-US" altLang="en-US"/>
              <a:pPr/>
              <a:t>14</a:t>
            </a:fld>
            <a:endParaRPr lang="en-US" altLang="en-US"/>
          </a:p>
        </p:txBody>
      </p:sp>
      <p:sp>
        <p:nvSpPr>
          <p:cNvPr id="363522" name="Rectangle 1026">
            <a:extLst>
              <a:ext uri="{FF2B5EF4-FFF2-40B4-BE49-F238E27FC236}">
                <a16:creationId xmlns:a16="http://schemas.microsoft.com/office/drawing/2014/main" id="{867D1AC8-88C7-410B-9A8B-8B281FFF9F98}"/>
              </a:ext>
            </a:extLst>
          </p:cNvPr>
          <p:cNvSpPr>
            <a:spLocks noGrp="1" noChangeArrowheads="1"/>
          </p:cNvSpPr>
          <p:nvPr>
            <p:ph type="title"/>
          </p:nvPr>
        </p:nvSpPr>
        <p:spPr>
          <a:xfrm>
            <a:off x="914400" y="304800"/>
            <a:ext cx="7848600" cy="1371600"/>
          </a:xfrm>
        </p:spPr>
        <p:txBody>
          <a:bodyPr/>
          <a:lstStyle/>
          <a:p>
            <a:r>
              <a:rPr lang="en-US" altLang="en-US"/>
              <a:t>Union Station Yards - Circa 1912</a:t>
            </a:r>
          </a:p>
        </p:txBody>
      </p:sp>
      <p:pic>
        <p:nvPicPr>
          <p:cNvPr id="363523" name="Picture 1027" descr="unionsta-a">
            <a:extLst>
              <a:ext uri="{FF2B5EF4-FFF2-40B4-BE49-F238E27FC236}">
                <a16:creationId xmlns:a16="http://schemas.microsoft.com/office/drawing/2014/main" id="{40EAF9B6-64AD-4C54-B04A-C23B79511DBB}"/>
              </a:ext>
            </a:extLst>
          </p:cNvPr>
          <p:cNvPicPr>
            <a:picLocks noChangeAspect="1" noChangeArrowheads="1"/>
          </p:cNvPicPr>
          <p:nvPr/>
        </p:nvPicPr>
        <p:blipFill>
          <a:blip r:embed="rId2">
            <a:lum bright="8000"/>
            <a:extLst>
              <a:ext uri="{28A0092B-C50C-407E-A947-70E740481C1C}">
                <a14:useLocalDpi xmlns:a14="http://schemas.microsoft.com/office/drawing/2010/main" val="0"/>
              </a:ext>
            </a:extLst>
          </a:blip>
          <a:srcRect/>
          <a:stretch>
            <a:fillRect/>
          </a:stretch>
        </p:blipFill>
        <p:spPr bwMode="auto">
          <a:xfrm>
            <a:off x="1143000" y="1752600"/>
            <a:ext cx="7086600" cy="47958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63523"/>
                                        </p:tgtEl>
                                        <p:attrNameLst>
                                          <p:attrName>style.visibility</p:attrName>
                                        </p:attrNameLst>
                                      </p:cBhvr>
                                      <p:to>
                                        <p:strVal val="visible"/>
                                      </p:to>
                                    </p:set>
                                    <p:animEffect transition="in" filter="dissolve">
                                      <p:cBhvr>
                                        <p:cTn id="7" dur="500"/>
                                        <p:tgtEl>
                                          <p:spTgt spid="363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DE572AE-6714-43C5-B88F-12FAC3AA15CB}"/>
              </a:ext>
            </a:extLst>
          </p:cNvPr>
          <p:cNvSpPr>
            <a:spLocks noGrp="1"/>
          </p:cNvSpPr>
          <p:nvPr>
            <p:ph type="sldNum" sz="quarter" idx="12"/>
          </p:nvPr>
        </p:nvSpPr>
        <p:spPr/>
        <p:txBody>
          <a:bodyPr/>
          <a:lstStyle/>
          <a:p>
            <a:fld id="{033B94D7-2935-498A-86F0-EB33B6D1126A}" type="slidenum">
              <a:rPr lang="en-US" altLang="en-US"/>
              <a:pPr/>
              <a:t>15</a:t>
            </a:fld>
            <a:endParaRPr lang="en-US" altLang="en-US"/>
          </a:p>
        </p:txBody>
      </p:sp>
      <p:sp>
        <p:nvSpPr>
          <p:cNvPr id="365570" name="Rectangle 2">
            <a:extLst>
              <a:ext uri="{FF2B5EF4-FFF2-40B4-BE49-F238E27FC236}">
                <a16:creationId xmlns:a16="http://schemas.microsoft.com/office/drawing/2014/main" id="{82DC2688-8842-4A8B-840E-50C645BE46A4}"/>
              </a:ext>
            </a:extLst>
          </p:cNvPr>
          <p:cNvSpPr>
            <a:spLocks noGrp="1" noChangeArrowheads="1"/>
          </p:cNvSpPr>
          <p:nvPr>
            <p:ph type="title"/>
          </p:nvPr>
        </p:nvSpPr>
        <p:spPr>
          <a:xfrm>
            <a:off x="914400" y="228600"/>
            <a:ext cx="7543800" cy="1371600"/>
          </a:xfrm>
        </p:spPr>
        <p:txBody>
          <a:bodyPr/>
          <a:lstStyle/>
          <a:p>
            <a:r>
              <a:rPr lang="en-US" altLang="en-US" sz="4000"/>
              <a:t>Union Station Yards - Circa 1988</a:t>
            </a:r>
          </a:p>
        </p:txBody>
      </p:sp>
      <p:pic>
        <p:nvPicPr>
          <p:cNvPr id="365571" name="Picture 3" descr="ariel1998_union station gif">
            <a:extLst>
              <a:ext uri="{FF2B5EF4-FFF2-40B4-BE49-F238E27FC236}">
                <a16:creationId xmlns:a16="http://schemas.microsoft.com/office/drawing/2014/main" id="{31E4DE69-9AF2-4BDD-A420-DE4BFDC46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7972425" cy="50768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65571"/>
                                        </p:tgtEl>
                                        <p:attrNameLst>
                                          <p:attrName>style.visibility</p:attrName>
                                        </p:attrNameLst>
                                      </p:cBhvr>
                                      <p:to>
                                        <p:strVal val="visible"/>
                                      </p:to>
                                    </p:set>
                                    <p:animEffect transition="in" filter="dissolve">
                                      <p:cBhvr>
                                        <p:cTn id="7" dur="500"/>
                                        <p:tgtEl>
                                          <p:spTgt spid="365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1897C36-7061-4436-934F-68E781CF02EA}"/>
              </a:ext>
            </a:extLst>
          </p:cNvPr>
          <p:cNvSpPr>
            <a:spLocks noGrp="1"/>
          </p:cNvSpPr>
          <p:nvPr>
            <p:ph type="sldNum" sz="quarter" idx="12"/>
          </p:nvPr>
        </p:nvSpPr>
        <p:spPr/>
        <p:txBody>
          <a:bodyPr/>
          <a:lstStyle/>
          <a:p>
            <a:fld id="{D3ABC6A1-9FD2-4416-9F7C-67FE849CFB61}" type="slidenum">
              <a:rPr lang="en-US" altLang="en-US"/>
              <a:pPr/>
              <a:t>16</a:t>
            </a:fld>
            <a:endParaRPr lang="en-US" altLang="en-US"/>
          </a:p>
        </p:txBody>
      </p:sp>
      <p:sp>
        <p:nvSpPr>
          <p:cNvPr id="366594" name="Rectangle 2">
            <a:extLst>
              <a:ext uri="{FF2B5EF4-FFF2-40B4-BE49-F238E27FC236}">
                <a16:creationId xmlns:a16="http://schemas.microsoft.com/office/drawing/2014/main" id="{9D2B9C82-E348-4233-902C-F8DAE14AB5B9}"/>
              </a:ext>
            </a:extLst>
          </p:cNvPr>
          <p:cNvSpPr>
            <a:spLocks noGrp="1" noChangeArrowheads="1"/>
          </p:cNvSpPr>
          <p:nvPr>
            <p:ph type="title"/>
          </p:nvPr>
        </p:nvSpPr>
        <p:spPr/>
        <p:txBody>
          <a:bodyPr/>
          <a:lstStyle/>
          <a:p>
            <a:r>
              <a:rPr lang="en-US" altLang="en-US"/>
              <a:t>Discovery of Environmental Problems</a:t>
            </a:r>
          </a:p>
        </p:txBody>
      </p:sp>
      <p:sp>
        <p:nvSpPr>
          <p:cNvPr id="366595" name="Rectangle 3">
            <a:extLst>
              <a:ext uri="{FF2B5EF4-FFF2-40B4-BE49-F238E27FC236}">
                <a16:creationId xmlns:a16="http://schemas.microsoft.com/office/drawing/2014/main" id="{4445C50C-BB17-4E89-9FF1-F4C58685094A}"/>
              </a:ext>
            </a:extLst>
          </p:cNvPr>
          <p:cNvSpPr>
            <a:spLocks noGrp="1" noChangeArrowheads="1"/>
          </p:cNvSpPr>
          <p:nvPr>
            <p:ph type="body" idx="1"/>
          </p:nvPr>
        </p:nvSpPr>
        <p:spPr>
          <a:xfrm>
            <a:off x="1023938" y="1981200"/>
            <a:ext cx="779145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nSpc>
                <a:spcPct val="110000"/>
              </a:lnSpc>
              <a:spcAft>
                <a:spcPct val="60000"/>
              </a:spcAft>
            </a:pPr>
            <a:r>
              <a:rPr lang="en-US" altLang="en-US" sz="2800"/>
              <a:t>During geotechnical exploration, borings encountered crude oil in soil and groundwater in southern site</a:t>
            </a:r>
          </a:p>
          <a:p>
            <a:pPr>
              <a:lnSpc>
                <a:spcPct val="110000"/>
              </a:lnSpc>
              <a:spcAft>
                <a:spcPct val="60000"/>
              </a:spcAft>
            </a:pPr>
            <a:r>
              <a:rPr lang="en-US" altLang="en-US" sz="2800"/>
              <a:t>Discovery of oil led to further assessment, which resulted in the discovery of site-wide contamination</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9A063E-FA3E-4D04-968D-F65287C9AA88}"/>
              </a:ext>
            </a:extLst>
          </p:cNvPr>
          <p:cNvSpPr>
            <a:spLocks noGrp="1"/>
          </p:cNvSpPr>
          <p:nvPr>
            <p:ph type="sldNum" sz="quarter" idx="12"/>
          </p:nvPr>
        </p:nvSpPr>
        <p:spPr/>
        <p:txBody>
          <a:bodyPr/>
          <a:lstStyle/>
          <a:p>
            <a:fld id="{F5CA01BB-CF36-4698-A8BF-46EC7AB4E1AB}" type="slidenum">
              <a:rPr lang="en-US" altLang="en-US"/>
              <a:pPr/>
              <a:t>17</a:t>
            </a:fld>
            <a:endParaRPr lang="en-US" altLang="en-US"/>
          </a:p>
        </p:txBody>
      </p:sp>
      <p:sp>
        <p:nvSpPr>
          <p:cNvPr id="367618" name="Rectangle 2">
            <a:extLst>
              <a:ext uri="{FF2B5EF4-FFF2-40B4-BE49-F238E27FC236}">
                <a16:creationId xmlns:a16="http://schemas.microsoft.com/office/drawing/2014/main" id="{A2DB9BDC-8F8B-4F9A-860B-5D99D15C4E77}"/>
              </a:ext>
            </a:extLst>
          </p:cNvPr>
          <p:cNvSpPr>
            <a:spLocks noGrp="1" noChangeArrowheads="1"/>
          </p:cNvSpPr>
          <p:nvPr>
            <p:ph type="title"/>
          </p:nvPr>
        </p:nvSpPr>
        <p:spPr>
          <a:xfrm>
            <a:off x="685800" y="304800"/>
            <a:ext cx="8077200" cy="1371600"/>
          </a:xfrm>
        </p:spPr>
        <p:txBody>
          <a:bodyPr/>
          <a:lstStyle/>
          <a:p>
            <a:r>
              <a:rPr lang="en-US" altLang="en-US"/>
              <a:t>Exploration Plan</a:t>
            </a:r>
          </a:p>
        </p:txBody>
      </p:sp>
      <p:pic>
        <p:nvPicPr>
          <p:cNvPr id="367619" name="Picture 3" descr="slide">
            <a:extLst>
              <a:ext uri="{FF2B5EF4-FFF2-40B4-BE49-F238E27FC236}">
                <a16:creationId xmlns:a16="http://schemas.microsoft.com/office/drawing/2014/main" id="{533DA408-0373-463F-B7CA-8D6432159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7727950" cy="4587875"/>
          </a:xfrm>
          <a:prstGeom prst="rect">
            <a:avLst/>
          </a:prstGeom>
          <a:noFill/>
          <a:extLst>
            <a:ext uri="{909E8E84-426E-40DD-AFC4-6F175D3DCCD1}">
              <a14:hiddenFill xmlns:a14="http://schemas.microsoft.com/office/drawing/2010/main">
                <a:solidFill>
                  <a:srgbClr val="FFFFFF"/>
                </a:solidFill>
              </a14:hiddenFill>
            </a:ext>
          </a:extLst>
        </p:spPr>
      </p:pic>
      <p:sp>
        <p:nvSpPr>
          <p:cNvPr id="367620" name="Text Box 4">
            <a:extLst>
              <a:ext uri="{FF2B5EF4-FFF2-40B4-BE49-F238E27FC236}">
                <a16:creationId xmlns:a16="http://schemas.microsoft.com/office/drawing/2014/main" id="{7474DB86-F30E-48B2-95A4-691B639FF3F4}"/>
              </a:ext>
            </a:extLst>
          </p:cNvPr>
          <p:cNvSpPr txBox="1">
            <a:spLocks noChangeArrowheads="1"/>
          </p:cNvSpPr>
          <p:nvPr/>
        </p:nvSpPr>
        <p:spPr bwMode="auto">
          <a:xfrm>
            <a:off x="822325" y="5854700"/>
            <a:ext cx="72882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Extensive Soil and Groundwater Sampling Performed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67619"/>
                                        </p:tgtEl>
                                        <p:attrNameLst>
                                          <p:attrName>style.visibility</p:attrName>
                                        </p:attrNameLst>
                                      </p:cBhvr>
                                      <p:to>
                                        <p:strVal val="visible"/>
                                      </p:to>
                                    </p:set>
                                    <p:animEffect transition="in" filter="dissolve">
                                      <p:cBhvr>
                                        <p:cTn id="7" dur="500"/>
                                        <p:tgtEl>
                                          <p:spTgt spid="367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A09A80-1879-4D8B-93CC-AB4524A79D28}"/>
              </a:ext>
            </a:extLst>
          </p:cNvPr>
          <p:cNvSpPr>
            <a:spLocks noGrp="1"/>
          </p:cNvSpPr>
          <p:nvPr>
            <p:ph type="sldNum" sz="quarter" idx="12"/>
          </p:nvPr>
        </p:nvSpPr>
        <p:spPr/>
        <p:txBody>
          <a:bodyPr/>
          <a:lstStyle/>
          <a:p>
            <a:fld id="{9CEA2D9C-31A0-4E8E-9CCD-2C04906D9BD5}" type="slidenum">
              <a:rPr lang="en-US" altLang="en-US"/>
              <a:pPr/>
              <a:t>18</a:t>
            </a:fld>
            <a:endParaRPr lang="en-US" altLang="en-US"/>
          </a:p>
        </p:txBody>
      </p:sp>
      <p:sp>
        <p:nvSpPr>
          <p:cNvPr id="369666" name="Rectangle 2">
            <a:extLst>
              <a:ext uri="{FF2B5EF4-FFF2-40B4-BE49-F238E27FC236}">
                <a16:creationId xmlns:a16="http://schemas.microsoft.com/office/drawing/2014/main" id="{8853EBA2-2A95-40C8-B4AE-0E5DBA4CC0D6}"/>
              </a:ext>
            </a:extLst>
          </p:cNvPr>
          <p:cNvSpPr>
            <a:spLocks noGrp="1" noChangeArrowheads="1"/>
          </p:cNvSpPr>
          <p:nvPr>
            <p:ph type="title"/>
          </p:nvPr>
        </p:nvSpPr>
        <p:spPr/>
        <p:txBody>
          <a:bodyPr/>
          <a:lstStyle/>
          <a:p>
            <a:r>
              <a:rPr lang="en-US" altLang="en-US"/>
              <a:t>Crude Oil Release</a:t>
            </a:r>
          </a:p>
        </p:txBody>
      </p:sp>
      <p:pic>
        <p:nvPicPr>
          <p:cNvPr id="369667" name="Picture 3" descr="old1bw_b11">
            <a:extLst>
              <a:ext uri="{FF2B5EF4-FFF2-40B4-BE49-F238E27FC236}">
                <a16:creationId xmlns:a16="http://schemas.microsoft.com/office/drawing/2014/main" id="{F0CB2A3A-F88F-4CE4-919C-40BA65F11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0" y="2438400"/>
            <a:ext cx="5626100" cy="30035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9668" name="Rectangle 4">
            <a:extLst>
              <a:ext uri="{FF2B5EF4-FFF2-40B4-BE49-F238E27FC236}">
                <a16:creationId xmlns:a16="http://schemas.microsoft.com/office/drawing/2014/main" id="{B66A6A15-A8A4-43BD-9A59-7BAF53A52AF9}"/>
              </a:ext>
            </a:extLst>
          </p:cNvPr>
          <p:cNvSpPr>
            <a:spLocks noGrp="1" noChangeArrowheads="1"/>
          </p:cNvSpPr>
          <p:nvPr>
            <p:ph type="body" idx="1"/>
          </p:nvPr>
        </p:nvSpPr>
        <p:spPr>
          <a:xfrm>
            <a:off x="381000" y="1905000"/>
            <a:ext cx="28194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nSpc>
                <a:spcPct val="90000"/>
              </a:lnSpc>
              <a:buFontTx/>
              <a:buNone/>
            </a:pPr>
            <a:r>
              <a:rPr lang="en-US" altLang="en-US" sz="2400"/>
              <a:t>Crude Oil in Soil and Groundwater</a:t>
            </a:r>
          </a:p>
          <a:p>
            <a:pPr>
              <a:lnSpc>
                <a:spcPct val="90000"/>
              </a:lnSpc>
            </a:pPr>
            <a:r>
              <a:rPr lang="en-US" altLang="en-US" sz="2400"/>
              <a:t>Area Affected - 5,000 square feet of property.</a:t>
            </a:r>
          </a:p>
          <a:p>
            <a:pPr>
              <a:lnSpc>
                <a:spcPct val="90000"/>
              </a:lnSpc>
            </a:pPr>
            <a:r>
              <a:rPr lang="en-US" altLang="en-US" sz="2400"/>
              <a:t>Corrective Action - Approximately 3,000 cubic yards of oil-containing soil removed.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667"/>
                                        </p:tgtEl>
                                        <p:attrNameLst>
                                          <p:attrName>style.visibility</p:attrName>
                                        </p:attrNameLst>
                                      </p:cBhvr>
                                      <p:to>
                                        <p:strVal val="visible"/>
                                      </p:to>
                                    </p:set>
                                    <p:animEffect transition="in" filter="dissolve">
                                      <p:cBhvr>
                                        <p:cTn id="7" dur="500"/>
                                        <p:tgtEl>
                                          <p:spTgt spid="369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AAC7099-D338-49A5-99C5-AA9419BFDD9F}"/>
              </a:ext>
            </a:extLst>
          </p:cNvPr>
          <p:cNvSpPr>
            <a:spLocks noGrp="1"/>
          </p:cNvSpPr>
          <p:nvPr>
            <p:ph type="sldNum" sz="quarter" idx="12"/>
          </p:nvPr>
        </p:nvSpPr>
        <p:spPr/>
        <p:txBody>
          <a:bodyPr/>
          <a:lstStyle/>
          <a:p>
            <a:fld id="{2D4B0AE2-3DA2-4CD7-97DD-5CA47F56E4E6}" type="slidenum">
              <a:rPr lang="en-US" altLang="en-US"/>
              <a:pPr/>
              <a:t>19</a:t>
            </a:fld>
            <a:endParaRPr lang="en-US" altLang="en-US"/>
          </a:p>
        </p:txBody>
      </p:sp>
      <p:sp>
        <p:nvSpPr>
          <p:cNvPr id="370690" name="Rectangle 2">
            <a:extLst>
              <a:ext uri="{FF2B5EF4-FFF2-40B4-BE49-F238E27FC236}">
                <a16:creationId xmlns:a16="http://schemas.microsoft.com/office/drawing/2014/main" id="{23229236-3534-4C01-8597-82468419FCFD}"/>
              </a:ext>
            </a:extLst>
          </p:cNvPr>
          <p:cNvSpPr>
            <a:spLocks noGrp="1" noChangeArrowheads="1"/>
          </p:cNvSpPr>
          <p:nvPr>
            <p:ph type="title"/>
          </p:nvPr>
        </p:nvSpPr>
        <p:spPr/>
        <p:txBody>
          <a:bodyPr/>
          <a:lstStyle/>
          <a:p>
            <a:r>
              <a:rPr lang="en-US" altLang="en-US"/>
              <a:t>Crude Oil Soil Remediation</a:t>
            </a:r>
          </a:p>
        </p:txBody>
      </p:sp>
      <p:pic>
        <p:nvPicPr>
          <p:cNvPr id="370691" name="Picture 3" descr="Crude Oil Soil_Union Station gif">
            <a:extLst>
              <a:ext uri="{FF2B5EF4-FFF2-40B4-BE49-F238E27FC236}">
                <a16:creationId xmlns:a16="http://schemas.microsoft.com/office/drawing/2014/main" id="{AE36C5DD-2DA8-4338-AEFA-06433945D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7391400" cy="48212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70691"/>
                                        </p:tgtEl>
                                        <p:attrNameLst>
                                          <p:attrName>style.visibility</p:attrName>
                                        </p:attrNameLst>
                                      </p:cBhvr>
                                      <p:to>
                                        <p:strVal val="visible"/>
                                      </p:to>
                                    </p:set>
                                    <p:animEffect transition="in" filter="dissolve">
                                      <p:cBhvr>
                                        <p:cTn id="7" dur="500"/>
                                        <p:tgtEl>
                                          <p:spTgt spid="370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7FA931D7-C821-420A-B057-3E0F5D87B0E3}"/>
              </a:ext>
            </a:extLst>
          </p:cNvPr>
          <p:cNvSpPr>
            <a:spLocks noGrp="1"/>
          </p:cNvSpPr>
          <p:nvPr>
            <p:ph type="sldNum" sz="quarter" idx="12"/>
          </p:nvPr>
        </p:nvSpPr>
        <p:spPr/>
        <p:txBody>
          <a:bodyPr/>
          <a:lstStyle/>
          <a:p>
            <a:fld id="{A939AE82-14E0-4907-83B7-AF99FF5D8535}" type="slidenum">
              <a:rPr lang="en-US" altLang="en-US"/>
              <a:pPr/>
              <a:t>2</a:t>
            </a:fld>
            <a:endParaRPr lang="en-US" altLang="en-US"/>
          </a:p>
        </p:txBody>
      </p:sp>
      <p:pic>
        <p:nvPicPr>
          <p:cNvPr id="405507" name="Picture 3" descr="colorlogo">
            <a:extLst>
              <a:ext uri="{FF2B5EF4-FFF2-40B4-BE49-F238E27FC236}">
                <a16:creationId xmlns:a16="http://schemas.microsoft.com/office/drawing/2014/main" id="{A4247A22-8243-4E8E-87D1-D4ADA897E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09800"/>
            <a:ext cx="1503363" cy="3378200"/>
          </a:xfrm>
          <a:prstGeom prst="rect">
            <a:avLst/>
          </a:prstGeom>
          <a:noFill/>
          <a:extLst>
            <a:ext uri="{909E8E84-426E-40DD-AFC4-6F175D3DCCD1}">
              <a14:hiddenFill xmlns:a14="http://schemas.microsoft.com/office/drawing/2010/main">
                <a:solidFill>
                  <a:srgbClr val="FFFFFF"/>
                </a:solidFill>
              </a14:hiddenFill>
            </a:ext>
          </a:extLst>
        </p:spPr>
      </p:pic>
      <p:sp>
        <p:nvSpPr>
          <p:cNvPr id="405508" name="Rectangle 4">
            <a:extLst>
              <a:ext uri="{FF2B5EF4-FFF2-40B4-BE49-F238E27FC236}">
                <a16:creationId xmlns:a16="http://schemas.microsoft.com/office/drawing/2014/main" id="{0253902B-5F9C-4916-8214-51606FD24DAC}"/>
              </a:ext>
            </a:extLst>
          </p:cNvPr>
          <p:cNvSpPr>
            <a:spLocks noChangeArrowheads="1"/>
          </p:cNvSpPr>
          <p:nvPr/>
        </p:nvSpPr>
        <p:spPr bwMode="auto">
          <a:xfrm>
            <a:off x="4572000" y="2819400"/>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endParaRPr lang="en-US" altLang="en-US" b="0"/>
          </a:p>
        </p:txBody>
      </p:sp>
      <p:sp>
        <p:nvSpPr>
          <p:cNvPr id="405511" name="Text Box 7">
            <a:extLst>
              <a:ext uri="{FF2B5EF4-FFF2-40B4-BE49-F238E27FC236}">
                <a16:creationId xmlns:a16="http://schemas.microsoft.com/office/drawing/2014/main" id="{9990C265-934F-43B1-889A-7027BCAEC318}"/>
              </a:ext>
            </a:extLst>
          </p:cNvPr>
          <p:cNvSpPr txBox="1">
            <a:spLocks noChangeArrowheads="1"/>
          </p:cNvSpPr>
          <p:nvPr/>
        </p:nvSpPr>
        <p:spPr bwMode="auto">
          <a:xfrm>
            <a:off x="3032125" y="903288"/>
            <a:ext cx="47402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latin typeface="Times New Roman" panose="02020603050405020304" pitchFamily="18" charset="0"/>
            </a:endParaRPr>
          </a:p>
        </p:txBody>
      </p:sp>
      <p:sp>
        <p:nvSpPr>
          <p:cNvPr id="405512" name="Text Box 8">
            <a:extLst>
              <a:ext uri="{FF2B5EF4-FFF2-40B4-BE49-F238E27FC236}">
                <a16:creationId xmlns:a16="http://schemas.microsoft.com/office/drawing/2014/main" id="{13F8DAE8-D585-4621-8ECC-C47E2EA2D517}"/>
              </a:ext>
            </a:extLst>
          </p:cNvPr>
          <p:cNvSpPr txBox="1">
            <a:spLocks noChangeArrowheads="1"/>
          </p:cNvSpPr>
          <p:nvPr/>
        </p:nvSpPr>
        <p:spPr bwMode="auto">
          <a:xfrm>
            <a:off x="1752600" y="457200"/>
            <a:ext cx="67818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a:t>An Overview of Cleanup Projects in DEQ Northwest Region Voluntary Cleanup Program</a:t>
            </a:r>
          </a:p>
        </p:txBody>
      </p:sp>
      <p:sp>
        <p:nvSpPr>
          <p:cNvPr id="405513" name="Text Box 9">
            <a:extLst>
              <a:ext uri="{FF2B5EF4-FFF2-40B4-BE49-F238E27FC236}">
                <a16:creationId xmlns:a16="http://schemas.microsoft.com/office/drawing/2014/main" id="{2BE8EF28-60C0-4CD4-94F8-674A62271AAF}"/>
              </a:ext>
            </a:extLst>
          </p:cNvPr>
          <p:cNvSpPr txBox="1">
            <a:spLocks noChangeArrowheads="1"/>
          </p:cNvSpPr>
          <p:nvPr/>
        </p:nvSpPr>
        <p:spPr bwMode="auto">
          <a:xfrm>
            <a:off x="1066800" y="3657600"/>
            <a:ext cx="7772400" cy="169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altLang="en-US" sz="2400"/>
              <a:t>Dan Hafley, R.G., Project Manager</a:t>
            </a:r>
          </a:p>
          <a:p>
            <a:pPr algn="ctr">
              <a:spcBef>
                <a:spcPct val="20000"/>
              </a:spcBef>
            </a:pPr>
            <a:r>
              <a:rPr lang="en-US" altLang="en-US" sz="2400"/>
              <a:t>Cleanup and Portland Harbor Section</a:t>
            </a:r>
          </a:p>
          <a:p>
            <a:pPr algn="ctr">
              <a:spcBef>
                <a:spcPct val="20000"/>
              </a:spcBef>
            </a:pPr>
            <a:r>
              <a:rPr lang="en-US" altLang="en-US" sz="2400"/>
              <a:t>Oregon DEQ</a:t>
            </a:r>
          </a:p>
          <a:p>
            <a:pPr algn="ctr"/>
            <a:endParaRPr lang="en-US" altLang="en-US" sz="2400">
              <a:latin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164DBF-ED12-4AEC-A36B-B8E0EA2F4B62}"/>
              </a:ext>
            </a:extLst>
          </p:cNvPr>
          <p:cNvSpPr>
            <a:spLocks noGrp="1"/>
          </p:cNvSpPr>
          <p:nvPr>
            <p:ph type="sldNum" sz="quarter" idx="12"/>
          </p:nvPr>
        </p:nvSpPr>
        <p:spPr/>
        <p:txBody>
          <a:bodyPr/>
          <a:lstStyle/>
          <a:p>
            <a:fld id="{74016A77-59D9-4B28-9268-CCE4C4D7B430}" type="slidenum">
              <a:rPr lang="en-US" altLang="en-US"/>
              <a:pPr/>
              <a:t>20</a:t>
            </a:fld>
            <a:endParaRPr lang="en-US" altLang="en-US"/>
          </a:p>
        </p:txBody>
      </p:sp>
      <p:sp>
        <p:nvSpPr>
          <p:cNvPr id="372738" name="Rectangle 2">
            <a:extLst>
              <a:ext uri="{FF2B5EF4-FFF2-40B4-BE49-F238E27FC236}">
                <a16:creationId xmlns:a16="http://schemas.microsoft.com/office/drawing/2014/main" id="{C2D289DD-35CB-4F6F-9894-5A2FA84A24F3}"/>
              </a:ext>
            </a:extLst>
          </p:cNvPr>
          <p:cNvSpPr>
            <a:spLocks noGrp="1" noChangeArrowheads="1"/>
          </p:cNvSpPr>
          <p:nvPr>
            <p:ph type="title"/>
          </p:nvPr>
        </p:nvSpPr>
        <p:spPr/>
        <p:txBody>
          <a:bodyPr/>
          <a:lstStyle/>
          <a:p>
            <a:r>
              <a:rPr lang="en-US" altLang="en-US"/>
              <a:t>Site-Wide Soil Contamination</a:t>
            </a:r>
          </a:p>
        </p:txBody>
      </p:sp>
      <p:sp>
        <p:nvSpPr>
          <p:cNvPr id="372739" name="Rectangle 3">
            <a:extLst>
              <a:ext uri="{FF2B5EF4-FFF2-40B4-BE49-F238E27FC236}">
                <a16:creationId xmlns:a16="http://schemas.microsoft.com/office/drawing/2014/main" id="{3AD22C52-4F59-4D58-8FBA-DE71D653EEE2}"/>
              </a:ext>
            </a:extLst>
          </p:cNvPr>
          <p:cNvSpPr>
            <a:spLocks noGrp="1" noChangeArrowheads="1"/>
          </p:cNvSpPr>
          <p:nvPr>
            <p:ph type="body" idx="1"/>
          </p:nvPr>
        </p:nvSpPr>
        <p:spPr>
          <a:xfrm>
            <a:off x="457200" y="1981200"/>
            <a:ext cx="33528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nSpc>
                <a:spcPct val="90000"/>
              </a:lnSpc>
              <a:spcBef>
                <a:spcPct val="120000"/>
              </a:spcBef>
              <a:buFontTx/>
              <a:buNone/>
            </a:pPr>
            <a:r>
              <a:rPr lang="en-US" altLang="en-US" sz="2800"/>
              <a:t>Lead, Arsenic and Fuel Hydrocarbons in Soil</a:t>
            </a:r>
          </a:p>
          <a:p>
            <a:pPr>
              <a:lnSpc>
                <a:spcPct val="90000"/>
              </a:lnSpc>
            </a:pPr>
            <a:r>
              <a:rPr lang="en-US" altLang="en-US" sz="2800"/>
              <a:t>Area Affected - Entire 6.1 acre site.</a:t>
            </a:r>
          </a:p>
          <a:p>
            <a:pPr>
              <a:lnSpc>
                <a:spcPct val="90000"/>
              </a:lnSpc>
            </a:pPr>
            <a:r>
              <a:rPr lang="en-US" altLang="en-US" sz="2800"/>
              <a:t>Corrective Action - Surface capping and institutional controls.</a:t>
            </a:r>
          </a:p>
        </p:txBody>
      </p:sp>
      <p:pic>
        <p:nvPicPr>
          <p:cNvPr id="372740" name="Picture 4" descr="old1bw_railyard">
            <a:extLst>
              <a:ext uri="{FF2B5EF4-FFF2-40B4-BE49-F238E27FC236}">
                <a16:creationId xmlns:a16="http://schemas.microsoft.com/office/drawing/2014/main" id="{58C543A4-F6E8-4DEC-A336-9909B9196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28800"/>
            <a:ext cx="4702175" cy="4724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72740"/>
                                        </p:tgtEl>
                                        <p:attrNameLst>
                                          <p:attrName>style.visibility</p:attrName>
                                        </p:attrNameLst>
                                      </p:cBhvr>
                                      <p:to>
                                        <p:strVal val="visible"/>
                                      </p:to>
                                    </p:set>
                                    <p:animEffect transition="in" filter="dissolve">
                                      <p:cBhvr>
                                        <p:cTn id="7" dur="500"/>
                                        <p:tgtEl>
                                          <p:spTgt spid="37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AE8CFED-4020-4862-937C-1CB37719A395}"/>
              </a:ext>
            </a:extLst>
          </p:cNvPr>
          <p:cNvSpPr>
            <a:spLocks noGrp="1"/>
          </p:cNvSpPr>
          <p:nvPr>
            <p:ph type="sldNum" sz="quarter" idx="12"/>
          </p:nvPr>
        </p:nvSpPr>
        <p:spPr/>
        <p:txBody>
          <a:bodyPr/>
          <a:lstStyle/>
          <a:p>
            <a:fld id="{27207FFB-B3E3-4E91-81E5-2C9F4BC7AC72}" type="slidenum">
              <a:rPr lang="en-US" altLang="en-US"/>
              <a:pPr/>
              <a:t>21</a:t>
            </a:fld>
            <a:endParaRPr lang="en-US" altLang="en-US"/>
          </a:p>
        </p:txBody>
      </p:sp>
      <p:sp>
        <p:nvSpPr>
          <p:cNvPr id="373762" name="Rectangle 2">
            <a:extLst>
              <a:ext uri="{FF2B5EF4-FFF2-40B4-BE49-F238E27FC236}">
                <a16:creationId xmlns:a16="http://schemas.microsoft.com/office/drawing/2014/main" id="{1E1BC09F-2558-47CB-BD00-3A3D79910396}"/>
              </a:ext>
            </a:extLst>
          </p:cNvPr>
          <p:cNvSpPr>
            <a:spLocks noGrp="1" noChangeArrowheads="1"/>
          </p:cNvSpPr>
          <p:nvPr>
            <p:ph type="title"/>
          </p:nvPr>
        </p:nvSpPr>
        <p:spPr>
          <a:xfrm>
            <a:off x="762000" y="304800"/>
            <a:ext cx="7848600" cy="1371600"/>
          </a:xfrm>
        </p:spPr>
        <p:txBody>
          <a:bodyPr/>
          <a:lstStyle/>
          <a:p>
            <a:r>
              <a:rPr lang="en-US" altLang="en-US"/>
              <a:t>Surface Capping</a:t>
            </a:r>
          </a:p>
        </p:txBody>
      </p:sp>
      <p:pic>
        <p:nvPicPr>
          <p:cNvPr id="373763" name="Picture 3" descr="SurfaceCapping_UnionStation gif">
            <a:extLst>
              <a:ext uri="{FF2B5EF4-FFF2-40B4-BE49-F238E27FC236}">
                <a16:creationId xmlns:a16="http://schemas.microsoft.com/office/drawing/2014/main" id="{75A1C40C-53F8-42B9-9EB8-9E295F741674}"/>
              </a:ext>
            </a:extLst>
          </p:cNvPr>
          <p:cNvPicPr>
            <a:picLocks noChangeAspect="1" noChangeArrowheads="1"/>
          </p:cNvPicPr>
          <p:nvPr/>
        </p:nvPicPr>
        <p:blipFill>
          <a:blip r:embed="rId2">
            <a:lum bright="26000" contrast="12000"/>
            <a:extLst>
              <a:ext uri="{28A0092B-C50C-407E-A947-70E740481C1C}">
                <a14:useLocalDpi xmlns:a14="http://schemas.microsoft.com/office/drawing/2010/main" val="0"/>
              </a:ext>
            </a:extLst>
          </a:blip>
          <a:srcRect/>
          <a:stretch>
            <a:fillRect/>
          </a:stretch>
        </p:blipFill>
        <p:spPr bwMode="auto">
          <a:xfrm>
            <a:off x="1066800" y="1752600"/>
            <a:ext cx="7496175" cy="48910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73763"/>
                                        </p:tgtEl>
                                        <p:attrNameLst>
                                          <p:attrName>style.visibility</p:attrName>
                                        </p:attrNameLst>
                                      </p:cBhvr>
                                      <p:to>
                                        <p:strVal val="visible"/>
                                      </p:to>
                                    </p:set>
                                    <p:animEffect transition="in" filter="dissolve">
                                      <p:cBhvr>
                                        <p:cTn id="7" dur="500"/>
                                        <p:tgtEl>
                                          <p:spTgt spid="373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E5B04FD-B0D3-4F0F-964F-FB61673776CD}"/>
              </a:ext>
            </a:extLst>
          </p:cNvPr>
          <p:cNvSpPr>
            <a:spLocks noGrp="1"/>
          </p:cNvSpPr>
          <p:nvPr>
            <p:ph type="sldNum" sz="quarter" idx="12"/>
          </p:nvPr>
        </p:nvSpPr>
        <p:spPr/>
        <p:txBody>
          <a:bodyPr/>
          <a:lstStyle/>
          <a:p>
            <a:fld id="{FC55709E-C252-4796-8629-20BBD3217C36}" type="slidenum">
              <a:rPr lang="en-US" altLang="en-US"/>
              <a:pPr/>
              <a:t>22</a:t>
            </a:fld>
            <a:endParaRPr lang="en-US" altLang="en-US"/>
          </a:p>
        </p:txBody>
      </p:sp>
      <p:sp>
        <p:nvSpPr>
          <p:cNvPr id="374786" name="Rectangle 2">
            <a:extLst>
              <a:ext uri="{FF2B5EF4-FFF2-40B4-BE49-F238E27FC236}">
                <a16:creationId xmlns:a16="http://schemas.microsoft.com/office/drawing/2014/main" id="{59BE3954-BA56-499C-803A-CFB402526EEE}"/>
              </a:ext>
            </a:extLst>
          </p:cNvPr>
          <p:cNvSpPr>
            <a:spLocks noGrp="1" noChangeArrowheads="1"/>
          </p:cNvSpPr>
          <p:nvPr>
            <p:ph type="title"/>
          </p:nvPr>
        </p:nvSpPr>
        <p:spPr/>
        <p:txBody>
          <a:bodyPr/>
          <a:lstStyle/>
          <a:p>
            <a:r>
              <a:rPr lang="en-US" altLang="en-US"/>
              <a:t>Cap Construction</a:t>
            </a:r>
          </a:p>
        </p:txBody>
      </p:sp>
      <p:sp>
        <p:nvSpPr>
          <p:cNvPr id="374787" name="Rectangle 3">
            <a:extLst>
              <a:ext uri="{FF2B5EF4-FFF2-40B4-BE49-F238E27FC236}">
                <a16:creationId xmlns:a16="http://schemas.microsoft.com/office/drawing/2014/main" id="{C584B745-1291-4E73-9AB8-026F565654DD}"/>
              </a:ext>
            </a:extLst>
          </p:cNvPr>
          <p:cNvSpPr>
            <a:spLocks noGrp="1" noChangeArrowheads="1"/>
          </p:cNvSpPr>
          <p:nvPr>
            <p:ph type="body" idx="1"/>
          </p:nvPr>
        </p:nvSpPr>
        <p:spPr>
          <a:xfrm>
            <a:off x="228600" y="1828800"/>
            <a:ext cx="3505200" cy="4495800"/>
          </a:xfrm>
          <a:noFill/>
          <a:ln/>
        </p:spPr>
        <p:txBody>
          <a:bodyPr/>
          <a:lstStyle/>
          <a:p>
            <a:pPr>
              <a:lnSpc>
                <a:spcPct val="90000"/>
              </a:lnSpc>
              <a:spcAft>
                <a:spcPct val="60000"/>
              </a:spcAft>
            </a:pPr>
            <a:r>
              <a:rPr lang="en-US" altLang="en-US" sz="2400"/>
              <a:t>Fabric “demarcation” layer over contaminated soil throughout site</a:t>
            </a:r>
          </a:p>
          <a:p>
            <a:pPr>
              <a:lnSpc>
                <a:spcPct val="90000"/>
              </a:lnSpc>
              <a:spcAft>
                <a:spcPct val="60000"/>
              </a:spcAft>
            </a:pPr>
            <a:r>
              <a:rPr lang="en-US" altLang="en-US" sz="2400"/>
              <a:t>Fabric covered with combination of soil, buildings and road</a:t>
            </a:r>
          </a:p>
          <a:p>
            <a:pPr>
              <a:lnSpc>
                <a:spcPct val="90000"/>
              </a:lnSpc>
              <a:spcAft>
                <a:spcPct val="60000"/>
              </a:spcAft>
            </a:pPr>
            <a:r>
              <a:rPr lang="en-US" altLang="en-US" sz="2400"/>
              <a:t>Yearly cap inspection required</a:t>
            </a:r>
          </a:p>
          <a:p>
            <a:pPr>
              <a:lnSpc>
                <a:spcPct val="90000"/>
              </a:lnSpc>
              <a:spcAft>
                <a:spcPct val="60000"/>
              </a:spcAft>
            </a:pPr>
            <a:r>
              <a:rPr lang="en-US" altLang="en-US" sz="2400"/>
              <a:t>Cap maintenance required “forever”</a:t>
            </a:r>
          </a:p>
        </p:txBody>
      </p:sp>
      <p:pic>
        <p:nvPicPr>
          <p:cNvPr id="374788" name="Picture 4" descr="PhaseBHousingConst">
            <a:extLst>
              <a:ext uri="{FF2B5EF4-FFF2-40B4-BE49-F238E27FC236}">
                <a16:creationId xmlns:a16="http://schemas.microsoft.com/office/drawing/2014/main" id="{54EA2E69-5208-472D-BB09-2B8D6D53A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249488"/>
            <a:ext cx="4946650" cy="3160712"/>
          </a:xfrm>
          <a:prstGeom prst="rect">
            <a:avLst/>
          </a:prstGeom>
          <a:solidFill>
            <a:schemeClr val="tx1"/>
          </a:solidFill>
          <a:ln w="19050">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74788"/>
                                        </p:tgtEl>
                                        <p:attrNameLst>
                                          <p:attrName>style.visibility</p:attrName>
                                        </p:attrNameLst>
                                      </p:cBhvr>
                                      <p:to>
                                        <p:strVal val="visible"/>
                                      </p:to>
                                    </p:set>
                                    <p:animEffect transition="in" filter="dissolve">
                                      <p:cBhvr>
                                        <p:cTn id="7" dur="500"/>
                                        <p:tgtEl>
                                          <p:spTgt spid="374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8453608-4748-4824-8540-17A5A699C50A}"/>
              </a:ext>
            </a:extLst>
          </p:cNvPr>
          <p:cNvSpPr>
            <a:spLocks noGrp="1"/>
          </p:cNvSpPr>
          <p:nvPr>
            <p:ph type="sldNum" sz="quarter" idx="12"/>
          </p:nvPr>
        </p:nvSpPr>
        <p:spPr/>
        <p:txBody>
          <a:bodyPr/>
          <a:lstStyle/>
          <a:p>
            <a:fld id="{A228C3B2-8305-413F-8445-20965E1CC94E}" type="slidenum">
              <a:rPr lang="en-US" altLang="en-US"/>
              <a:pPr/>
              <a:t>23</a:t>
            </a:fld>
            <a:endParaRPr lang="en-US" altLang="en-US"/>
          </a:p>
        </p:txBody>
      </p:sp>
      <p:sp>
        <p:nvSpPr>
          <p:cNvPr id="376834" name="Rectangle 2">
            <a:extLst>
              <a:ext uri="{FF2B5EF4-FFF2-40B4-BE49-F238E27FC236}">
                <a16:creationId xmlns:a16="http://schemas.microsoft.com/office/drawing/2014/main" id="{5BCF5123-6C17-4317-AD0A-86DA034BB179}"/>
              </a:ext>
            </a:extLst>
          </p:cNvPr>
          <p:cNvSpPr>
            <a:spLocks noGrp="1" noChangeArrowheads="1"/>
          </p:cNvSpPr>
          <p:nvPr>
            <p:ph type="title"/>
          </p:nvPr>
        </p:nvSpPr>
        <p:spPr/>
        <p:txBody>
          <a:bodyPr/>
          <a:lstStyle/>
          <a:p>
            <a:r>
              <a:rPr lang="en-US" altLang="en-US"/>
              <a:t>Phase A Housing</a:t>
            </a:r>
          </a:p>
        </p:txBody>
      </p:sp>
      <p:sp>
        <p:nvSpPr>
          <p:cNvPr id="376835" name="Rectangle 3">
            <a:extLst>
              <a:ext uri="{FF2B5EF4-FFF2-40B4-BE49-F238E27FC236}">
                <a16:creationId xmlns:a16="http://schemas.microsoft.com/office/drawing/2014/main" id="{5A838CA6-7DF3-492A-A688-35C76C60203B}"/>
              </a:ext>
            </a:extLst>
          </p:cNvPr>
          <p:cNvSpPr>
            <a:spLocks noGrp="1" noChangeArrowheads="1"/>
          </p:cNvSpPr>
          <p:nvPr>
            <p:ph type="body" idx="1"/>
          </p:nvPr>
        </p:nvSpPr>
        <p:spPr>
          <a:xfrm>
            <a:off x="838200" y="2057400"/>
            <a:ext cx="7620000" cy="4495800"/>
          </a:xfrm>
          <a:noFill/>
          <a:ln/>
        </p:spPr>
        <p:txBody>
          <a:bodyPr/>
          <a:lstStyle/>
          <a:p>
            <a:pPr>
              <a:lnSpc>
                <a:spcPct val="110000"/>
              </a:lnSpc>
              <a:spcAft>
                <a:spcPct val="60000"/>
              </a:spcAft>
            </a:pPr>
            <a:r>
              <a:rPr lang="en-US" altLang="en-US" sz="2800"/>
              <a:t>Project groundbreaking March 1997.  Project completed in March 1998.</a:t>
            </a:r>
          </a:p>
          <a:p>
            <a:pPr>
              <a:lnSpc>
                <a:spcPct val="110000"/>
              </a:lnSpc>
              <a:spcAft>
                <a:spcPct val="60000"/>
              </a:spcAft>
            </a:pPr>
            <a:r>
              <a:rPr lang="en-US" altLang="en-US" sz="2800"/>
              <a:t>Consists of 158 units of housing.  Half of units reserved for persons earning &lt;50% of median income, and half reserved for persons earning &lt;60% of median income.</a:t>
            </a:r>
            <a:endParaRPr lang="en-US" altLang="en-US" sz="1300" i="1"/>
          </a:p>
          <a:p>
            <a:pPr>
              <a:lnSpc>
                <a:spcPct val="110000"/>
              </a:lnSpc>
              <a:spcAft>
                <a:spcPct val="60000"/>
              </a:spcAft>
            </a:pPr>
            <a:r>
              <a:rPr lang="en-US" altLang="en-US" sz="2800"/>
              <a:t>Phase A Housing currently near 100% occupancy.</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1E66ED3-7816-4894-A2C0-3BF910ACE20E}"/>
              </a:ext>
            </a:extLst>
          </p:cNvPr>
          <p:cNvSpPr>
            <a:spLocks noGrp="1"/>
          </p:cNvSpPr>
          <p:nvPr>
            <p:ph type="sldNum" sz="quarter" idx="12"/>
          </p:nvPr>
        </p:nvSpPr>
        <p:spPr/>
        <p:txBody>
          <a:bodyPr/>
          <a:lstStyle/>
          <a:p>
            <a:fld id="{A3B15D94-DC79-425E-8BC9-DB4F62223905}" type="slidenum">
              <a:rPr lang="en-US" altLang="en-US"/>
              <a:pPr/>
              <a:t>24</a:t>
            </a:fld>
            <a:endParaRPr lang="en-US" altLang="en-US"/>
          </a:p>
        </p:txBody>
      </p:sp>
      <p:sp>
        <p:nvSpPr>
          <p:cNvPr id="378882" name="Rectangle 2">
            <a:extLst>
              <a:ext uri="{FF2B5EF4-FFF2-40B4-BE49-F238E27FC236}">
                <a16:creationId xmlns:a16="http://schemas.microsoft.com/office/drawing/2014/main" id="{A9A2B4D3-CEE5-4D79-B816-602A17E1584C}"/>
              </a:ext>
            </a:extLst>
          </p:cNvPr>
          <p:cNvSpPr>
            <a:spLocks noGrp="1" noChangeArrowheads="1"/>
          </p:cNvSpPr>
          <p:nvPr>
            <p:ph type="title"/>
          </p:nvPr>
        </p:nvSpPr>
        <p:spPr>
          <a:xfrm>
            <a:off x="685800" y="228600"/>
            <a:ext cx="7848600" cy="1371600"/>
          </a:xfrm>
        </p:spPr>
        <p:txBody>
          <a:bodyPr/>
          <a:lstStyle/>
          <a:p>
            <a:r>
              <a:rPr lang="en-US" altLang="en-US"/>
              <a:t>Phase A Housing</a:t>
            </a:r>
          </a:p>
        </p:txBody>
      </p:sp>
      <p:pic>
        <p:nvPicPr>
          <p:cNvPr id="378883" name="Picture 3" descr="Union Station - Phoenix2">
            <a:extLst>
              <a:ext uri="{FF2B5EF4-FFF2-40B4-BE49-F238E27FC236}">
                <a16:creationId xmlns:a16="http://schemas.microsoft.com/office/drawing/2014/main" id="{80754DA9-415D-4F0B-980C-C52E0F71B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52600"/>
            <a:ext cx="7467600" cy="49149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78883"/>
                                        </p:tgtEl>
                                        <p:attrNameLst>
                                          <p:attrName>style.visibility</p:attrName>
                                        </p:attrNameLst>
                                      </p:cBhvr>
                                      <p:to>
                                        <p:strVal val="visible"/>
                                      </p:to>
                                    </p:set>
                                    <p:animEffect transition="in" filter="dissolve">
                                      <p:cBhvr>
                                        <p:cTn id="7" dur="500"/>
                                        <p:tgtEl>
                                          <p:spTgt spid="378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B38F68A-6202-429F-8000-CD251B37053D}"/>
              </a:ext>
            </a:extLst>
          </p:cNvPr>
          <p:cNvSpPr>
            <a:spLocks noGrp="1"/>
          </p:cNvSpPr>
          <p:nvPr>
            <p:ph type="sldNum" sz="quarter" idx="12"/>
          </p:nvPr>
        </p:nvSpPr>
        <p:spPr/>
        <p:txBody>
          <a:bodyPr/>
          <a:lstStyle/>
          <a:p>
            <a:fld id="{90633B15-9683-4048-9F27-9CCE57E34BA8}" type="slidenum">
              <a:rPr lang="en-US" altLang="en-US"/>
              <a:pPr/>
              <a:t>25</a:t>
            </a:fld>
            <a:endParaRPr lang="en-US" altLang="en-US"/>
          </a:p>
        </p:txBody>
      </p:sp>
      <p:sp>
        <p:nvSpPr>
          <p:cNvPr id="379906" name="Rectangle 2">
            <a:extLst>
              <a:ext uri="{FF2B5EF4-FFF2-40B4-BE49-F238E27FC236}">
                <a16:creationId xmlns:a16="http://schemas.microsoft.com/office/drawing/2014/main" id="{CFE5FE32-D8E7-4A3D-83D5-A6E1C4B7F67A}"/>
              </a:ext>
            </a:extLst>
          </p:cNvPr>
          <p:cNvSpPr>
            <a:spLocks noGrp="1" noChangeArrowheads="1"/>
          </p:cNvSpPr>
          <p:nvPr>
            <p:ph type="title"/>
          </p:nvPr>
        </p:nvSpPr>
        <p:spPr/>
        <p:txBody>
          <a:bodyPr/>
          <a:lstStyle/>
          <a:p>
            <a:r>
              <a:rPr lang="en-US" altLang="en-US"/>
              <a:t>Phase B Housing</a:t>
            </a:r>
          </a:p>
        </p:txBody>
      </p:sp>
      <p:sp>
        <p:nvSpPr>
          <p:cNvPr id="379907" name="Rectangle 3">
            <a:extLst>
              <a:ext uri="{FF2B5EF4-FFF2-40B4-BE49-F238E27FC236}">
                <a16:creationId xmlns:a16="http://schemas.microsoft.com/office/drawing/2014/main" id="{17BCE027-1FB8-438F-A9F1-0A4DEA07F648}"/>
              </a:ext>
            </a:extLst>
          </p:cNvPr>
          <p:cNvSpPr>
            <a:spLocks noGrp="1" noChangeArrowheads="1"/>
          </p:cNvSpPr>
          <p:nvPr>
            <p:ph type="body" idx="1"/>
          </p:nvPr>
        </p:nvSpPr>
        <p:spPr>
          <a:xfrm>
            <a:off x="838200" y="2057400"/>
            <a:ext cx="7620000" cy="4495800"/>
          </a:xfrm>
          <a:noFill/>
          <a:ln/>
        </p:spPr>
        <p:txBody>
          <a:bodyPr/>
          <a:lstStyle/>
          <a:p>
            <a:pPr>
              <a:lnSpc>
                <a:spcPct val="110000"/>
              </a:lnSpc>
              <a:spcAft>
                <a:spcPct val="60000"/>
              </a:spcAft>
            </a:pPr>
            <a:r>
              <a:rPr lang="en-US" altLang="en-US" sz="2800"/>
              <a:t>Project groundbreaking September 1998.  Project completed in January 2000.</a:t>
            </a:r>
          </a:p>
          <a:p>
            <a:pPr>
              <a:lnSpc>
                <a:spcPct val="110000"/>
              </a:lnSpc>
              <a:spcAft>
                <a:spcPct val="60000"/>
              </a:spcAft>
            </a:pPr>
            <a:r>
              <a:rPr lang="en-US" altLang="en-US" sz="2800"/>
              <a:t>Consists of 321 units of housing.  Forty percent of units reserved for persons earning &lt;60% of median income, and the balance of units are market rate.</a:t>
            </a:r>
            <a:endParaRPr lang="en-US" altLang="en-US" sz="1300" i="1"/>
          </a:p>
          <a:p>
            <a:pPr>
              <a:lnSpc>
                <a:spcPct val="110000"/>
              </a:lnSpc>
              <a:spcAft>
                <a:spcPct val="60000"/>
              </a:spcAft>
            </a:pPr>
            <a:r>
              <a:rPr lang="en-US" altLang="en-US" sz="2800"/>
              <a:t>Phase B Housing currently near 100% occupancy.</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B09D6D9-D978-4009-9D48-0ACF8A36204C}"/>
              </a:ext>
            </a:extLst>
          </p:cNvPr>
          <p:cNvSpPr>
            <a:spLocks noGrp="1"/>
          </p:cNvSpPr>
          <p:nvPr>
            <p:ph type="sldNum" sz="quarter" idx="12"/>
          </p:nvPr>
        </p:nvSpPr>
        <p:spPr/>
        <p:txBody>
          <a:bodyPr/>
          <a:lstStyle/>
          <a:p>
            <a:fld id="{E71DE846-8B6D-499C-BE02-97D5B12CB371}" type="slidenum">
              <a:rPr lang="en-US" altLang="en-US"/>
              <a:pPr/>
              <a:t>26</a:t>
            </a:fld>
            <a:endParaRPr lang="en-US" altLang="en-US"/>
          </a:p>
        </p:txBody>
      </p:sp>
      <p:sp>
        <p:nvSpPr>
          <p:cNvPr id="381954" name="Rectangle 2">
            <a:extLst>
              <a:ext uri="{FF2B5EF4-FFF2-40B4-BE49-F238E27FC236}">
                <a16:creationId xmlns:a16="http://schemas.microsoft.com/office/drawing/2014/main" id="{C06CA2DF-4FE3-486A-ADC0-5B7218FB1511}"/>
              </a:ext>
            </a:extLst>
          </p:cNvPr>
          <p:cNvSpPr>
            <a:spLocks noGrp="1" noChangeArrowheads="1"/>
          </p:cNvSpPr>
          <p:nvPr>
            <p:ph type="title"/>
          </p:nvPr>
        </p:nvSpPr>
        <p:spPr>
          <a:xfrm>
            <a:off x="762000" y="228600"/>
            <a:ext cx="7848600" cy="1371600"/>
          </a:xfrm>
        </p:spPr>
        <p:txBody>
          <a:bodyPr/>
          <a:lstStyle/>
          <a:p>
            <a:r>
              <a:rPr lang="en-US" altLang="en-US"/>
              <a:t>Phase B Housing</a:t>
            </a:r>
          </a:p>
        </p:txBody>
      </p:sp>
      <p:pic>
        <p:nvPicPr>
          <p:cNvPr id="381955" name="Picture 3" descr="aerial_121crassmall">
            <a:extLst>
              <a:ext uri="{FF2B5EF4-FFF2-40B4-BE49-F238E27FC236}">
                <a16:creationId xmlns:a16="http://schemas.microsoft.com/office/drawing/2014/main" id="{2C9875A1-ADC4-4C8B-9D4E-6A759CBDD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52600"/>
            <a:ext cx="7313613" cy="48736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81955"/>
                                        </p:tgtEl>
                                        <p:attrNameLst>
                                          <p:attrName>style.visibility</p:attrName>
                                        </p:attrNameLst>
                                      </p:cBhvr>
                                      <p:to>
                                        <p:strVal val="visible"/>
                                      </p:to>
                                    </p:set>
                                    <p:animEffect transition="in" filter="dissolve">
                                      <p:cBhvr>
                                        <p:cTn id="7" dur="500"/>
                                        <p:tgtEl>
                                          <p:spTgt spid="381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C3E09D2-49BB-4AFD-8AAF-C087BB418BE2}"/>
              </a:ext>
            </a:extLst>
          </p:cNvPr>
          <p:cNvSpPr>
            <a:spLocks noGrp="1"/>
          </p:cNvSpPr>
          <p:nvPr>
            <p:ph type="sldNum" sz="quarter" idx="12"/>
          </p:nvPr>
        </p:nvSpPr>
        <p:spPr/>
        <p:txBody>
          <a:bodyPr/>
          <a:lstStyle/>
          <a:p>
            <a:fld id="{660800E9-09E6-42F7-950A-BE13DE2963BC}" type="slidenum">
              <a:rPr lang="en-US" altLang="en-US"/>
              <a:pPr/>
              <a:t>27</a:t>
            </a:fld>
            <a:endParaRPr lang="en-US" altLang="en-US"/>
          </a:p>
        </p:txBody>
      </p:sp>
      <p:sp>
        <p:nvSpPr>
          <p:cNvPr id="384002" name="Rectangle 2">
            <a:extLst>
              <a:ext uri="{FF2B5EF4-FFF2-40B4-BE49-F238E27FC236}">
                <a16:creationId xmlns:a16="http://schemas.microsoft.com/office/drawing/2014/main" id="{B3C77351-2FCC-41FF-8FFD-B94032E091E6}"/>
              </a:ext>
            </a:extLst>
          </p:cNvPr>
          <p:cNvSpPr>
            <a:spLocks noGrp="1" noChangeArrowheads="1"/>
          </p:cNvSpPr>
          <p:nvPr>
            <p:ph type="title"/>
          </p:nvPr>
        </p:nvSpPr>
        <p:spPr/>
        <p:txBody>
          <a:bodyPr/>
          <a:lstStyle/>
          <a:p>
            <a:r>
              <a:rPr lang="en-US" altLang="en-US"/>
              <a:t>Cost-Sharing Arrangements</a:t>
            </a:r>
          </a:p>
        </p:txBody>
      </p:sp>
      <p:sp>
        <p:nvSpPr>
          <p:cNvPr id="384003" name="Rectangle 3">
            <a:extLst>
              <a:ext uri="{FF2B5EF4-FFF2-40B4-BE49-F238E27FC236}">
                <a16:creationId xmlns:a16="http://schemas.microsoft.com/office/drawing/2014/main" id="{9DF83DDE-4A12-4232-88AD-03CB2EA498AD}"/>
              </a:ext>
            </a:extLst>
          </p:cNvPr>
          <p:cNvSpPr>
            <a:spLocks noGrp="1" noChangeArrowheads="1"/>
          </p:cNvSpPr>
          <p:nvPr>
            <p:ph type="body" idx="1"/>
          </p:nvPr>
        </p:nvSpPr>
        <p:spPr>
          <a:xfrm>
            <a:off x="838200" y="2057400"/>
            <a:ext cx="7620000" cy="4495800"/>
          </a:xfrm>
        </p:spPr>
        <p:txBody>
          <a:bodyPr/>
          <a:lstStyle/>
          <a:p>
            <a:r>
              <a:rPr lang="en-US" altLang="en-US" sz="2800"/>
              <a:t>Site owner able to negotiate and execute cost recovery agreement with prior owner (railroad).  </a:t>
            </a:r>
          </a:p>
          <a:p>
            <a:endParaRPr lang="en-US" altLang="en-US" sz="2800"/>
          </a:p>
          <a:p>
            <a:r>
              <a:rPr lang="en-US" altLang="en-US" sz="2800"/>
              <a:t>Out-of-pocket cost to current owner (City of Portland) for environmental assessment and remediation was $300,000.</a:t>
            </a:r>
          </a:p>
          <a:p>
            <a:endParaRPr lang="en-US" altLang="en-US" sz="2800"/>
          </a:p>
          <a:p>
            <a:r>
              <a:rPr lang="en-US" altLang="en-US" sz="2800"/>
              <a:t>Total project cost $2,650,000</a:t>
            </a:r>
            <a:r>
              <a:rPr lang="en-US" altLang="en-US" sz="2800" i="1"/>
              <a:t>.</a:t>
            </a:r>
          </a:p>
          <a:p>
            <a:endParaRPr lang="en-US" altLang="en-US" sz="2800" i="1"/>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86FA872-BB38-47DC-9CF3-3910C8E5D0F3}"/>
              </a:ext>
            </a:extLst>
          </p:cNvPr>
          <p:cNvSpPr>
            <a:spLocks noGrp="1"/>
          </p:cNvSpPr>
          <p:nvPr>
            <p:ph type="sldNum" sz="quarter" idx="12"/>
          </p:nvPr>
        </p:nvSpPr>
        <p:spPr/>
        <p:txBody>
          <a:bodyPr/>
          <a:lstStyle/>
          <a:p>
            <a:fld id="{524F0D48-99BC-404E-A010-23B307D24589}" type="slidenum">
              <a:rPr lang="en-US" altLang="en-US"/>
              <a:pPr/>
              <a:t>28</a:t>
            </a:fld>
            <a:endParaRPr lang="en-US" altLang="en-US"/>
          </a:p>
        </p:txBody>
      </p:sp>
      <p:pic>
        <p:nvPicPr>
          <p:cNvPr id="390146" name="Picture 2" descr="match_103crasSmall">
            <a:extLst>
              <a:ext uri="{FF2B5EF4-FFF2-40B4-BE49-F238E27FC236}">
                <a16:creationId xmlns:a16="http://schemas.microsoft.com/office/drawing/2014/main" id="{DF364863-68DC-4DDD-AA7B-CDC94B085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733675"/>
            <a:ext cx="5486400" cy="39211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0147" name="Picture 3" descr="old1bw_r_cropSmall">
            <a:extLst>
              <a:ext uri="{FF2B5EF4-FFF2-40B4-BE49-F238E27FC236}">
                <a16:creationId xmlns:a16="http://schemas.microsoft.com/office/drawing/2014/main" id="{C02523B9-B6A6-4AC1-9733-9CEED15EB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4343400"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90147"/>
                                        </p:tgtEl>
                                        <p:attrNameLst>
                                          <p:attrName>style.visibility</p:attrName>
                                        </p:attrNameLst>
                                      </p:cBhvr>
                                      <p:to>
                                        <p:strVal val="visible"/>
                                      </p:to>
                                    </p:set>
                                    <p:animEffect transition="in" filter="dissolve">
                                      <p:cBhvr>
                                        <p:cTn id="7" dur="500"/>
                                        <p:tgtEl>
                                          <p:spTgt spid="39014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90146"/>
                                        </p:tgtEl>
                                        <p:attrNameLst>
                                          <p:attrName>style.visibility</p:attrName>
                                        </p:attrNameLst>
                                      </p:cBhvr>
                                      <p:to>
                                        <p:strVal val="visible"/>
                                      </p:to>
                                    </p:set>
                                    <p:animEffect transition="in" filter="dissolve">
                                      <p:cBhvr>
                                        <p:cTn id="11" dur="500"/>
                                        <p:tgtEl>
                                          <p:spTgt spid="390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C0B135B-B0B5-4D6F-A8A5-A19163429E7C}"/>
              </a:ext>
            </a:extLst>
          </p:cNvPr>
          <p:cNvSpPr>
            <a:spLocks noGrp="1"/>
          </p:cNvSpPr>
          <p:nvPr>
            <p:ph type="sldNum" sz="quarter" idx="12"/>
          </p:nvPr>
        </p:nvSpPr>
        <p:spPr/>
        <p:txBody>
          <a:bodyPr/>
          <a:lstStyle/>
          <a:p>
            <a:fld id="{03025D4F-2F90-4138-9084-A04EA7247F95}" type="slidenum">
              <a:rPr lang="en-US" altLang="en-US"/>
              <a:pPr/>
              <a:t>29</a:t>
            </a:fld>
            <a:endParaRPr lang="en-US" altLang="en-US"/>
          </a:p>
        </p:txBody>
      </p:sp>
      <p:pic>
        <p:nvPicPr>
          <p:cNvPr id="419843" name="Picture 3">
            <a:extLst>
              <a:ext uri="{FF2B5EF4-FFF2-40B4-BE49-F238E27FC236}">
                <a16:creationId xmlns:a16="http://schemas.microsoft.com/office/drawing/2014/main" id="{C598FDCC-196D-4BFC-8BCD-CA49FD6CC650}"/>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457200"/>
            <a:ext cx="7835900" cy="5822950"/>
          </a:xfrm>
          <a:noFill/>
          <a:ln/>
        </p:spPr>
      </p:pic>
      <p:sp>
        <p:nvSpPr>
          <p:cNvPr id="419844" name="Text Box 4">
            <a:extLst>
              <a:ext uri="{FF2B5EF4-FFF2-40B4-BE49-F238E27FC236}">
                <a16:creationId xmlns:a16="http://schemas.microsoft.com/office/drawing/2014/main" id="{788675B3-0657-47BA-A0E2-4D1AB0685F56}"/>
              </a:ext>
            </a:extLst>
          </p:cNvPr>
          <p:cNvSpPr txBox="1">
            <a:spLocks noChangeArrowheads="1"/>
          </p:cNvSpPr>
          <p:nvPr/>
        </p:nvSpPr>
        <p:spPr bwMode="auto">
          <a:xfrm>
            <a:off x="1127125" y="1130300"/>
            <a:ext cx="72548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Cadet Manufacturing – A Non Award-Winning Cleanup Currently in Progress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74E17A1-F0D4-41F9-8837-6E317A380797}"/>
              </a:ext>
            </a:extLst>
          </p:cNvPr>
          <p:cNvSpPr>
            <a:spLocks noGrp="1"/>
          </p:cNvSpPr>
          <p:nvPr>
            <p:ph type="sldNum" sz="quarter" idx="12"/>
          </p:nvPr>
        </p:nvSpPr>
        <p:spPr/>
        <p:txBody>
          <a:bodyPr/>
          <a:lstStyle/>
          <a:p>
            <a:fld id="{ECADF8D7-1C8F-4DF9-920E-F5B3688E518E}" type="slidenum">
              <a:rPr lang="en-US" altLang="en-US"/>
              <a:pPr/>
              <a:t>3</a:t>
            </a:fld>
            <a:endParaRPr lang="en-US" altLang="en-US"/>
          </a:p>
        </p:txBody>
      </p:sp>
      <p:sp>
        <p:nvSpPr>
          <p:cNvPr id="439298" name="Rectangle 2">
            <a:extLst>
              <a:ext uri="{FF2B5EF4-FFF2-40B4-BE49-F238E27FC236}">
                <a16:creationId xmlns:a16="http://schemas.microsoft.com/office/drawing/2014/main" id="{D2B99690-3787-456E-9AAE-88FE7687A29E}"/>
              </a:ext>
            </a:extLst>
          </p:cNvPr>
          <p:cNvSpPr>
            <a:spLocks noGrp="1" noChangeArrowheads="1"/>
          </p:cNvSpPr>
          <p:nvPr>
            <p:ph type="title"/>
          </p:nvPr>
        </p:nvSpPr>
        <p:spPr/>
        <p:txBody>
          <a:bodyPr/>
          <a:lstStyle/>
          <a:p>
            <a:r>
              <a:rPr lang="en-US" altLang="en-US"/>
              <a:t>NWR Voluntary Cleanup</a:t>
            </a:r>
          </a:p>
        </p:txBody>
      </p:sp>
      <p:sp>
        <p:nvSpPr>
          <p:cNvPr id="439299" name="Rectangle 3">
            <a:extLst>
              <a:ext uri="{FF2B5EF4-FFF2-40B4-BE49-F238E27FC236}">
                <a16:creationId xmlns:a16="http://schemas.microsoft.com/office/drawing/2014/main" id="{9DAC5916-2949-4A32-A571-C6B735CE1127}"/>
              </a:ext>
            </a:extLst>
          </p:cNvPr>
          <p:cNvSpPr>
            <a:spLocks noGrp="1" noChangeArrowheads="1"/>
          </p:cNvSpPr>
          <p:nvPr>
            <p:ph type="body" idx="1"/>
          </p:nvPr>
        </p:nvSpPr>
        <p:spPr/>
        <p:txBody>
          <a:bodyPr/>
          <a:lstStyle/>
          <a:p>
            <a:pPr>
              <a:lnSpc>
                <a:spcPct val="90000"/>
              </a:lnSpc>
            </a:pPr>
            <a:r>
              <a:rPr lang="en-US" altLang="en-US" sz="2800"/>
              <a:t>Approximately 200 active sites</a:t>
            </a:r>
          </a:p>
          <a:p>
            <a:pPr>
              <a:lnSpc>
                <a:spcPct val="90000"/>
              </a:lnSpc>
            </a:pPr>
            <a:endParaRPr lang="en-US" altLang="en-US" sz="2800"/>
          </a:p>
          <a:p>
            <a:pPr>
              <a:lnSpc>
                <a:spcPct val="90000"/>
              </a:lnSpc>
            </a:pPr>
            <a:r>
              <a:rPr lang="en-US" altLang="en-US" sz="2800"/>
              <a:t>Region covers Portland metro area, extends west to coast</a:t>
            </a:r>
          </a:p>
          <a:p>
            <a:pPr>
              <a:lnSpc>
                <a:spcPct val="90000"/>
              </a:lnSpc>
            </a:pPr>
            <a:endParaRPr lang="en-US" altLang="en-US" sz="2800"/>
          </a:p>
          <a:p>
            <a:pPr>
              <a:lnSpc>
                <a:spcPct val="90000"/>
              </a:lnSpc>
            </a:pPr>
            <a:r>
              <a:rPr lang="en-US" altLang="en-US" sz="2800"/>
              <a:t>Approximately 15 staff including geologists, hydrogeologists, engineers, and toxicologists</a:t>
            </a:r>
          </a:p>
          <a:p>
            <a:pPr>
              <a:lnSpc>
                <a:spcPct val="90000"/>
              </a:lnSpc>
            </a:pPr>
            <a:endParaRPr lang="en-US" altLang="en-US" sz="2800"/>
          </a:p>
          <a:p>
            <a:pPr>
              <a:lnSpc>
                <a:spcPct val="90000"/>
              </a:lnSpc>
            </a:pPr>
            <a:r>
              <a:rPr lang="en-US" altLang="en-US" sz="2800"/>
              <a:t>Work as interdisciplinary teams on projects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E372B7A-B9C7-4BC2-93F4-38A10AB91390}"/>
              </a:ext>
            </a:extLst>
          </p:cNvPr>
          <p:cNvSpPr>
            <a:spLocks noGrp="1"/>
          </p:cNvSpPr>
          <p:nvPr>
            <p:ph type="sldNum" sz="quarter" idx="12"/>
          </p:nvPr>
        </p:nvSpPr>
        <p:spPr/>
        <p:txBody>
          <a:bodyPr/>
          <a:lstStyle/>
          <a:p>
            <a:fld id="{FE76BAC1-0949-4B20-82D2-A3DA2038D22C}" type="slidenum">
              <a:rPr lang="en-US" altLang="en-US"/>
              <a:pPr/>
              <a:t>30</a:t>
            </a:fld>
            <a:endParaRPr lang="en-US" altLang="en-US"/>
          </a:p>
        </p:txBody>
      </p:sp>
      <p:sp>
        <p:nvSpPr>
          <p:cNvPr id="420866" name="Rectangle 2">
            <a:extLst>
              <a:ext uri="{FF2B5EF4-FFF2-40B4-BE49-F238E27FC236}">
                <a16:creationId xmlns:a16="http://schemas.microsoft.com/office/drawing/2014/main" id="{2788FDB1-3A62-4B2B-AA9A-00DB00C084D5}"/>
              </a:ext>
            </a:extLst>
          </p:cNvPr>
          <p:cNvSpPr>
            <a:spLocks noGrp="1" noChangeArrowheads="1"/>
          </p:cNvSpPr>
          <p:nvPr>
            <p:ph type="title"/>
          </p:nvPr>
        </p:nvSpPr>
        <p:spPr/>
        <p:txBody>
          <a:bodyPr/>
          <a:lstStyle/>
          <a:p>
            <a:r>
              <a:rPr lang="en-US" altLang="en-US" sz="2800">
                <a:solidFill>
                  <a:schemeClr val="hlink"/>
                </a:solidFill>
              </a:rPr>
              <a:t>CADET MANUFACTURING BACKGROUND</a:t>
            </a:r>
          </a:p>
        </p:txBody>
      </p:sp>
      <p:sp>
        <p:nvSpPr>
          <p:cNvPr id="420867" name="Rectangle 3">
            <a:extLst>
              <a:ext uri="{FF2B5EF4-FFF2-40B4-BE49-F238E27FC236}">
                <a16:creationId xmlns:a16="http://schemas.microsoft.com/office/drawing/2014/main" id="{B7F11CC3-C5E6-42DE-8E12-6BE8C68354D3}"/>
              </a:ext>
            </a:extLst>
          </p:cNvPr>
          <p:cNvSpPr>
            <a:spLocks noGrp="1" noChangeArrowheads="1"/>
          </p:cNvSpPr>
          <p:nvPr>
            <p:ph type="body" idx="1"/>
          </p:nvPr>
        </p:nvSpPr>
        <p:spPr/>
        <p:txBody>
          <a:bodyPr/>
          <a:lstStyle/>
          <a:p>
            <a:pPr>
              <a:lnSpc>
                <a:spcPct val="90000"/>
              </a:lnSpc>
            </a:pPr>
            <a:r>
              <a:rPr lang="en-US" altLang="en-US" sz="2400" b="1"/>
              <a:t>Heater manufacturing in late 1960s and early 1970s</a:t>
            </a:r>
          </a:p>
          <a:p>
            <a:pPr>
              <a:lnSpc>
                <a:spcPct val="90000"/>
              </a:lnSpc>
            </a:pPr>
            <a:r>
              <a:rPr lang="en-US" altLang="en-US" sz="2400" b="1"/>
              <a:t>Small operation (less than 5 acres) </a:t>
            </a:r>
          </a:p>
          <a:p>
            <a:pPr>
              <a:lnSpc>
                <a:spcPct val="90000"/>
              </a:lnSpc>
            </a:pPr>
            <a:r>
              <a:rPr lang="en-US" altLang="en-US" sz="2400" b="1"/>
              <a:t>Use and release of solvents including TCE for metal degreasing</a:t>
            </a:r>
          </a:p>
          <a:p>
            <a:pPr>
              <a:lnSpc>
                <a:spcPct val="90000"/>
              </a:lnSpc>
            </a:pPr>
            <a:r>
              <a:rPr lang="en-US" altLang="en-US" sz="2400" b="1"/>
              <a:t>Site vacant since 1970s.  Contamination discovered in late 1990s during sewer line install through property</a:t>
            </a:r>
          </a:p>
          <a:p>
            <a:pPr>
              <a:lnSpc>
                <a:spcPct val="90000"/>
              </a:lnSpc>
            </a:pPr>
            <a:r>
              <a:rPr lang="en-US" altLang="en-US" sz="2400" b="1"/>
              <a:t>Voluntary Cleanup investigation started in 1998, included intensive negotiations with bankrupt Cadet insurers to get money for cleanup</a:t>
            </a:r>
          </a:p>
          <a:p>
            <a:pPr>
              <a:lnSpc>
                <a:spcPct val="90000"/>
              </a:lnSpc>
            </a:pPr>
            <a:r>
              <a:rPr lang="en-US" altLang="en-US" sz="2400" b="1"/>
              <a:t>$2.5 million settlement in 2001.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C39CBEB-6CAB-4E38-8C53-26D54301A2D3}"/>
              </a:ext>
            </a:extLst>
          </p:cNvPr>
          <p:cNvSpPr>
            <a:spLocks noGrp="1"/>
          </p:cNvSpPr>
          <p:nvPr>
            <p:ph type="sldNum" sz="quarter" idx="12"/>
          </p:nvPr>
        </p:nvSpPr>
        <p:spPr/>
        <p:txBody>
          <a:bodyPr/>
          <a:lstStyle/>
          <a:p>
            <a:fld id="{49A81F3F-29C4-476E-903A-B5FD0BF8DC42}" type="slidenum">
              <a:rPr lang="en-US" altLang="en-US"/>
              <a:pPr/>
              <a:t>31</a:t>
            </a:fld>
            <a:endParaRPr lang="en-US" altLang="en-US"/>
          </a:p>
        </p:txBody>
      </p:sp>
      <p:sp>
        <p:nvSpPr>
          <p:cNvPr id="440322" name="Rectangle 2">
            <a:extLst>
              <a:ext uri="{FF2B5EF4-FFF2-40B4-BE49-F238E27FC236}">
                <a16:creationId xmlns:a16="http://schemas.microsoft.com/office/drawing/2014/main" id="{1F072B20-1572-4FC1-BF77-A7ABBEEA6E57}"/>
              </a:ext>
            </a:extLst>
          </p:cNvPr>
          <p:cNvSpPr>
            <a:spLocks noGrp="1" noChangeArrowheads="1"/>
          </p:cNvSpPr>
          <p:nvPr>
            <p:ph type="title"/>
          </p:nvPr>
        </p:nvSpPr>
        <p:spPr/>
        <p:txBody>
          <a:bodyPr/>
          <a:lstStyle/>
          <a:p>
            <a:r>
              <a:rPr lang="en-US" altLang="en-US" sz="2800">
                <a:solidFill>
                  <a:schemeClr val="hlink"/>
                </a:solidFill>
              </a:rPr>
              <a:t>SETTLEMENT NEGOTIATIONS</a:t>
            </a:r>
          </a:p>
        </p:txBody>
      </p:sp>
      <p:pic>
        <p:nvPicPr>
          <p:cNvPr id="440323" name="Picture 3">
            <a:extLst>
              <a:ext uri="{FF2B5EF4-FFF2-40B4-BE49-F238E27FC236}">
                <a16:creationId xmlns:a16="http://schemas.microsoft.com/office/drawing/2014/main" id="{CB766057-C0A6-44D6-9F30-849EA5531BC4}"/>
              </a:ext>
            </a:extLst>
          </p:cNvPr>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l="3793" t="4239" r="5028" b="9799"/>
          <a:stretch>
            <a:fillRect/>
          </a:stretch>
        </p:blipFill>
        <p:spPr>
          <a:xfrm>
            <a:off x="815975" y="1433513"/>
            <a:ext cx="7566025" cy="5122862"/>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E6895B0-8ED6-4C91-94B5-6928111576EF}"/>
              </a:ext>
            </a:extLst>
          </p:cNvPr>
          <p:cNvSpPr>
            <a:spLocks noGrp="1"/>
          </p:cNvSpPr>
          <p:nvPr>
            <p:ph type="sldNum" sz="quarter" idx="12"/>
          </p:nvPr>
        </p:nvSpPr>
        <p:spPr/>
        <p:txBody>
          <a:bodyPr/>
          <a:lstStyle/>
          <a:p>
            <a:fld id="{872F02BD-F29D-4398-A144-028D948C0D02}" type="slidenum">
              <a:rPr lang="en-US" altLang="en-US"/>
              <a:pPr/>
              <a:t>32</a:t>
            </a:fld>
            <a:endParaRPr lang="en-US" altLang="en-US"/>
          </a:p>
        </p:txBody>
      </p:sp>
      <p:sp>
        <p:nvSpPr>
          <p:cNvPr id="421890" name="Rectangle 2">
            <a:extLst>
              <a:ext uri="{FF2B5EF4-FFF2-40B4-BE49-F238E27FC236}">
                <a16:creationId xmlns:a16="http://schemas.microsoft.com/office/drawing/2014/main" id="{8476871B-08DA-43C9-80B0-0154ED07A112}"/>
              </a:ext>
            </a:extLst>
          </p:cNvPr>
          <p:cNvSpPr>
            <a:spLocks noGrp="1" noChangeArrowheads="1"/>
          </p:cNvSpPr>
          <p:nvPr>
            <p:ph type="title"/>
          </p:nvPr>
        </p:nvSpPr>
        <p:spPr>
          <a:xfrm>
            <a:off x="685800" y="381000"/>
            <a:ext cx="7315200" cy="990600"/>
          </a:xfrm>
        </p:spPr>
        <p:txBody>
          <a:bodyPr/>
          <a:lstStyle/>
          <a:p>
            <a:r>
              <a:rPr lang="en-US" altLang="en-US" sz="2800">
                <a:solidFill>
                  <a:schemeClr val="hlink"/>
                </a:solidFill>
              </a:rPr>
              <a:t>CADET SITE MAP</a:t>
            </a:r>
          </a:p>
        </p:txBody>
      </p:sp>
      <p:sp>
        <p:nvSpPr>
          <p:cNvPr id="421891" name="Rectangle 3">
            <a:extLst>
              <a:ext uri="{FF2B5EF4-FFF2-40B4-BE49-F238E27FC236}">
                <a16:creationId xmlns:a16="http://schemas.microsoft.com/office/drawing/2014/main" id="{F8844723-2516-40F0-ACED-E0B32163D770}"/>
              </a:ext>
            </a:extLst>
          </p:cNvPr>
          <p:cNvSpPr>
            <a:spLocks noGrp="1" noChangeArrowheads="1"/>
          </p:cNvSpPr>
          <p:nvPr>
            <p:ph idx="1"/>
          </p:nvPr>
        </p:nvSpPr>
        <p:spPr>
          <a:xfrm>
            <a:off x="1147763" y="1981200"/>
            <a:ext cx="6910387" cy="4114800"/>
          </a:xfrm>
        </p:spPr>
        <p:txBody>
          <a:bodyPr/>
          <a:lstStyle/>
          <a:p>
            <a:endParaRPr lang="en-US" altLang="en-US"/>
          </a:p>
        </p:txBody>
      </p:sp>
      <p:pic>
        <p:nvPicPr>
          <p:cNvPr id="421892" name="Picture 4">
            <a:extLst>
              <a:ext uri="{FF2B5EF4-FFF2-40B4-BE49-F238E27FC236}">
                <a16:creationId xmlns:a16="http://schemas.microsoft.com/office/drawing/2014/main" id="{9F0EB260-730A-4CAD-BC5A-C30C25F9AE00}"/>
              </a:ext>
            </a:extLst>
          </p:cNvPr>
          <p:cNvPicPr>
            <a:picLocks noChangeAspect="1" noChangeArrowheads="1"/>
          </p:cNvPicPr>
          <p:nvPr>
            <p:ph type="body" idx="4294967295"/>
          </p:nvPr>
        </p:nvPicPr>
        <p:blipFill>
          <a:blip r:embed="rId2">
            <a:extLst>
              <a:ext uri="{28A0092B-C50C-407E-A947-70E740481C1C}">
                <a14:useLocalDpi xmlns:a14="http://schemas.microsoft.com/office/drawing/2010/main" val="0"/>
              </a:ext>
            </a:extLst>
          </a:blip>
          <a:srcRect l="9825" t="28894" r="34258" b="13051"/>
          <a:stretch>
            <a:fillRect/>
          </a:stretch>
        </p:blipFill>
        <p:spPr>
          <a:xfrm>
            <a:off x="762000" y="1577975"/>
            <a:ext cx="7010400" cy="5110163"/>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89F52C3-5FE7-4FE4-83E7-AE486A7784B0}"/>
              </a:ext>
            </a:extLst>
          </p:cNvPr>
          <p:cNvSpPr>
            <a:spLocks noGrp="1"/>
          </p:cNvSpPr>
          <p:nvPr>
            <p:ph type="sldNum" sz="quarter" idx="12"/>
          </p:nvPr>
        </p:nvSpPr>
        <p:spPr/>
        <p:txBody>
          <a:bodyPr/>
          <a:lstStyle/>
          <a:p>
            <a:fld id="{D50BD7BF-04E3-41C0-BB34-5C40DDABA163}" type="slidenum">
              <a:rPr lang="en-US" altLang="en-US"/>
              <a:pPr/>
              <a:t>33</a:t>
            </a:fld>
            <a:endParaRPr lang="en-US" altLang="en-US"/>
          </a:p>
        </p:txBody>
      </p:sp>
      <p:sp>
        <p:nvSpPr>
          <p:cNvPr id="422914" name="Rectangle 2">
            <a:extLst>
              <a:ext uri="{FF2B5EF4-FFF2-40B4-BE49-F238E27FC236}">
                <a16:creationId xmlns:a16="http://schemas.microsoft.com/office/drawing/2014/main" id="{1661CF7B-2530-472D-83DC-2FCA983D11F0}"/>
              </a:ext>
            </a:extLst>
          </p:cNvPr>
          <p:cNvSpPr>
            <a:spLocks noGrp="1" noChangeArrowheads="1"/>
          </p:cNvSpPr>
          <p:nvPr>
            <p:ph type="title"/>
          </p:nvPr>
        </p:nvSpPr>
        <p:spPr>
          <a:xfrm>
            <a:off x="655638" y="304800"/>
            <a:ext cx="7954962" cy="709613"/>
          </a:xfrm>
        </p:spPr>
        <p:txBody>
          <a:bodyPr/>
          <a:lstStyle/>
          <a:p>
            <a:r>
              <a:rPr lang="en-US" altLang="en-US" sz="2800">
                <a:solidFill>
                  <a:schemeClr val="hlink"/>
                </a:solidFill>
              </a:rPr>
              <a:t>CADET GROUNDWATER CONTAMINATION</a:t>
            </a:r>
          </a:p>
        </p:txBody>
      </p:sp>
      <p:pic>
        <p:nvPicPr>
          <p:cNvPr id="422915" name="Picture 3" descr="Cadet - VOC r2">
            <a:extLst>
              <a:ext uri="{FF2B5EF4-FFF2-40B4-BE49-F238E27FC236}">
                <a16:creationId xmlns:a16="http://schemas.microsoft.com/office/drawing/2014/main" id="{72B77AB8-090F-484D-8D05-6B742FB50CA0}"/>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057275"/>
            <a:ext cx="7848600" cy="559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AC70097-8158-4EC5-8D38-10C2CDF1BD99}"/>
              </a:ext>
            </a:extLst>
          </p:cNvPr>
          <p:cNvSpPr>
            <a:spLocks noGrp="1"/>
          </p:cNvSpPr>
          <p:nvPr>
            <p:ph type="sldNum" sz="quarter" idx="12"/>
          </p:nvPr>
        </p:nvSpPr>
        <p:spPr/>
        <p:txBody>
          <a:bodyPr/>
          <a:lstStyle/>
          <a:p>
            <a:fld id="{C0CB104F-1B84-4B70-9BD9-9284D1CCFB27}" type="slidenum">
              <a:rPr lang="en-US" altLang="en-US"/>
              <a:pPr/>
              <a:t>34</a:t>
            </a:fld>
            <a:endParaRPr lang="en-US" altLang="en-US"/>
          </a:p>
        </p:txBody>
      </p:sp>
      <p:sp>
        <p:nvSpPr>
          <p:cNvPr id="441346" name="Rectangle 1026">
            <a:extLst>
              <a:ext uri="{FF2B5EF4-FFF2-40B4-BE49-F238E27FC236}">
                <a16:creationId xmlns:a16="http://schemas.microsoft.com/office/drawing/2014/main" id="{5058AFED-EB36-487C-ADCC-178943AE66BF}"/>
              </a:ext>
            </a:extLst>
          </p:cNvPr>
          <p:cNvSpPr>
            <a:spLocks noGrp="1" noChangeArrowheads="1"/>
          </p:cNvSpPr>
          <p:nvPr>
            <p:ph type="title"/>
          </p:nvPr>
        </p:nvSpPr>
        <p:spPr/>
        <p:txBody>
          <a:bodyPr/>
          <a:lstStyle/>
          <a:p>
            <a:r>
              <a:rPr lang="en-US" altLang="en-US" sz="2800">
                <a:solidFill>
                  <a:schemeClr val="hlink"/>
                </a:solidFill>
              </a:rPr>
              <a:t>ENVIRONMENTAL ISSUES</a:t>
            </a:r>
          </a:p>
        </p:txBody>
      </p:sp>
      <p:sp>
        <p:nvSpPr>
          <p:cNvPr id="441347" name="Rectangle 1027">
            <a:extLst>
              <a:ext uri="{FF2B5EF4-FFF2-40B4-BE49-F238E27FC236}">
                <a16:creationId xmlns:a16="http://schemas.microsoft.com/office/drawing/2014/main" id="{F4187E4D-3169-45BB-A830-05240B0CB416}"/>
              </a:ext>
            </a:extLst>
          </p:cNvPr>
          <p:cNvSpPr>
            <a:spLocks noGrp="1" noChangeArrowheads="1"/>
          </p:cNvSpPr>
          <p:nvPr>
            <p:ph type="body" idx="1"/>
          </p:nvPr>
        </p:nvSpPr>
        <p:spPr/>
        <p:txBody>
          <a:bodyPr/>
          <a:lstStyle/>
          <a:p>
            <a:pPr>
              <a:lnSpc>
                <a:spcPct val="90000"/>
              </a:lnSpc>
            </a:pPr>
            <a:r>
              <a:rPr lang="en-US" altLang="en-US" sz="2400" b="1"/>
              <a:t>High VOC (PCE, TCE, DCE, VC) groundwater contamination (6200 ppb PCE, 2300 ppb TCE)</a:t>
            </a:r>
          </a:p>
          <a:p>
            <a:pPr>
              <a:lnSpc>
                <a:spcPct val="90000"/>
              </a:lnSpc>
            </a:pPr>
            <a:endParaRPr lang="en-US" altLang="en-US" sz="2400" b="1"/>
          </a:p>
          <a:p>
            <a:pPr>
              <a:lnSpc>
                <a:spcPct val="90000"/>
              </a:lnSpc>
            </a:pPr>
            <a:r>
              <a:rPr lang="en-US" altLang="en-US" sz="2400" b="1"/>
              <a:t>Site adjacent to City of Portland backup wellfield</a:t>
            </a:r>
          </a:p>
          <a:p>
            <a:pPr>
              <a:lnSpc>
                <a:spcPct val="90000"/>
              </a:lnSpc>
            </a:pPr>
            <a:endParaRPr lang="en-US" altLang="en-US" sz="2400" b="1"/>
          </a:p>
          <a:p>
            <a:pPr>
              <a:lnSpc>
                <a:spcPct val="90000"/>
              </a:lnSpc>
            </a:pPr>
            <a:r>
              <a:rPr lang="en-US" altLang="en-US" sz="2400" b="1"/>
              <a:t>Drinking water aquifer present at 50’ below ground surface</a:t>
            </a:r>
          </a:p>
          <a:p>
            <a:pPr>
              <a:lnSpc>
                <a:spcPct val="90000"/>
              </a:lnSpc>
            </a:pPr>
            <a:endParaRPr lang="en-US" altLang="en-US" sz="2400" b="1"/>
          </a:p>
          <a:p>
            <a:pPr>
              <a:lnSpc>
                <a:spcPct val="90000"/>
              </a:lnSpc>
            </a:pPr>
            <a:r>
              <a:rPr lang="en-US" altLang="en-US" sz="2400" b="1"/>
              <a:t>Site groundwater discharges to Columbia River channel (Columbia Slough)</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B6D9E4C-9866-4BF6-8952-6CCEE3A10DB2}"/>
              </a:ext>
            </a:extLst>
          </p:cNvPr>
          <p:cNvSpPr>
            <a:spLocks noGrp="1"/>
          </p:cNvSpPr>
          <p:nvPr>
            <p:ph type="sldNum" sz="quarter" idx="12"/>
          </p:nvPr>
        </p:nvSpPr>
        <p:spPr/>
        <p:txBody>
          <a:bodyPr/>
          <a:lstStyle/>
          <a:p>
            <a:fld id="{A1656BD3-C68F-4842-8CCB-DD1A0A543841}" type="slidenum">
              <a:rPr lang="en-US" altLang="en-US"/>
              <a:pPr/>
              <a:t>35</a:t>
            </a:fld>
            <a:endParaRPr lang="en-US" altLang="en-US"/>
          </a:p>
        </p:txBody>
      </p:sp>
      <p:sp>
        <p:nvSpPr>
          <p:cNvPr id="423938" name="Rectangle 2">
            <a:extLst>
              <a:ext uri="{FF2B5EF4-FFF2-40B4-BE49-F238E27FC236}">
                <a16:creationId xmlns:a16="http://schemas.microsoft.com/office/drawing/2014/main" id="{A7209A78-6334-406A-AD39-39237131AE49}"/>
              </a:ext>
            </a:extLst>
          </p:cNvPr>
          <p:cNvSpPr>
            <a:spLocks noGrp="1" noChangeArrowheads="1"/>
          </p:cNvSpPr>
          <p:nvPr>
            <p:ph type="title"/>
          </p:nvPr>
        </p:nvSpPr>
        <p:spPr>
          <a:xfrm>
            <a:off x="685800" y="381000"/>
            <a:ext cx="7848600" cy="914400"/>
          </a:xfrm>
        </p:spPr>
        <p:txBody>
          <a:bodyPr/>
          <a:lstStyle/>
          <a:p>
            <a:r>
              <a:rPr lang="en-US" altLang="en-US" sz="2800">
                <a:solidFill>
                  <a:schemeClr val="hlink"/>
                </a:solidFill>
              </a:rPr>
              <a:t>REGIONAL GEOLOGIC CROSS-SECTION</a:t>
            </a:r>
          </a:p>
        </p:txBody>
      </p:sp>
      <p:pic>
        <p:nvPicPr>
          <p:cNvPr id="423939" name="Picture 3">
            <a:extLst>
              <a:ext uri="{FF2B5EF4-FFF2-40B4-BE49-F238E27FC236}">
                <a16:creationId xmlns:a16="http://schemas.microsoft.com/office/drawing/2014/main" id="{A055A52D-05BA-49D0-A751-FA03853F5F63}"/>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l="4022" t="5829" r="3479" b="18112"/>
          <a:stretch>
            <a:fillRect/>
          </a:stretch>
        </p:blipFill>
        <p:spPr>
          <a:xfrm>
            <a:off x="838200" y="1371600"/>
            <a:ext cx="7467600" cy="5227638"/>
          </a:xfrm>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016E0E2-0942-43B9-AF18-40487B3BCE92}"/>
              </a:ext>
            </a:extLst>
          </p:cNvPr>
          <p:cNvSpPr>
            <a:spLocks noGrp="1"/>
          </p:cNvSpPr>
          <p:nvPr>
            <p:ph type="sldNum" sz="quarter" idx="12"/>
          </p:nvPr>
        </p:nvSpPr>
        <p:spPr/>
        <p:txBody>
          <a:bodyPr/>
          <a:lstStyle/>
          <a:p>
            <a:fld id="{A67413F8-7389-49B3-B116-78819A5A1678}" type="slidenum">
              <a:rPr lang="en-US" altLang="en-US"/>
              <a:pPr/>
              <a:t>36</a:t>
            </a:fld>
            <a:endParaRPr lang="en-US" altLang="en-US"/>
          </a:p>
        </p:txBody>
      </p:sp>
      <p:sp>
        <p:nvSpPr>
          <p:cNvPr id="427010" name="Rectangle 2">
            <a:extLst>
              <a:ext uri="{FF2B5EF4-FFF2-40B4-BE49-F238E27FC236}">
                <a16:creationId xmlns:a16="http://schemas.microsoft.com/office/drawing/2014/main" id="{D0F79FE8-C3C1-4432-AB49-31FC170B0754}"/>
              </a:ext>
            </a:extLst>
          </p:cNvPr>
          <p:cNvSpPr>
            <a:spLocks noGrp="1" noChangeArrowheads="1"/>
          </p:cNvSpPr>
          <p:nvPr>
            <p:ph type="title"/>
          </p:nvPr>
        </p:nvSpPr>
        <p:spPr/>
        <p:txBody>
          <a:bodyPr/>
          <a:lstStyle/>
          <a:p>
            <a:r>
              <a:rPr lang="en-US" altLang="en-US" sz="2800">
                <a:solidFill>
                  <a:schemeClr val="hlink"/>
                </a:solidFill>
              </a:rPr>
              <a:t>INTERIM REMEDIAL MEASURE</a:t>
            </a:r>
          </a:p>
        </p:txBody>
      </p:sp>
      <p:sp>
        <p:nvSpPr>
          <p:cNvPr id="427011" name="Rectangle 3">
            <a:extLst>
              <a:ext uri="{FF2B5EF4-FFF2-40B4-BE49-F238E27FC236}">
                <a16:creationId xmlns:a16="http://schemas.microsoft.com/office/drawing/2014/main" id="{0C4001CC-CB13-4ED9-89F7-3E11978AD7A8}"/>
              </a:ext>
            </a:extLst>
          </p:cNvPr>
          <p:cNvSpPr>
            <a:spLocks noGrp="1" noChangeArrowheads="1"/>
          </p:cNvSpPr>
          <p:nvPr>
            <p:ph type="body" idx="1"/>
          </p:nvPr>
        </p:nvSpPr>
        <p:spPr/>
        <p:txBody>
          <a:bodyPr/>
          <a:lstStyle/>
          <a:p>
            <a:r>
              <a:rPr lang="en-US" altLang="en-US" sz="2000" b="1"/>
              <a:t>Based on presence of solvents and location in wellfield, DEQ determined that immediate action was necessary</a:t>
            </a:r>
          </a:p>
          <a:p>
            <a:r>
              <a:rPr lang="en-US" altLang="en-US" sz="2000" b="1"/>
              <a:t>Evaluation of wide variety of emergency treatment options performed</a:t>
            </a:r>
          </a:p>
          <a:p>
            <a:r>
              <a:rPr lang="en-US" altLang="en-US" sz="2000" b="1"/>
              <a:t>Chemical treatment with </a:t>
            </a:r>
            <a:r>
              <a:rPr lang="en-US" altLang="en-US" sz="2000" b="1" u="sng"/>
              <a:t>sodium permanganate</a:t>
            </a:r>
            <a:r>
              <a:rPr lang="en-US" altLang="en-US" sz="2000" b="1"/>
              <a:t> selected</a:t>
            </a:r>
          </a:p>
          <a:p>
            <a:r>
              <a:rPr lang="en-US" altLang="en-US" sz="2000" b="1"/>
              <a:t>Chemical oxidation is an innovative, cost-effective and fast cleanup technology</a:t>
            </a:r>
          </a:p>
          <a:p>
            <a:r>
              <a:rPr lang="en-US" altLang="en-US" sz="2000" b="1"/>
              <a:t>Lab and field testing performed to determine if treatment will work, how much chemical to use and at what concentration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20BEFEAF-4093-4A85-BC61-B9593ABB29BE}"/>
              </a:ext>
            </a:extLst>
          </p:cNvPr>
          <p:cNvSpPr>
            <a:spLocks noGrp="1"/>
          </p:cNvSpPr>
          <p:nvPr>
            <p:ph type="sldNum" sz="quarter" idx="12"/>
          </p:nvPr>
        </p:nvSpPr>
        <p:spPr/>
        <p:txBody>
          <a:bodyPr/>
          <a:lstStyle/>
          <a:p>
            <a:fld id="{3B310793-C7F0-437C-BB5F-A8583019D9A0}" type="slidenum">
              <a:rPr lang="en-US" altLang="en-US"/>
              <a:pPr/>
              <a:t>37</a:t>
            </a:fld>
            <a:endParaRPr lang="en-US" altLang="en-US"/>
          </a:p>
        </p:txBody>
      </p:sp>
      <p:sp>
        <p:nvSpPr>
          <p:cNvPr id="430082" name="Rectangle 2">
            <a:extLst>
              <a:ext uri="{FF2B5EF4-FFF2-40B4-BE49-F238E27FC236}">
                <a16:creationId xmlns:a16="http://schemas.microsoft.com/office/drawing/2014/main" id="{DB96CFE1-053E-4E9E-BA48-5BFE4BF7B6C1}"/>
              </a:ext>
            </a:extLst>
          </p:cNvPr>
          <p:cNvSpPr>
            <a:spLocks noGrp="1" noChangeArrowheads="1"/>
          </p:cNvSpPr>
          <p:nvPr>
            <p:ph type="title"/>
          </p:nvPr>
        </p:nvSpPr>
        <p:spPr>
          <a:xfrm>
            <a:off x="685800" y="381000"/>
            <a:ext cx="7848600" cy="1030288"/>
          </a:xfrm>
          <a:noFill/>
          <a:ln/>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12700">
                <a:solidFill>
                  <a:schemeClr val="tx1"/>
                </a:solidFill>
                <a:miter lim="800000"/>
                <a:headEnd/>
                <a:tailEnd/>
              </a14:hiddenLine>
            </a:ext>
          </a:extLst>
        </p:spPr>
        <p:txBody>
          <a:bodyPr lIns="90480" tIns="44446" rIns="90480" bIns="44446"/>
          <a:lstStyle/>
          <a:p>
            <a:pPr defTabSz="644525"/>
            <a:r>
              <a:rPr lang="en-US" altLang="en-US" sz="2500">
                <a:solidFill>
                  <a:schemeClr val="hlink"/>
                </a:solidFill>
              </a:rPr>
              <a:t>PERMANGANATE CONCENTRATIONS</a:t>
            </a:r>
          </a:p>
        </p:txBody>
      </p:sp>
      <p:sp>
        <p:nvSpPr>
          <p:cNvPr id="430083" name="Rectangle 3">
            <a:extLst>
              <a:ext uri="{FF2B5EF4-FFF2-40B4-BE49-F238E27FC236}">
                <a16:creationId xmlns:a16="http://schemas.microsoft.com/office/drawing/2014/main" id="{DE1E7D86-01BE-405E-BC31-BC14129B1DC0}"/>
              </a:ext>
            </a:extLst>
          </p:cNvPr>
          <p:cNvSpPr>
            <a:spLocks noChangeArrowheads="1"/>
          </p:cNvSpPr>
          <p:nvPr/>
        </p:nvSpPr>
        <p:spPr bwMode="auto">
          <a:xfrm>
            <a:off x="863600" y="3676650"/>
            <a:ext cx="7772400"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8" tIns="26986" rIns="19048" bIns="26986"/>
          <a:lstStyle>
            <a:lvl1pPr>
              <a:tabLst>
                <a:tab pos="457200" algn="l"/>
                <a:tab pos="914400" algn="l"/>
                <a:tab pos="1371600" algn="l"/>
              </a:tabLst>
              <a:defRPr sz="2400">
                <a:solidFill>
                  <a:schemeClr val="tx1"/>
                </a:solidFill>
                <a:latin typeface="Times New Roman" panose="02020603050405020304" pitchFamily="18" charset="0"/>
              </a:defRPr>
            </a:lvl1pPr>
            <a:lvl2pPr>
              <a:tabLst>
                <a:tab pos="457200" algn="l"/>
                <a:tab pos="914400" algn="l"/>
                <a:tab pos="1371600" algn="l"/>
              </a:tabLst>
              <a:defRPr sz="2400">
                <a:solidFill>
                  <a:schemeClr val="tx1"/>
                </a:solidFill>
                <a:latin typeface="Times New Roman" panose="02020603050405020304" pitchFamily="18" charset="0"/>
              </a:defRPr>
            </a:lvl2pPr>
            <a:lvl3pPr>
              <a:tabLst>
                <a:tab pos="457200" algn="l"/>
                <a:tab pos="914400" algn="l"/>
                <a:tab pos="1371600" algn="l"/>
              </a:tabLst>
              <a:defRPr sz="2400">
                <a:solidFill>
                  <a:schemeClr val="tx1"/>
                </a:solidFill>
                <a:latin typeface="Times New Roman" panose="02020603050405020304" pitchFamily="18" charset="0"/>
              </a:defRPr>
            </a:lvl3pPr>
            <a:lvl4pPr>
              <a:tabLst>
                <a:tab pos="457200" algn="l"/>
                <a:tab pos="914400" algn="l"/>
                <a:tab pos="1371600" algn="l"/>
              </a:tabLst>
              <a:defRPr sz="2400">
                <a:solidFill>
                  <a:schemeClr val="tx1"/>
                </a:solidFill>
                <a:latin typeface="Times New Roman" panose="02020603050405020304" pitchFamily="18" charset="0"/>
              </a:defRPr>
            </a:lvl4pPr>
            <a:lvl5pPr>
              <a:tabLst>
                <a:tab pos="457200" algn="l"/>
                <a:tab pos="914400" algn="l"/>
                <a:tab pos="13716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457200" algn="l"/>
                <a:tab pos="914400" algn="l"/>
                <a:tab pos="1371600" algn="l"/>
              </a:tabLst>
              <a:defRPr sz="2400">
                <a:solidFill>
                  <a:schemeClr val="tx1"/>
                </a:solidFill>
                <a:latin typeface="Times New Roman" panose="02020603050405020304" pitchFamily="18" charset="0"/>
              </a:defRPr>
            </a:lvl9pPr>
          </a:lstStyle>
          <a:p>
            <a:pPr>
              <a:lnSpc>
                <a:spcPts val="2100"/>
              </a:lnSpc>
            </a:pPr>
            <a:endParaRPr lang="en-US" altLang="en-US">
              <a:solidFill>
                <a:srgbClr val="000000"/>
              </a:solidFill>
              <a:latin typeface="Arial" panose="020B0604020202020204" pitchFamily="34" charset="0"/>
            </a:endParaRPr>
          </a:p>
        </p:txBody>
      </p:sp>
      <p:pic>
        <p:nvPicPr>
          <p:cNvPr id="430084" name="Picture 4" descr="cx3">
            <a:extLst>
              <a:ext uri="{FF2B5EF4-FFF2-40B4-BE49-F238E27FC236}">
                <a16:creationId xmlns:a16="http://schemas.microsoft.com/office/drawing/2014/main" id="{E0BD292D-0A2F-4FEE-A633-9805F1673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554163"/>
            <a:ext cx="7929563" cy="3402012"/>
          </a:xfrm>
          <a:prstGeom prst="rect">
            <a:avLst/>
          </a:prstGeom>
          <a:noFill/>
          <a:extLst>
            <a:ext uri="{909E8E84-426E-40DD-AFC4-6F175D3DCCD1}">
              <a14:hiddenFill xmlns:a14="http://schemas.microsoft.com/office/drawing/2010/main">
                <a:solidFill>
                  <a:srgbClr val="FFFFFF"/>
                </a:solidFill>
              </a14:hiddenFill>
            </a:ext>
          </a:extLst>
        </p:spPr>
      </p:pic>
      <p:grpSp>
        <p:nvGrpSpPr>
          <p:cNvPr id="430085" name="Group 5">
            <a:extLst>
              <a:ext uri="{FF2B5EF4-FFF2-40B4-BE49-F238E27FC236}">
                <a16:creationId xmlns:a16="http://schemas.microsoft.com/office/drawing/2014/main" id="{E7F4E0FC-BE90-49A4-BBDE-06F08557F75F}"/>
              </a:ext>
            </a:extLst>
          </p:cNvPr>
          <p:cNvGrpSpPr>
            <a:grpSpLocks/>
          </p:cNvGrpSpPr>
          <p:nvPr/>
        </p:nvGrpSpPr>
        <p:grpSpPr bwMode="auto">
          <a:xfrm>
            <a:off x="914400" y="4205288"/>
            <a:ext cx="7154863" cy="465137"/>
            <a:chOff x="576" y="2649"/>
            <a:chExt cx="4507" cy="293"/>
          </a:xfrm>
        </p:grpSpPr>
        <p:sp>
          <p:nvSpPr>
            <p:cNvPr id="430086" name="Rectangle 6">
              <a:extLst>
                <a:ext uri="{FF2B5EF4-FFF2-40B4-BE49-F238E27FC236}">
                  <a16:creationId xmlns:a16="http://schemas.microsoft.com/office/drawing/2014/main" id="{A10B6510-A327-45A5-BCAD-5C966C00EBB6}"/>
                </a:ext>
              </a:extLst>
            </p:cNvPr>
            <p:cNvSpPr>
              <a:spLocks noChangeArrowheads="1"/>
            </p:cNvSpPr>
            <p:nvPr/>
          </p:nvSpPr>
          <p:spPr bwMode="auto">
            <a:xfrm>
              <a:off x="576" y="2649"/>
              <a:ext cx="299" cy="27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p>
              <a:pPr algn="ctr"/>
              <a:r>
                <a:rPr lang="en-US" altLang="en-US" sz="2400" b="0">
                  <a:latin typeface="Tekton" pitchFamily="34" charset="0"/>
                </a:rPr>
                <a:t>0.5</a:t>
              </a:r>
            </a:p>
          </p:txBody>
        </p:sp>
        <p:sp>
          <p:nvSpPr>
            <p:cNvPr id="430087" name="Rectangle 7">
              <a:extLst>
                <a:ext uri="{FF2B5EF4-FFF2-40B4-BE49-F238E27FC236}">
                  <a16:creationId xmlns:a16="http://schemas.microsoft.com/office/drawing/2014/main" id="{206EB359-5216-46C2-BAA8-09B7FB3FF395}"/>
                </a:ext>
              </a:extLst>
            </p:cNvPr>
            <p:cNvSpPr>
              <a:spLocks noChangeArrowheads="1"/>
            </p:cNvSpPr>
            <p:nvPr/>
          </p:nvSpPr>
          <p:spPr bwMode="auto">
            <a:xfrm>
              <a:off x="1358" y="2649"/>
              <a:ext cx="189" cy="27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p>
              <a:pPr algn="ctr"/>
              <a:r>
                <a:rPr lang="en-US" altLang="en-US" sz="2400" b="0">
                  <a:latin typeface="Tekton" pitchFamily="34" charset="0"/>
                </a:rPr>
                <a:t>1</a:t>
              </a:r>
            </a:p>
          </p:txBody>
        </p:sp>
        <p:sp>
          <p:nvSpPr>
            <p:cNvPr id="430088" name="Rectangle 8">
              <a:extLst>
                <a:ext uri="{FF2B5EF4-FFF2-40B4-BE49-F238E27FC236}">
                  <a16:creationId xmlns:a16="http://schemas.microsoft.com/office/drawing/2014/main" id="{9E4DE04D-518F-44C7-8FB2-5F2A42B8C5BE}"/>
                </a:ext>
              </a:extLst>
            </p:cNvPr>
            <p:cNvSpPr>
              <a:spLocks noChangeArrowheads="1"/>
            </p:cNvSpPr>
            <p:nvPr/>
          </p:nvSpPr>
          <p:spPr bwMode="auto">
            <a:xfrm>
              <a:off x="1964" y="2649"/>
              <a:ext cx="197" cy="27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p>
              <a:pPr algn="ctr"/>
              <a:r>
                <a:rPr lang="en-US" altLang="en-US" sz="2400" b="0">
                  <a:latin typeface="Tekton" pitchFamily="34" charset="0"/>
                </a:rPr>
                <a:t>5</a:t>
              </a:r>
            </a:p>
          </p:txBody>
        </p:sp>
        <p:sp>
          <p:nvSpPr>
            <p:cNvPr id="430089" name="Rectangle 9">
              <a:extLst>
                <a:ext uri="{FF2B5EF4-FFF2-40B4-BE49-F238E27FC236}">
                  <a16:creationId xmlns:a16="http://schemas.microsoft.com/office/drawing/2014/main" id="{E37E91F6-0FD5-48CE-8BE5-05B285BAF7C1}"/>
                </a:ext>
              </a:extLst>
            </p:cNvPr>
            <p:cNvSpPr>
              <a:spLocks noChangeArrowheads="1"/>
            </p:cNvSpPr>
            <p:nvPr/>
          </p:nvSpPr>
          <p:spPr bwMode="auto">
            <a:xfrm>
              <a:off x="2584" y="2649"/>
              <a:ext cx="271" cy="27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p>
              <a:pPr algn="ctr"/>
              <a:r>
                <a:rPr lang="en-US" altLang="en-US" sz="2400" b="0">
                  <a:latin typeface="Tekton" pitchFamily="34" charset="0"/>
                </a:rPr>
                <a:t>10</a:t>
              </a:r>
            </a:p>
          </p:txBody>
        </p:sp>
        <p:sp>
          <p:nvSpPr>
            <p:cNvPr id="430090" name="Rectangle 10">
              <a:extLst>
                <a:ext uri="{FF2B5EF4-FFF2-40B4-BE49-F238E27FC236}">
                  <a16:creationId xmlns:a16="http://schemas.microsoft.com/office/drawing/2014/main" id="{022ABF41-8102-44E6-B052-6EC4439E872D}"/>
                </a:ext>
              </a:extLst>
            </p:cNvPr>
            <p:cNvSpPr>
              <a:spLocks noChangeArrowheads="1"/>
            </p:cNvSpPr>
            <p:nvPr/>
          </p:nvSpPr>
          <p:spPr bwMode="auto">
            <a:xfrm>
              <a:off x="3300" y="2649"/>
              <a:ext cx="263" cy="27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p>
              <a:pPr algn="ctr"/>
              <a:r>
                <a:rPr lang="en-US" altLang="en-US" sz="2400" b="0">
                  <a:latin typeface="Tekton" pitchFamily="34" charset="0"/>
                </a:rPr>
                <a:t>25</a:t>
              </a:r>
            </a:p>
          </p:txBody>
        </p:sp>
        <p:sp>
          <p:nvSpPr>
            <p:cNvPr id="430091" name="Rectangle 11">
              <a:extLst>
                <a:ext uri="{FF2B5EF4-FFF2-40B4-BE49-F238E27FC236}">
                  <a16:creationId xmlns:a16="http://schemas.microsoft.com/office/drawing/2014/main" id="{F8A8A4FE-72A8-4BAD-9AC9-A0265FD24F42}"/>
                </a:ext>
              </a:extLst>
            </p:cNvPr>
            <p:cNvSpPr>
              <a:spLocks noChangeArrowheads="1"/>
            </p:cNvSpPr>
            <p:nvPr/>
          </p:nvSpPr>
          <p:spPr bwMode="auto">
            <a:xfrm>
              <a:off x="4046" y="2649"/>
              <a:ext cx="262" cy="29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p>
              <a:pPr algn="ctr"/>
              <a:r>
                <a:rPr lang="en-US" altLang="en-US" sz="2400" b="0">
                  <a:latin typeface="Tekton" pitchFamily="34" charset="0"/>
                </a:rPr>
                <a:t>50</a:t>
              </a:r>
            </a:p>
          </p:txBody>
        </p:sp>
        <p:sp>
          <p:nvSpPr>
            <p:cNvPr id="430092" name="Rectangle 12">
              <a:extLst>
                <a:ext uri="{FF2B5EF4-FFF2-40B4-BE49-F238E27FC236}">
                  <a16:creationId xmlns:a16="http://schemas.microsoft.com/office/drawing/2014/main" id="{097A4689-1818-4DF2-9A02-6AF8E95D83C7}"/>
                </a:ext>
              </a:extLst>
            </p:cNvPr>
            <p:cNvSpPr>
              <a:spLocks noChangeArrowheads="1"/>
            </p:cNvSpPr>
            <p:nvPr/>
          </p:nvSpPr>
          <p:spPr bwMode="auto">
            <a:xfrm>
              <a:off x="4784" y="2649"/>
              <a:ext cx="299" cy="27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nchor="ctr"/>
            <a:lstStyle/>
            <a:p>
              <a:pPr algn="ctr"/>
              <a:r>
                <a:rPr lang="en-US" altLang="en-US" sz="2400" b="0">
                  <a:latin typeface="Tekton" pitchFamily="34" charset="0"/>
                </a:rPr>
                <a:t>100</a:t>
              </a:r>
            </a:p>
          </p:txBody>
        </p:sp>
      </p:grpSp>
      <p:sp>
        <p:nvSpPr>
          <p:cNvPr id="430093" name="Text Box 13">
            <a:extLst>
              <a:ext uri="{FF2B5EF4-FFF2-40B4-BE49-F238E27FC236}">
                <a16:creationId xmlns:a16="http://schemas.microsoft.com/office/drawing/2014/main" id="{B9DA190A-336E-4B30-992D-8312E165C8F6}"/>
              </a:ext>
            </a:extLst>
          </p:cNvPr>
          <p:cNvSpPr txBox="1">
            <a:spLocks noChangeArrowheads="1"/>
          </p:cNvSpPr>
          <p:nvPr/>
        </p:nvSpPr>
        <p:spPr bwMode="auto">
          <a:xfrm>
            <a:off x="1344613" y="5054600"/>
            <a:ext cx="6677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r>
              <a:rPr lang="en-US" altLang="en-US" sz="1800" b="0">
                <a:latin typeface="Comic Sans MS" panose="030F0702030302020204" pitchFamily="66" charset="0"/>
              </a:rPr>
              <a:t>Permanganate Concentration, milligrams KMnO</a:t>
            </a:r>
            <a:r>
              <a:rPr lang="en-US" altLang="en-US" sz="1800" b="0" baseline="-25000">
                <a:latin typeface="Comic Sans MS" panose="030F0702030302020204" pitchFamily="66" charset="0"/>
              </a:rPr>
              <a:t>4</a:t>
            </a:r>
            <a:r>
              <a:rPr lang="en-US" altLang="en-US" sz="1800" b="0">
                <a:latin typeface="Comic Sans MS" panose="030F0702030302020204" pitchFamily="66" charset="0"/>
              </a:rPr>
              <a:t> / Liter = ppm</a:t>
            </a:r>
          </a:p>
        </p:txBody>
      </p:sp>
      <p:sp>
        <p:nvSpPr>
          <p:cNvPr id="430094" name="Text Box 14">
            <a:extLst>
              <a:ext uri="{FF2B5EF4-FFF2-40B4-BE49-F238E27FC236}">
                <a16:creationId xmlns:a16="http://schemas.microsoft.com/office/drawing/2014/main" id="{47935F08-9291-4739-AC3B-BEBCC5A81ADC}"/>
              </a:ext>
            </a:extLst>
          </p:cNvPr>
          <p:cNvSpPr txBox="1">
            <a:spLocks noChangeArrowheads="1"/>
          </p:cNvSpPr>
          <p:nvPr/>
        </p:nvSpPr>
        <p:spPr bwMode="auto">
          <a:xfrm>
            <a:off x="6294438" y="6391275"/>
            <a:ext cx="27162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r>
              <a:rPr lang="en-US" altLang="en-US" sz="1800" b="0">
                <a:solidFill>
                  <a:srgbClr val="000066"/>
                </a:solidFill>
                <a:latin typeface="Comic Sans MS" panose="030F0702030302020204" pitchFamily="66" charset="0"/>
              </a:rPr>
              <a:t>Note: ppm x 10,000 = %</a:t>
            </a:r>
          </a:p>
        </p:txBody>
      </p:sp>
      <p:sp>
        <p:nvSpPr>
          <p:cNvPr id="430095" name="Text Box 15">
            <a:extLst>
              <a:ext uri="{FF2B5EF4-FFF2-40B4-BE49-F238E27FC236}">
                <a16:creationId xmlns:a16="http://schemas.microsoft.com/office/drawing/2014/main" id="{6FA3AC4A-8893-46F6-82E0-329D5C4CCD62}"/>
              </a:ext>
            </a:extLst>
          </p:cNvPr>
          <p:cNvSpPr txBox="1">
            <a:spLocks noChangeArrowheads="1"/>
          </p:cNvSpPr>
          <p:nvPr/>
        </p:nvSpPr>
        <p:spPr bwMode="auto">
          <a:xfrm>
            <a:off x="263525" y="5476875"/>
            <a:ext cx="6415088"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r>
              <a:rPr lang="en-US" altLang="en-US" sz="1400">
                <a:solidFill>
                  <a:srgbClr val="666699"/>
                </a:solidFill>
                <a:latin typeface="Comic Sans MS" panose="030F0702030302020204" pitchFamily="66" charset="0"/>
              </a:rPr>
              <a:t>Conversion Factors:</a:t>
            </a:r>
          </a:p>
          <a:p>
            <a:r>
              <a:rPr lang="en-US" altLang="en-US" sz="1400">
                <a:solidFill>
                  <a:srgbClr val="666699"/>
                </a:solidFill>
                <a:latin typeface="Comic Sans MS" panose="030F0702030302020204" pitchFamily="66" charset="0"/>
              </a:rPr>
              <a:t> (milligrams KMnO</a:t>
            </a:r>
            <a:r>
              <a:rPr lang="en-US" altLang="en-US" sz="1400" baseline="-25000">
                <a:solidFill>
                  <a:srgbClr val="666699"/>
                </a:solidFill>
                <a:latin typeface="Comic Sans MS" panose="030F0702030302020204" pitchFamily="66" charset="0"/>
              </a:rPr>
              <a:t>4</a:t>
            </a:r>
            <a:r>
              <a:rPr lang="en-US" altLang="en-US" sz="1400">
                <a:solidFill>
                  <a:srgbClr val="666699"/>
                </a:solidFill>
                <a:latin typeface="Comic Sans MS" panose="030F0702030302020204" pitchFamily="66" charset="0"/>
              </a:rPr>
              <a:t> / Liter) x (0.8978)  = (milligrams NaMnO</a:t>
            </a:r>
            <a:r>
              <a:rPr lang="en-US" altLang="en-US" sz="1400" baseline="-25000">
                <a:solidFill>
                  <a:srgbClr val="666699"/>
                </a:solidFill>
                <a:latin typeface="Comic Sans MS" panose="030F0702030302020204" pitchFamily="66" charset="0"/>
              </a:rPr>
              <a:t>4</a:t>
            </a:r>
            <a:r>
              <a:rPr lang="en-US" altLang="en-US" sz="1400">
                <a:solidFill>
                  <a:srgbClr val="666699"/>
                </a:solidFill>
                <a:latin typeface="Comic Sans MS" panose="030F0702030302020204" pitchFamily="66" charset="0"/>
              </a:rPr>
              <a:t> / Liter)</a:t>
            </a:r>
            <a:r>
              <a:rPr lang="en-US" altLang="en-US" sz="2000">
                <a:latin typeface="Comic Sans MS" panose="030F0702030302020204" pitchFamily="66" charset="0"/>
              </a:rPr>
              <a:t> </a:t>
            </a:r>
          </a:p>
          <a:p>
            <a:r>
              <a:rPr lang="en-US" altLang="en-US" sz="1400">
                <a:solidFill>
                  <a:srgbClr val="666699"/>
                </a:solidFill>
                <a:latin typeface="Comic Sans MS" panose="030F0702030302020204" pitchFamily="66" charset="0"/>
              </a:rPr>
              <a:t> (milligrams KMnO</a:t>
            </a:r>
            <a:r>
              <a:rPr lang="en-US" altLang="en-US" sz="1400" baseline="-25000">
                <a:solidFill>
                  <a:srgbClr val="666699"/>
                </a:solidFill>
                <a:latin typeface="Comic Sans MS" panose="030F0702030302020204" pitchFamily="66" charset="0"/>
              </a:rPr>
              <a:t>4</a:t>
            </a:r>
            <a:r>
              <a:rPr lang="en-US" altLang="en-US" sz="1400">
                <a:solidFill>
                  <a:srgbClr val="666699"/>
                </a:solidFill>
                <a:latin typeface="Comic Sans MS" panose="030F0702030302020204" pitchFamily="66" charset="0"/>
              </a:rPr>
              <a:t> / Liter) x (0.7516)  = (milligrams  MnO</a:t>
            </a:r>
            <a:r>
              <a:rPr lang="en-US" altLang="en-US" sz="1400" baseline="-25000">
                <a:solidFill>
                  <a:srgbClr val="666699"/>
                </a:solidFill>
                <a:latin typeface="Comic Sans MS" panose="030F0702030302020204" pitchFamily="66" charset="0"/>
              </a:rPr>
              <a:t>4</a:t>
            </a:r>
            <a:r>
              <a:rPr lang="en-US" altLang="en-US" sz="2000" baseline="30000">
                <a:solidFill>
                  <a:srgbClr val="666699"/>
                </a:solidFill>
                <a:latin typeface="Comic Sans MS" panose="030F0702030302020204" pitchFamily="66" charset="0"/>
              </a:rPr>
              <a:t>-</a:t>
            </a:r>
            <a:r>
              <a:rPr lang="en-US" altLang="en-US" sz="1400">
                <a:solidFill>
                  <a:srgbClr val="666699"/>
                </a:solidFill>
                <a:latin typeface="Comic Sans MS" panose="030F0702030302020204" pitchFamily="66" charset="0"/>
              </a:rPr>
              <a:t>/ Liter)</a:t>
            </a:r>
            <a:r>
              <a:rPr lang="en-US" altLang="en-US" sz="1800" b="0">
                <a:latin typeface="Comic Sans MS" panose="030F0702030302020204" pitchFamily="66" charset="0"/>
              </a:rPr>
              <a:t> </a:t>
            </a:r>
          </a:p>
        </p:txBody>
      </p:sp>
      <p:grpSp>
        <p:nvGrpSpPr>
          <p:cNvPr id="430096" name="Group 16">
            <a:extLst>
              <a:ext uri="{FF2B5EF4-FFF2-40B4-BE49-F238E27FC236}">
                <a16:creationId xmlns:a16="http://schemas.microsoft.com/office/drawing/2014/main" id="{466A2279-81BC-4AAA-92D7-F4BD1FBEC32A}"/>
              </a:ext>
            </a:extLst>
          </p:cNvPr>
          <p:cNvGrpSpPr>
            <a:grpSpLocks/>
          </p:cNvGrpSpPr>
          <p:nvPr/>
        </p:nvGrpSpPr>
        <p:grpSpPr bwMode="auto">
          <a:xfrm>
            <a:off x="225425" y="1125538"/>
            <a:ext cx="8588375" cy="288925"/>
            <a:chOff x="4" y="957"/>
            <a:chExt cx="5250" cy="182"/>
          </a:xfrm>
        </p:grpSpPr>
        <p:grpSp>
          <p:nvGrpSpPr>
            <p:cNvPr id="430097" name="Group 17">
              <a:extLst>
                <a:ext uri="{FF2B5EF4-FFF2-40B4-BE49-F238E27FC236}">
                  <a16:creationId xmlns:a16="http://schemas.microsoft.com/office/drawing/2014/main" id="{5E456740-E0A1-4248-AD3E-70B26D2A6684}"/>
                </a:ext>
              </a:extLst>
            </p:cNvPr>
            <p:cNvGrpSpPr>
              <a:grpSpLocks/>
            </p:cNvGrpSpPr>
            <p:nvPr/>
          </p:nvGrpSpPr>
          <p:grpSpPr bwMode="auto">
            <a:xfrm>
              <a:off x="5022" y="957"/>
              <a:ext cx="232" cy="181"/>
              <a:chOff x="5022" y="957"/>
              <a:chExt cx="232" cy="181"/>
            </a:xfrm>
          </p:grpSpPr>
          <p:sp>
            <p:nvSpPr>
              <p:cNvPr id="430098" name="Rectangle 18">
                <a:extLst>
                  <a:ext uri="{FF2B5EF4-FFF2-40B4-BE49-F238E27FC236}">
                    <a16:creationId xmlns:a16="http://schemas.microsoft.com/office/drawing/2014/main" id="{02824718-96A3-4EA0-B12B-BF1D32D7BE89}"/>
                  </a:ext>
                </a:extLst>
              </p:cNvPr>
              <p:cNvSpPr>
                <a:spLocks noChangeArrowheads="1"/>
              </p:cNvSpPr>
              <p:nvPr/>
            </p:nvSpPr>
            <p:spPr bwMode="auto">
              <a:xfrm>
                <a:off x="5232" y="957"/>
                <a:ext cx="22" cy="181"/>
              </a:xfrm>
              <a:prstGeom prst="rect">
                <a:avLst/>
              </a:prstGeom>
              <a:gradFill rotWithShape="0">
                <a:gsLst>
                  <a:gs pos="0">
                    <a:srgbClr val="6704A4"/>
                  </a:gs>
                  <a:gs pos="100000">
                    <a:srgbClr val="6704A4">
                      <a:gamma/>
                      <a:shade val="46275"/>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9" name="Rectangle 19">
                <a:extLst>
                  <a:ext uri="{FF2B5EF4-FFF2-40B4-BE49-F238E27FC236}">
                    <a16:creationId xmlns:a16="http://schemas.microsoft.com/office/drawing/2014/main" id="{CA1C6693-9FB7-4AD0-9C49-D3DB7254D42A}"/>
                  </a:ext>
                </a:extLst>
              </p:cNvPr>
              <p:cNvSpPr>
                <a:spLocks noChangeArrowheads="1"/>
              </p:cNvSpPr>
              <p:nvPr/>
            </p:nvSpPr>
            <p:spPr bwMode="auto">
              <a:xfrm>
                <a:off x="5138" y="957"/>
                <a:ext cx="52" cy="181"/>
              </a:xfrm>
              <a:prstGeom prst="rect">
                <a:avLst/>
              </a:prstGeom>
              <a:gradFill rotWithShape="0">
                <a:gsLst>
                  <a:gs pos="0">
                    <a:srgbClr val="6704A4"/>
                  </a:gs>
                  <a:gs pos="100000">
                    <a:srgbClr val="6704A4">
                      <a:gamma/>
                      <a:shade val="46275"/>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0" name="Rectangle 20">
                <a:extLst>
                  <a:ext uri="{FF2B5EF4-FFF2-40B4-BE49-F238E27FC236}">
                    <a16:creationId xmlns:a16="http://schemas.microsoft.com/office/drawing/2014/main" id="{DAD0928B-3EE4-4EC7-9E54-1ABACB1FD56F}"/>
                  </a:ext>
                </a:extLst>
              </p:cNvPr>
              <p:cNvSpPr>
                <a:spLocks noChangeArrowheads="1"/>
              </p:cNvSpPr>
              <p:nvPr/>
            </p:nvSpPr>
            <p:spPr bwMode="auto">
              <a:xfrm>
                <a:off x="5022" y="957"/>
                <a:ext cx="62" cy="181"/>
              </a:xfrm>
              <a:prstGeom prst="rect">
                <a:avLst/>
              </a:prstGeom>
              <a:gradFill rotWithShape="0">
                <a:gsLst>
                  <a:gs pos="0">
                    <a:srgbClr val="6704A4"/>
                  </a:gs>
                  <a:gs pos="100000">
                    <a:srgbClr val="6704A4">
                      <a:gamma/>
                      <a:shade val="46275"/>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0101" name="Group 21">
              <a:extLst>
                <a:ext uri="{FF2B5EF4-FFF2-40B4-BE49-F238E27FC236}">
                  <a16:creationId xmlns:a16="http://schemas.microsoft.com/office/drawing/2014/main" id="{2DE764BF-8138-419D-8E89-A01FA59CCE13}"/>
                </a:ext>
              </a:extLst>
            </p:cNvPr>
            <p:cNvGrpSpPr>
              <a:grpSpLocks/>
            </p:cNvGrpSpPr>
            <p:nvPr/>
          </p:nvGrpSpPr>
          <p:grpSpPr bwMode="auto">
            <a:xfrm>
              <a:off x="4654" y="957"/>
              <a:ext cx="316" cy="181"/>
              <a:chOff x="4654" y="957"/>
              <a:chExt cx="316" cy="181"/>
            </a:xfrm>
          </p:grpSpPr>
          <p:sp>
            <p:nvSpPr>
              <p:cNvPr id="430102" name="Rectangle 22">
                <a:extLst>
                  <a:ext uri="{FF2B5EF4-FFF2-40B4-BE49-F238E27FC236}">
                    <a16:creationId xmlns:a16="http://schemas.microsoft.com/office/drawing/2014/main" id="{2410A116-B949-472A-AFBA-B67053EB4024}"/>
                  </a:ext>
                </a:extLst>
              </p:cNvPr>
              <p:cNvSpPr>
                <a:spLocks noChangeArrowheads="1"/>
              </p:cNvSpPr>
              <p:nvPr/>
            </p:nvSpPr>
            <p:spPr bwMode="auto">
              <a:xfrm>
                <a:off x="4852" y="957"/>
                <a:ext cx="118" cy="181"/>
              </a:xfrm>
              <a:prstGeom prst="rect">
                <a:avLst/>
              </a:prstGeom>
              <a:gradFill rotWithShape="0">
                <a:gsLst>
                  <a:gs pos="0">
                    <a:srgbClr val="6704A4"/>
                  </a:gs>
                  <a:gs pos="100000">
                    <a:srgbClr val="6704A4">
                      <a:gamma/>
                      <a:shade val="46275"/>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3" name="Rectangle 23">
                <a:extLst>
                  <a:ext uri="{FF2B5EF4-FFF2-40B4-BE49-F238E27FC236}">
                    <a16:creationId xmlns:a16="http://schemas.microsoft.com/office/drawing/2014/main" id="{F2B8C699-84E8-450D-818B-5DF559FB866C}"/>
                  </a:ext>
                </a:extLst>
              </p:cNvPr>
              <p:cNvSpPr>
                <a:spLocks noChangeArrowheads="1"/>
              </p:cNvSpPr>
              <p:nvPr/>
            </p:nvSpPr>
            <p:spPr bwMode="auto">
              <a:xfrm>
                <a:off x="4654" y="957"/>
                <a:ext cx="146" cy="181"/>
              </a:xfrm>
              <a:prstGeom prst="rect">
                <a:avLst/>
              </a:prstGeom>
              <a:gradFill rotWithShape="0">
                <a:gsLst>
                  <a:gs pos="0">
                    <a:srgbClr val="6704A4"/>
                  </a:gs>
                  <a:gs pos="100000">
                    <a:srgbClr val="6704A4">
                      <a:gamma/>
                      <a:shade val="46275"/>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0104" name="Group 24">
              <a:extLst>
                <a:ext uri="{FF2B5EF4-FFF2-40B4-BE49-F238E27FC236}">
                  <a16:creationId xmlns:a16="http://schemas.microsoft.com/office/drawing/2014/main" id="{254B5E37-FA86-4BA5-94D0-5DBAE3D46F5D}"/>
                </a:ext>
              </a:extLst>
            </p:cNvPr>
            <p:cNvGrpSpPr>
              <a:grpSpLocks/>
            </p:cNvGrpSpPr>
            <p:nvPr/>
          </p:nvGrpSpPr>
          <p:grpSpPr bwMode="auto">
            <a:xfrm>
              <a:off x="4" y="957"/>
              <a:ext cx="4599" cy="182"/>
              <a:chOff x="4" y="957"/>
              <a:chExt cx="4599" cy="182"/>
            </a:xfrm>
          </p:grpSpPr>
          <p:sp>
            <p:nvSpPr>
              <p:cNvPr id="430105" name="Rectangle 25">
                <a:extLst>
                  <a:ext uri="{FF2B5EF4-FFF2-40B4-BE49-F238E27FC236}">
                    <a16:creationId xmlns:a16="http://schemas.microsoft.com/office/drawing/2014/main" id="{36E24807-93A4-41E4-AAE1-E1B68E319E09}"/>
                  </a:ext>
                </a:extLst>
              </p:cNvPr>
              <p:cNvSpPr>
                <a:spLocks noChangeArrowheads="1"/>
              </p:cNvSpPr>
              <p:nvPr/>
            </p:nvSpPr>
            <p:spPr bwMode="auto">
              <a:xfrm>
                <a:off x="4422" y="957"/>
                <a:ext cx="181" cy="181"/>
              </a:xfrm>
              <a:prstGeom prst="rect">
                <a:avLst/>
              </a:prstGeom>
              <a:gradFill rotWithShape="0">
                <a:gsLst>
                  <a:gs pos="0">
                    <a:srgbClr val="6704A4"/>
                  </a:gs>
                  <a:gs pos="100000">
                    <a:srgbClr val="6704A4">
                      <a:gamma/>
                      <a:shade val="46275"/>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6" name="Rectangle 26">
                <a:extLst>
                  <a:ext uri="{FF2B5EF4-FFF2-40B4-BE49-F238E27FC236}">
                    <a16:creationId xmlns:a16="http://schemas.microsoft.com/office/drawing/2014/main" id="{1CDF43CF-613B-443B-9BC9-A26180B9CD2A}"/>
                  </a:ext>
                </a:extLst>
              </p:cNvPr>
              <p:cNvSpPr>
                <a:spLocks noChangeArrowheads="1"/>
              </p:cNvSpPr>
              <p:nvPr/>
            </p:nvSpPr>
            <p:spPr bwMode="auto">
              <a:xfrm>
                <a:off x="4160" y="957"/>
                <a:ext cx="210" cy="181"/>
              </a:xfrm>
              <a:prstGeom prst="rect">
                <a:avLst/>
              </a:prstGeom>
              <a:gradFill rotWithShape="0">
                <a:gsLst>
                  <a:gs pos="0">
                    <a:srgbClr val="6704A4"/>
                  </a:gs>
                  <a:gs pos="100000">
                    <a:srgbClr val="6704A4">
                      <a:gamma/>
                      <a:shade val="46275"/>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7" name="Rectangle 27">
                <a:extLst>
                  <a:ext uri="{FF2B5EF4-FFF2-40B4-BE49-F238E27FC236}">
                    <a16:creationId xmlns:a16="http://schemas.microsoft.com/office/drawing/2014/main" id="{7DD03EDF-5B58-4CD4-85FF-A72F69C98104}"/>
                  </a:ext>
                </a:extLst>
              </p:cNvPr>
              <p:cNvSpPr>
                <a:spLocks noChangeArrowheads="1"/>
              </p:cNvSpPr>
              <p:nvPr/>
            </p:nvSpPr>
            <p:spPr bwMode="auto">
              <a:xfrm>
                <a:off x="3868" y="957"/>
                <a:ext cx="242" cy="181"/>
              </a:xfrm>
              <a:prstGeom prst="rect">
                <a:avLst/>
              </a:prstGeom>
              <a:gradFill rotWithShape="0">
                <a:gsLst>
                  <a:gs pos="0">
                    <a:srgbClr val="6704A4"/>
                  </a:gs>
                  <a:gs pos="100000">
                    <a:srgbClr val="6704A4">
                      <a:gamma/>
                      <a:shade val="46275"/>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8" name="Rectangle 28">
                <a:extLst>
                  <a:ext uri="{FF2B5EF4-FFF2-40B4-BE49-F238E27FC236}">
                    <a16:creationId xmlns:a16="http://schemas.microsoft.com/office/drawing/2014/main" id="{87884486-25E4-4C6A-ADA1-CDF233FC7BB9}"/>
                  </a:ext>
                </a:extLst>
              </p:cNvPr>
              <p:cNvSpPr>
                <a:spLocks noChangeArrowheads="1"/>
              </p:cNvSpPr>
              <p:nvPr/>
            </p:nvSpPr>
            <p:spPr bwMode="auto">
              <a:xfrm>
                <a:off x="3542" y="957"/>
                <a:ext cx="276" cy="182"/>
              </a:xfrm>
              <a:prstGeom prst="rect">
                <a:avLst/>
              </a:prstGeom>
              <a:gradFill rotWithShape="0">
                <a:gsLst>
                  <a:gs pos="0">
                    <a:srgbClr val="6704A4"/>
                  </a:gs>
                  <a:gs pos="100000">
                    <a:srgbClr val="6704A4">
                      <a:gamma/>
                      <a:shade val="46275"/>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9" name="Rectangle 29">
                <a:extLst>
                  <a:ext uri="{FF2B5EF4-FFF2-40B4-BE49-F238E27FC236}">
                    <a16:creationId xmlns:a16="http://schemas.microsoft.com/office/drawing/2014/main" id="{4065FDAD-EF92-4512-B2D5-F22DA870DDF2}"/>
                  </a:ext>
                </a:extLst>
              </p:cNvPr>
              <p:cNvSpPr>
                <a:spLocks noChangeArrowheads="1"/>
              </p:cNvSpPr>
              <p:nvPr/>
            </p:nvSpPr>
            <p:spPr bwMode="auto">
              <a:xfrm>
                <a:off x="3187" y="957"/>
                <a:ext cx="306" cy="181"/>
              </a:xfrm>
              <a:prstGeom prst="rect">
                <a:avLst/>
              </a:prstGeom>
              <a:gradFill rotWithShape="0">
                <a:gsLst>
                  <a:gs pos="0">
                    <a:srgbClr val="6704A4"/>
                  </a:gs>
                  <a:gs pos="100000">
                    <a:srgbClr val="6704A4">
                      <a:gamma/>
                      <a:shade val="46275"/>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10" name="Rectangle 30">
                <a:extLst>
                  <a:ext uri="{FF2B5EF4-FFF2-40B4-BE49-F238E27FC236}">
                    <a16:creationId xmlns:a16="http://schemas.microsoft.com/office/drawing/2014/main" id="{03784E3D-08B2-4EE3-9F08-8AACDCD6EAB8}"/>
                  </a:ext>
                </a:extLst>
              </p:cNvPr>
              <p:cNvSpPr>
                <a:spLocks noChangeArrowheads="1"/>
              </p:cNvSpPr>
              <p:nvPr/>
            </p:nvSpPr>
            <p:spPr bwMode="auto">
              <a:xfrm>
                <a:off x="2802" y="957"/>
                <a:ext cx="337" cy="181"/>
              </a:xfrm>
              <a:prstGeom prst="rect">
                <a:avLst/>
              </a:prstGeom>
              <a:gradFill rotWithShape="0">
                <a:gsLst>
                  <a:gs pos="0">
                    <a:srgbClr val="6704A4"/>
                  </a:gs>
                  <a:gs pos="100000">
                    <a:srgbClr val="6704A4">
                      <a:gamma/>
                      <a:shade val="46275"/>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11" name="Rectangle 31">
                <a:extLst>
                  <a:ext uri="{FF2B5EF4-FFF2-40B4-BE49-F238E27FC236}">
                    <a16:creationId xmlns:a16="http://schemas.microsoft.com/office/drawing/2014/main" id="{AEB875C6-64CB-4661-9A79-EA18B3ABD0C3}"/>
                  </a:ext>
                </a:extLst>
              </p:cNvPr>
              <p:cNvSpPr>
                <a:spLocks noChangeArrowheads="1"/>
              </p:cNvSpPr>
              <p:nvPr/>
            </p:nvSpPr>
            <p:spPr bwMode="auto">
              <a:xfrm>
                <a:off x="4" y="957"/>
                <a:ext cx="2748" cy="181"/>
              </a:xfrm>
              <a:prstGeom prst="rect">
                <a:avLst/>
              </a:prstGeom>
              <a:gradFill rotWithShape="0">
                <a:gsLst>
                  <a:gs pos="0">
                    <a:srgbClr val="6704A4"/>
                  </a:gs>
                  <a:gs pos="100000">
                    <a:srgbClr val="6704A4">
                      <a:gamma/>
                      <a:shade val="46275"/>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lide Number Placeholder 4">
            <a:extLst>
              <a:ext uri="{FF2B5EF4-FFF2-40B4-BE49-F238E27FC236}">
                <a16:creationId xmlns:a16="http://schemas.microsoft.com/office/drawing/2014/main" id="{0CA3FA25-68AA-4781-BEE5-06B355C0E6E1}"/>
              </a:ext>
            </a:extLst>
          </p:cNvPr>
          <p:cNvSpPr>
            <a:spLocks noGrp="1"/>
          </p:cNvSpPr>
          <p:nvPr>
            <p:ph type="sldNum" sz="quarter" idx="12"/>
          </p:nvPr>
        </p:nvSpPr>
        <p:spPr/>
        <p:txBody>
          <a:bodyPr/>
          <a:lstStyle/>
          <a:p>
            <a:fld id="{39B1B372-9ACB-48C4-A150-68327E2F362A}" type="slidenum">
              <a:rPr lang="en-US" altLang="en-US"/>
              <a:pPr/>
              <a:t>38</a:t>
            </a:fld>
            <a:endParaRPr lang="en-US" altLang="en-US"/>
          </a:p>
        </p:txBody>
      </p:sp>
      <p:sp>
        <p:nvSpPr>
          <p:cNvPr id="434178" name="Rectangle 2" descr="Stationery">
            <a:extLst>
              <a:ext uri="{FF2B5EF4-FFF2-40B4-BE49-F238E27FC236}">
                <a16:creationId xmlns:a16="http://schemas.microsoft.com/office/drawing/2014/main" id="{DBD62EAD-B3E9-4EDF-AF52-EFDE0B8502B7}"/>
              </a:ext>
            </a:extLst>
          </p:cNvPr>
          <p:cNvSpPr>
            <a:spLocks noChangeArrowheads="1"/>
          </p:cNvSpPr>
          <p:nvPr/>
        </p:nvSpPr>
        <p:spPr bwMode="auto">
          <a:xfrm>
            <a:off x="0" y="2514600"/>
            <a:ext cx="9144000" cy="25908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79" name="Rectangle 3" descr="Wide upward diagonal">
            <a:extLst>
              <a:ext uri="{FF2B5EF4-FFF2-40B4-BE49-F238E27FC236}">
                <a16:creationId xmlns:a16="http://schemas.microsoft.com/office/drawing/2014/main" id="{D7DAED5A-8B58-4452-9635-A3B88A555371}"/>
              </a:ext>
            </a:extLst>
          </p:cNvPr>
          <p:cNvSpPr>
            <a:spLocks noChangeArrowheads="1"/>
          </p:cNvSpPr>
          <p:nvPr/>
        </p:nvSpPr>
        <p:spPr bwMode="auto">
          <a:xfrm>
            <a:off x="0" y="6564313"/>
            <a:ext cx="7310438" cy="293687"/>
          </a:xfrm>
          <a:prstGeom prst="rect">
            <a:avLst/>
          </a:prstGeom>
          <a:pattFill prst="wdUpDiag">
            <a:fgClr>
              <a:schemeClr val="tx1"/>
            </a:fgClr>
            <a:bgClr>
              <a:srgbClr val="CC6600"/>
            </a:bgClr>
          </a:patt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80" name="Rectangle 4">
            <a:extLst>
              <a:ext uri="{FF2B5EF4-FFF2-40B4-BE49-F238E27FC236}">
                <a16:creationId xmlns:a16="http://schemas.microsoft.com/office/drawing/2014/main" id="{2D23BE85-ACA3-4090-9E04-003A26AA7043}"/>
              </a:ext>
            </a:extLst>
          </p:cNvPr>
          <p:cNvSpPr>
            <a:spLocks noChangeArrowheads="1"/>
          </p:cNvSpPr>
          <p:nvPr/>
        </p:nvSpPr>
        <p:spPr bwMode="invGray">
          <a:xfrm>
            <a:off x="0" y="5140325"/>
            <a:ext cx="9144000" cy="1423988"/>
          </a:xfrm>
          <a:prstGeom prst="rect">
            <a:avLst/>
          </a:prstGeom>
          <a:solidFill>
            <a:schemeClr val="accent1">
              <a:alpha val="50000"/>
            </a:schemeClr>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81" name="Line 5">
            <a:extLst>
              <a:ext uri="{FF2B5EF4-FFF2-40B4-BE49-F238E27FC236}">
                <a16:creationId xmlns:a16="http://schemas.microsoft.com/office/drawing/2014/main" id="{9DF7E38C-106E-4DEB-830E-6F09882A47B1}"/>
              </a:ext>
            </a:extLst>
          </p:cNvPr>
          <p:cNvSpPr>
            <a:spLocks noChangeShapeType="1"/>
          </p:cNvSpPr>
          <p:nvPr/>
        </p:nvSpPr>
        <p:spPr bwMode="auto">
          <a:xfrm>
            <a:off x="0" y="2514600"/>
            <a:ext cx="9144000" cy="0"/>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82" name="Freeform 6" descr="Pink tissue paper">
            <a:extLst>
              <a:ext uri="{FF2B5EF4-FFF2-40B4-BE49-F238E27FC236}">
                <a16:creationId xmlns:a16="http://schemas.microsoft.com/office/drawing/2014/main" id="{29E435AF-C7FF-4370-9E08-F2A450398BE9}"/>
              </a:ext>
            </a:extLst>
          </p:cNvPr>
          <p:cNvSpPr>
            <a:spLocks/>
          </p:cNvSpPr>
          <p:nvPr/>
        </p:nvSpPr>
        <p:spPr bwMode="ltGray">
          <a:xfrm>
            <a:off x="3851275" y="5130800"/>
            <a:ext cx="2609850" cy="1122363"/>
          </a:xfrm>
          <a:custGeom>
            <a:avLst/>
            <a:gdLst>
              <a:gd name="T0" fmla="*/ 224 w 1644"/>
              <a:gd name="T1" fmla="*/ 5 h 707"/>
              <a:gd name="T2" fmla="*/ 86 w 1644"/>
              <a:gd name="T3" fmla="*/ 98 h 707"/>
              <a:gd name="T4" fmla="*/ 116 w 1644"/>
              <a:gd name="T5" fmla="*/ 176 h 707"/>
              <a:gd name="T6" fmla="*/ 113 w 1644"/>
              <a:gd name="T7" fmla="*/ 287 h 707"/>
              <a:gd name="T8" fmla="*/ 122 w 1644"/>
              <a:gd name="T9" fmla="*/ 348 h 707"/>
              <a:gd name="T10" fmla="*/ 74 w 1644"/>
              <a:gd name="T11" fmla="*/ 413 h 707"/>
              <a:gd name="T12" fmla="*/ 38 w 1644"/>
              <a:gd name="T13" fmla="*/ 500 h 707"/>
              <a:gd name="T14" fmla="*/ 32 w 1644"/>
              <a:gd name="T15" fmla="*/ 545 h 707"/>
              <a:gd name="T16" fmla="*/ 17 w 1644"/>
              <a:gd name="T17" fmla="*/ 623 h 707"/>
              <a:gd name="T18" fmla="*/ 71 w 1644"/>
              <a:gd name="T19" fmla="*/ 665 h 707"/>
              <a:gd name="T20" fmla="*/ 245 w 1644"/>
              <a:gd name="T21" fmla="*/ 707 h 707"/>
              <a:gd name="T22" fmla="*/ 371 w 1644"/>
              <a:gd name="T23" fmla="*/ 671 h 707"/>
              <a:gd name="T24" fmla="*/ 494 w 1644"/>
              <a:gd name="T25" fmla="*/ 623 h 707"/>
              <a:gd name="T26" fmla="*/ 587 w 1644"/>
              <a:gd name="T27" fmla="*/ 650 h 707"/>
              <a:gd name="T28" fmla="*/ 641 w 1644"/>
              <a:gd name="T29" fmla="*/ 656 h 707"/>
              <a:gd name="T30" fmla="*/ 671 w 1644"/>
              <a:gd name="T31" fmla="*/ 659 h 707"/>
              <a:gd name="T32" fmla="*/ 767 w 1644"/>
              <a:gd name="T33" fmla="*/ 653 h 707"/>
              <a:gd name="T34" fmla="*/ 824 w 1644"/>
              <a:gd name="T35" fmla="*/ 647 h 707"/>
              <a:gd name="T36" fmla="*/ 900 w 1644"/>
              <a:gd name="T37" fmla="*/ 650 h 707"/>
              <a:gd name="T38" fmla="*/ 1052 w 1644"/>
              <a:gd name="T39" fmla="*/ 638 h 707"/>
              <a:gd name="T40" fmla="*/ 1166 w 1644"/>
              <a:gd name="T41" fmla="*/ 665 h 707"/>
              <a:gd name="T42" fmla="*/ 1460 w 1644"/>
              <a:gd name="T43" fmla="*/ 620 h 707"/>
              <a:gd name="T44" fmla="*/ 1499 w 1644"/>
              <a:gd name="T45" fmla="*/ 512 h 707"/>
              <a:gd name="T46" fmla="*/ 1523 w 1644"/>
              <a:gd name="T47" fmla="*/ 473 h 707"/>
              <a:gd name="T48" fmla="*/ 1532 w 1644"/>
              <a:gd name="T49" fmla="*/ 413 h 707"/>
              <a:gd name="T50" fmla="*/ 1520 w 1644"/>
              <a:gd name="T51" fmla="*/ 344 h 707"/>
              <a:gd name="T52" fmla="*/ 1487 w 1644"/>
              <a:gd name="T53" fmla="*/ 269 h 707"/>
              <a:gd name="T54" fmla="*/ 1526 w 1644"/>
              <a:gd name="T55" fmla="*/ 152 h 707"/>
              <a:gd name="T56" fmla="*/ 1544 w 1644"/>
              <a:gd name="T57" fmla="*/ 56 h 707"/>
              <a:gd name="T58" fmla="*/ 1424 w 1644"/>
              <a:gd name="T59" fmla="*/ 8 h 707"/>
              <a:gd name="T60" fmla="*/ 224 w 1644"/>
              <a:gd name="T61" fmla="*/ 5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44" h="707">
                <a:moveTo>
                  <a:pt x="224" y="5"/>
                </a:moveTo>
                <a:cubicBezTo>
                  <a:pt x="0" y="5"/>
                  <a:pt x="103" y="37"/>
                  <a:pt x="86" y="98"/>
                </a:cubicBezTo>
                <a:cubicBezTo>
                  <a:pt x="93" y="126"/>
                  <a:pt x="109" y="148"/>
                  <a:pt x="116" y="176"/>
                </a:cubicBezTo>
                <a:cubicBezTo>
                  <a:pt x="115" y="213"/>
                  <a:pt x="115" y="250"/>
                  <a:pt x="113" y="287"/>
                </a:cubicBezTo>
                <a:cubicBezTo>
                  <a:pt x="110" y="316"/>
                  <a:pt x="129" y="327"/>
                  <a:pt x="122" y="348"/>
                </a:cubicBezTo>
                <a:cubicBezTo>
                  <a:pt x="115" y="369"/>
                  <a:pt x="88" y="388"/>
                  <a:pt x="74" y="413"/>
                </a:cubicBezTo>
                <a:cubicBezTo>
                  <a:pt x="69" y="435"/>
                  <a:pt x="45" y="478"/>
                  <a:pt x="38" y="500"/>
                </a:cubicBezTo>
                <a:cubicBezTo>
                  <a:pt x="28" y="520"/>
                  <a:pt x="29" y="521"/>
                  <a:pt x="32" y="545"/>
                </a:cubicBezTo>
                <a:cubicBezTo>
                  <a:pt x="29" y="575"/>
                  <a:pt x="24" y="595"/>
                  <a:pt x="17" y="623"/>
                </a:cubicBezTo>
                <a:cubicBezTo>
                  <a:pt x="22" y="653"/>
                  <a:pt x="46" y="652"/>
                  <a:pt x="71" y="665"/>
                </a:cubicBezTo>
                <a:cubicBezTo>
                  <a:pt x="145" y="702"/>
                  <a:pt x="143" y="705"/>
                  <a:pt x="245" y="707"/>
                </a:cubicBezTo>
                <a:cubicBezTo>
                  <a:pt x="314" y="700"/>
                  <a:pt x="344" y="695"/>
                  <a:pt x="371" y="671"/>
                </a:cubicBezTo>
                <a:cubicBezTo>
                  <a:pt x="412" y="657"/>
                  <a:pt x="458" y="626"/>
                  <a:pt x="494" y="623"/>
                </a:cubicBezTo>
                <a:cubicBezTo>
                  <a:pt x="551" y="629"/>
                  <a:pt x="530" y="643"/>
                  <a:pt x="587" y="650"/>
                </a:cubicBezTo>
                <a:cubicBezTo>
                  <a:pt x="605" y="652"/>
                  <a:pt x="623" y="654"/>
                  <a:pt x="641" y="656"/>
                </a:cubicBezTo>
                <a:cubicBezTo>
                  <a:pt x="651" y="657"/>
                  <a:pt x="671" y="659"/>
                  <a:pt x="671" y="659"/>
                </a:cubicBezTo>
                <a:cubicBezTo>
                  <a:pt x="703" y="657"/>
                  <a:pt x="735" y="656"/>
                  <a:pt x="767" y="653"/>
                </a:cubicBezTo>
                <a:cubicBezTo>
                  <a:pt x="786" y="652"/>
                  <a:pt x="824" y="647"/>
                  <a:pt x="824" y="647"/>
                </a:cubicBezTo>
                <a:cubicBezTo>
                  <a:pt x="850" y="641"/>
                  <a:pt x="874" y="653"/>
                  <a:pt x="900" y="650"/>
                </a:cubicBezTo>
                <a:cubicBezTo>
                  <a:pt x="901" y="650"/>
                  <a:pt x="1013" y="632"/>
                  <a:pt x="1052" y="638"/>
                </a:cubicBezTo>
                <a:cubicBezTo>
                  <a:pt x="1089" y="643"/>
                  <a:pt x="1126" y="659"/>
                  <a:pt x="1166" y="665"/>
                </a:cubicBezTo>
                <a:cubicBezTo>
                  <a:pt x="1299" y="659"/>
                  <a:pt x="1362" y="700"/>
                  <a:pt x="1460" y="620"/>
                </a:cubicBezTo>
                <a:cubicBezTo>
                  <a:pt x="1481" y="603"/>
                  <a:pt x="1488" y="538"/>
                  <a:pt x="1499" y="512"/>
                </a:cubicBezTo>
                <a:cubicBezTo>
                  <a:pt x="1505" y="498"/>
                  <a:pt x="1524" y="516"/>
                  <a:pt x="1523" y="473"/>
                </a:cubicBezTo>
                <a:cubicBezTo>
                  <a:pt x="1527" y="456"/>
                  <a:pt x="1532" y="434"/>
                  <a:pt x="1532" y="413"/>
                </a:cubicBezTo>
                <a:cubicBezTo>
                  <a:pt x="1532" y="392"/>
                  <a:pt x="1527" y="368"/>
                  <a:pt x="1520" y="344"/>
                </a:cubicBezTo>
                <a:cubicBezTo>
                  <a:pt x="1517" y="315"/>
                  <a:pt x="1486" y="301"/>
                  <a:pt x="1487" y="269"/>
                </a:cubicBezTo>
                <a:cubicBezTo>
                  <a:pt x="1488" y="237"/>
                  <a:pt x="1528" y="199"/>
                  <a:pt x="1526" y="152"/>
                </a:cubicBezTo>
                <a:cubicBezTo>
                  <a:pt x="1534" y="116"/>
                  <a:pt x="1556" y="89"/>
                  <a:pt x="1544" y="56"/>
                </a:cubicBezTo>
                <a:cubicBezTo>
                  <a:pt x="1527" y="32"/>
                  <a:pt x="1644" y="16"/>
                  <a:pt x="1424" y="8"/>
                </a:cubicBezTo>
                <a:cubicBezTo>
                  <a:pt x="1204" y="0"/>
                  <a:pt x="449" y="8"/>
                  <a:pt x="224" y="5"/>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sq"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83" name="Freeform 7">
            <a:extLst>
              <a:ext uri="{FF2B5EF4-FFF2-40B4-BE49-F238E27FC236}">
                <a16:creationId xmlns:a16="http://schemas.microsoft.com/office/drawing/2014/main" id="{7A7FDCED-8854-4F83-8ADC-721F6FC00E86}"/>
              </a:ext>
            </a:extLst>
          </p:cNvPr>
          <p:cNvSpPr>
            <a:spLocks/>
          </p:cNvSpPr>
          <p:nvPr/>
        </p:nvSpPr>
        <p:spPr bwMode="auto">
          <a:xfrm>
            <a:off x="4189413" y="5122863"/>
            <a:ext cx="1323975" cy="1184275"/>
          </a:xfrm>
          <a:custGeom>
            <a:avLst/>
            <a:gdLst>
              <a:gd name="T0" fmla="*/ 90 w 662"/>
              <a:gd name="T1" fmla="*/ 4 h 676"/>
              <a:gd name="T2" fmla="*/ 35 w 662"/>
              <a:gd name="T3" fmla="*/ 81 h 676"/>
              <a:gd name="T4" fmla="*/ 47 w 662"/>
              <a:gd name="T5" fmla="*/ 145 h 676"/>
              <a:gd name="T6" fmla="*/ 46 w 662"/>
              <a:gd name="T7" fmla="*/ 236 h 676"/>
              <a:gd name="T8" fmla="*/ 49 w 662"/>
              <a:gd name="T9" fmla="*/ 286 h 676"/>
              <a:gd name="T10" fmla="*/ 30 w 662"/>
              <a:gd name="T11" fmla="*/ 340 h 676"/>
              <a:gd name="T12" fmla="*/ 15 w 662"/>
              <a:gd name="T13" fmla="*/ 412 h 676"/>
              <a:gd name="T14" fmla="*/ 13 w 662"/>
              <a:gd name="T15" fmla="*/ 449 h 676"/>
              <a:gd name="T16" fmla="*/ 7 w 662"/>
              <a:gd name="T17" fmla="*/ 513 h 676"/>
              <a:gd name="T18" fmla="*/ 29 w 662"/>
              <a:gd name="T19" fmla="*/ 547 h 676"/>
              <a:gd name="T20" fmla="*/ 57 w 662"/>
              <a:gd name="T21" fmla="*/ 638 h 676"/>
              <a:gd name="T22" fmla="*/ 400 w 662"/>
              <a:gd name="T23" fmla="*/ 670 h 676"/>
              <a:gd name="T24" fmla="*/ 571 w 662"/>
              <a:gd name="T25" fmla="*/ 638 h 676"/>
              <a:gd name="T26" fmla="*/ 588 w 662"/>
              <a:gd name="T27" fmla="*/ 510 h 676"/>
              <a:gd name="T28" fmla="*/ 604 w 662"/>
              <a:gd name="T29" fmla="*/ 421 h 676"/>
              <a:gd name="T30" fmla="*/ 613 w 662"/>
              <a:gd name="T31" fmla="*/ 389 h 676"/>
              <a:gd name="T32" fmla="*/ 617 w 662"/>
              <a:gd name="T33" fmla="*/ 340 h 676"/>
              <a:gd name="T34" fmla="*/ 612 w 662"/>
              <a:gd name="T35" fmla="*/ 283 h 676"/>
              <a:gd name="T36" fmla="*/ 599 w 662"/>
              <a:gd name="T37" fmla="*/ 221 h 676"/>
              <a:gd name="T38" fmla="*/ 614 w 662"/>
              <a:gd name="T39" fmla="*/ 125 h 676"/>
              <a:gd name="T40" fmla="*/ 622 w 662"/>
              <a:gd name="T41" fmla="*/ 46 h 676"/>
              <a:gd name="T42" fmla="*/ 573 w 662"/>
              <a:gd name="T43" fmla="*/ 7 h 676"/>
              <a:gd name="T44" fmla="*/ 90 w 662"/>
              <a:gd name="T45" fmla="*/ 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2" h="676">
                <a:moveTo>
                  <a:pt x="90" y="4"/>
                </a:moveTo>
                <a:cubicBezTo>
                  <a:pt x="0" y="4"/>
                  <a:pt x="41" y="30"/>
                  <a:pt x="35" y="81"/>
                </a:cubicBezTo>
                <a:cubicBezTo>
                  <a:pt x="37" y="104"/>
                  <a:pt x="44" y="122"/>
                  <a:pt x="47" y="145"/>
                </a:cubicBezTo>
                <a:cubicBezTo>
                  <a:pt x="46" y="175"/>
                  <a:pt x="46" y="206"/>
                  <a:pt x="46" y="236"/>
                </a:cubicBezTo>
                <a:cubicBezTo>
                  <a:pt x="44" y="260"/>
                  <a:pt x="52" y="269"/>
                  <a:pt x="49" y="286"/>
                </a:cubicBezTo>
                <a:cubicBezTo>
                  <a:pt x="46" y="304"/>
                  <a:pt x="35" y="319"/>
                  <a:pt x="30" y="340"/>
                </a:cubicBezTo>
                <a:cubicBezTo>
                  <a:pt x="28" y="358"/>
                  <a:pt x="18" y="393"/>
                  <a:pt x="15" y="412"/>
                </a:cubicBezTo>
                <a:cubicBezTo>
                  <a:pt x="11" y="428"/>
                  <a:pt x="12" y="429"/>
                  <a:pt x="13" y="449"/>
                </a:cubicBezTo>
                <a:cubicBezTo>
                  <a:pt x="12" y="473"/>
                  <a:pt x="10" y="490"/>
                  <a:pt x="7" y="513"/>
                </a:cubicBezTo>
                <a:cubicBezTo>
                  <a:pt x="9" y="538"/>
                  <a:pt x="19" y="537"/>
                  <a:pt x="29" y="547"/>
                </a:cubicBezTo>
                <a:cubicBezTo>
                  <a:pt x="58" y="578"/>
                  <a:pt x="16" y="636"/>
                  <a:pt x="57" y="638"/>
                </a:cubicBezTo>
                <a:cubicBezTo>
                  <a:pt x="119" y="659"/>
                  <a:pt x="321" y="661"/>
                  <a:pt x="400" y="670"/>
                </a:cubicBezTo>
                <a:cubicBezTo>
                  <a:pt x="445" y="676"/>
                  <a:pt x="512" y="642"/>
                  <a:pt x="571" y="638"/>
                </a:cubicBezTo>
                <a:cubicBezTo>
                  <a:pt x="624" y="633"/>
                  <a:pt x="548" y="576"/>
                  <a:pt x="588" y="510"/>
                </a:cubicBezTo>
                <a:cubicBezTo>
                  <a:pt x="596" y="496"/>
                  <a:pt x="599" y="443"/>
                  <a:pt x="604" y="421"/>
                </a:cubicBezTo>
                <a:cubicBezTo>
                  <a:pt x="606" y="410"/>
                  <a:pt x="614" y="425"/>
                  <a:pt x="613" y="389"/>
                </a:cubicBezTo>
                <a:cubicBezTo>
                  <a:pt x="615" y="375"/>
                  <a:pt x="617" y="357"/>
                  <a:pt x="617" y="340"/>
                </a:cubicBezTo>
                <a:cubicBezTo>
                  <a:pt x="617" y="323"/>
                  <a:pt x="615" y="303"/>
                  <a:pt x="612" y="283"/>
                </a:cubicBezTo>
                <a:cubicBezTo>
                  <a:pt x="611" y="259"/>
                  <a:pt x="598" y="248"/>
                  <a:pt x="599" y="221"/>
                </a:cubicBezTo>
                <a:cubicBezTo>
                  <a:pt x="599" y="195"/>
                  <a:pt x="615" y="164"/>
                  <a:pt x="614" y="125"/>
                </a:cubicBezTo>
                <a:cubicBezTo>
                  <a:pt x="618" y="95"/>
                  <a:pt x="627" y="73"/>
                  <a:pt x="622" y="46"/>
                </a:cubicBezTo>
                <a:cubicBezTo>
                  <a:pt x="615" y="26"/>
                  <a:pt x="662" y="13"/>
                  <a:pt x="573" y="7"/>
                </a:cubicBezTo>
                <a:cubicBezTo>
                  <a:pt x="485" y="0"/>
                  <a:pt x="181" y="7"/>
                  <a:pt x="90" y="4"/>
                </a:cubicBezTo>
                <a:close/>
              </a:path>
            </a:pathLst>
          </a:custGeom>
          <a:solidFill>
            <a:srgbClr val="CC0099">
              <a:alpha val="50000"/>
            </a:srgbClr>
          </a:solidFill>
          <a:ln>
            <a:noFill/>
          </a:ln>
          <a:effectLst/>
          <a:extLst>
            <a:ext uri="{91240B29-F687-4F45-9708-019B960494DF}">
              <a14:hiddenLine xmlns:a14="http://schemas.microsoft.com/office/drawing/2010/main" w="12700" cap="sq"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84" name="Line 8">
            <a:extLst>
              <a:ext uri="{FF2B5EF4-FFF2-40B4-BE49-F238E27FC236}">
                <a16:creationId xmlns:a16="http://schemas.microsoft.com/office/drawing/2014/main" id="{F18E9FBB-8694-40FB-9E06-3D5C6D38D786}"/>
              </a:ext>
            </a:extLst>
          </p:cNvPr>
          <p:cNvSpPr>
            <a:spLocks noChangeShapeType="1"/>
          </p:cNvSpPr>
          <p:nvPr/>
        </p:nvSpPr>
        <p:spPr bwMode="auto">
          <a:xfrm>
            <a:off x="0" y="5140325"/>
            <a:ext cx="91440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85" name="Freeform 9">
            <a:extLst>
              <a:ext uri="{FF2B5EF4-FFF2-40B4-BE49-F238E27FC236}">
                <a16:creationId xmlns:a16="http://schemas.microsoft.com/office/drawing/2014/main" id="{DF857D50-6BB4-457E-B573-982406081EA2}"/>
              </a:ext>
            </a:extLst>
          </p:cNvPr>
          <p:cNvSpPr>
            <a:spLocks/>
          </p:cNvSpPr>
          <p:nvPr/>
        </p:nvSpPr>
        <p:spPr bwMode="auto">
          <a:xfrm>
            <a:off x="4117975" y="2214563"/>
            <a:ext cx="733425" cy="723900"/>
          </a:xfrm>
          <a:custGeom>
            <a:avLst/>
            <a:gdLst>
              <a:gd name="T0" fmla="*/ 67 w 77"/>
              <a:gd name="T1" fmla="*/ 76 h 76"/>
              <a:gd name="T2" fmla="*/ 67 w 77"/>
              <a:gd name="T3" fmla="*/ 10 h 76"/>
              <a:gd name="T4" fmla="*/ 0 w 77"/>
              <a:gd name="T5" fmla="*/ 10 h 76"/>
              <a:gd name="T6" fmla="*/ 0 w 77"/>
              <a:gd name="T7" fmla="*/ 0 h 76"/>
              <a:gd name="T8" fmla="*/ 67 w 77"/>
              <a:gd name="T9" fmla="*/ 0 h 76"/>
              <a:gd name="T10" fmla="*/ 77 w 77"/>
              <a:gd name="T11" fmla="*/ 0 h 76"/>
              <a:gd name="T12" fmla="*/ 77 w 77"/>
              <a:gd name="T13" fmla="*/ 10 h 76"/>
              <a:gd name="T14" fmla="*/ 77 w 77"/>
              <a:gd name="T15" fmla="*/ 76 h 76"/>
              <a:gd name="T16" fmla="*/ 67 w 77"/>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6">
                <a:moveTo>
                  <a:pt x="67" y="76"/>
                </a:moveTo>
                <a:lnTo>
                  <a:pt x="67" y="10"/>
                </a:lnTo>
                <a:lnTo>
                  <a:pt x="0" y="10"/>
                </a:lnTo>
                <a:lnTo>
                  <a:pt x="0" y="0"/>
                </a:lnTo>
                <a:lnTo>
                  <a:pt x="67" y="0"/>
                </a:lnTo>
                <a:lnTo>
                  <a:pt x="77" y="0"/>
                </a:lnTo>
                <a:lnTo>
                  <a:pt x="77" y="10"/>
                </a:lnTo>
                <a:lnTo>
                  <a:pt x="77" y="76"/>
                </a:lnTo>
                <a:lnTo>
                  <a:pt x="67" y="76"/>
                </a:lnTo>
              </a:path>
            </a:pathLst>
          </a:custGeom>
          <a:solidFill>
            <a:srgbClr val="969696"/>
          </a:solidFill>
          <a:ln w="12700" cap="sq"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86" name="Rectangle 10">
            <a:extLst>
              <a:ext uri="{FF2B5EF4-FFF2-40B4-BE49-F238E27FC236}">
                <a16:creationId xmlns:a16="http://schemas.microsoft.com/office/drawing/2014/main" id="{45E86B95-557A-4900-9ECC-46CE2557425B}"/>
              </a:ext>
            </a:extLst>
          </p:cNvPr>
          <p:cNvSpPr>
            <a:spLocks noGrp="1" noChangeArrowheads="1"/>
          </p:cNvSpPr>
          <p:nvPr>
            <p:ph type="title"/>
          </p:nvPr>
        </p:nvSpPr>
        <p:spPr>
          <a:xfrm>
            <a:off x="685800" y="76200"/>
            <a:ext cx="7772400" cy="1143000"/>
          </a:xfrm>
        </p:spPr>
        <p:txBody>
          <a:bodyPr/>
          <a:lstStyle/>
          <a:p>
            <a:pPr defTabSz="644525"/>
            <a:r>
              <a:rPr lang="en-US" altLang="en-US" sz="2800">
                <a:solidFill>
                  <a:schemeClr val="hlink"/>
                </a:solidFill>
              </a:rPr>
              <a:t>IN-SITU CHEMICAL OXIDATION </a:t>
            </a:r>
            <a:br>
              <a:rPr lang="en-US" altLang="en-US" sz="2800">
                <a:solidFill>
                  <a:schemeClr val="hlink"/>
                </a:solidFill>
              </a:rPr>
            </a:br>
            <a:r>
              <a:rPr lang="en-US" altLang="en-US" sz="2800">
                <a:solidFill>
                  <a:schemeClr val="hlink"/>
                </a:solidFill>
              </a:rPr>
              <a:t>INJECTION PROCESS</a:t>
            </a:r>
          </a:p>
        </p:txBody>
      </p:sp>
      <p:sp>
        <p:nvSpPr>
          <p:cNvPr id="434187" name="Rectangle 11">
            <a:extLst>
              <a:ext uri="{FF2B5EF4-FFF2-40B4-BE49-F238E27FC236}">
                <a16:creationId xmlns:a16="http://schemas.microsoft.com/office/drawing/2014/main" id="{87E3A810-FEB0-4F70-A21F-80A1EF2D1522}"/>
              </a:ext>
            </a:extLst>
          </p:cNvPr>
          <p:cNvSpPr>
            <a:spLocks noChangeArrowheads="1"/>
          </p:cNvSpPr>
          <p:nvPr/>
        </p:nvSpPr>
        <p:spPr bwMode="auto">
          <a:xfrm rot="-5400000">
            <a:off x="3725862" y="1938338"/>
            <a:ext cx="92075" cy="628650"/>
          </a:xfrm>
          <a:prstGeom prst="rect">
            <a:avLst/>
          </a:prstGeom>
          <a:solidFill>
            <a:srgbClr val="969696"/>
          </a:solidFill>
          <a:ln w="12700" cap="sq">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434188" name="Object 12">
            <a:extLst>
              <a:ext uri="{FF2B5EF4-FFF2-40B4-BE49-F238E27FC236}">
                <a16:creationId xmlns:a16="http://schemas.microsoft.com/office/drawing/2014/main" id="{E7A7E7D5-0613-4814-BDC2-C85E8A536BE8}"/>
              </a:ext>
            </a:extLst>
          </p:cNvPr>
          <p:cNvGraphicFramePr>
            <a:graphicFrameLocks noChangeAspect="1"/>
          </p:cNvGraphicFramePr>
          <p:nvPr/>
        </p:nvGraphicFramePr>
        <p:xfrm>
          <a:off x="798513" y="1281113"/>
          <a:ext cx="1112837" cy="1189037"/>
        </p:xfrm>
        <a:graphic>
          <a:graphicData uri="http://schemas.openxmlformats.org/presentationml/2006/ole">
            <mc:AlternateContent xmlns:mc="http://schemas.openxmlformats.org/markup-compatibility/2006">
              <mc:Choice xmlns:v="urn:schemas-microsoft-com:vml" Requires="v">
                <p:oleObj spid="_x0000_s447488" name="Clip" r:id="rId5" imgW="831600" imgH="889560" progId="MS_ClipArt_Gallery.2">
                  <p:embed/>
                </p:oleObj>
              </mc:Choice>
              <mc:Fallback>
                <p:oleObj name="Clip" r:id="rId5" imgW="831600" imgH="889560" progId="MS_ClipArt_Gallery.2">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513" y="1281113"/>
                        <a:ext cx="1112837" cy="118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4189" name="Rectangle 13">
            <a:extLst>
              <a:ext uri="{FF2B5EF4-FFF2-40B4-BE49-F238E27FC236}">
                <a16:creationId xmlns:a16="http://schemas.microsoft.com/office/drawing/2014/main" id="{3C71B91F-281A-4443-A0B1-BDAD4F799061}"/>
              </a:ext>
            </a:extLst>
          </p:cNvPr>
          <p:cNvSpPr>
            <a:spLocks noChangeArrowheads="1"/>
          </p:cNvSpPr>
          <p:nvPr/>
        </p:nvSpPr>
        <p:spPr bwMode="auto">
          <a:xfrm>
            <a:off x="4713288" y="2460625"/>
            <a:ext cx="195262" cy="3576638"/>
          </a:xfrm>
          <a:prstGeom prst="rect">
            <a:avLst/>
          </a:prstGeom>
          <a:gradFill rotWithShape="0">
            <a:gsLst>
              <a:gs pos="0">
                <a:srgbClr val="B2B2B2">
                  <a:gamma/>
                  <a:shade val="46275"/>
                  <a:invGamma/>
                </a:srgbClr>
              </a:gs>
              <a:gs pos="50000">
                <a:srgbClr val="B2B2B2"/>
              </a:gs>
              <a:gs pos="100000">
                <a:srgbClr val="B2B2B2">
                  <a:gamma/>
                  <a:shade val="46275"/>
                  <a:invGamma/>
                </a:srgbClr>
              </a:gs>
            </a:gsLst>
            <a:lin ang="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90" name="Rectangle 14">
            <a:extLst>
              <a:ext uri="{FF2B5EF4-FFF2-40B4-BE49-F238E27FC236}">
                <a16:creationId xmlns:a16="http://schemas.microsoft.com/office/drawing/2014/main" id="{760251A5-2897-4EF5-9EEF-FAA2EC21DA1B}"/>
              </a:ext>
            </a:extLst>
          </p:cNvPr>
          <p:cNvSpPr>
            <a:spLocks noChangeArrowheads="1"/>
          </p:cNvSpPr>
          <p:nvPr/>
        </p:nvSpPr>
        <p:spPr bwMode="auto">
          <a:xfrm>
            <a:off x="6891338" y="2460625"/>
            <a:ext cx="195262" cy="3576638"/>
          </a:xfrm>
          <a:prstGeom prst="rect">
            <a:avLst/>
          </a:prstGeom>
          <a:gradFill rotWithShape="0">
            <a:gsLst>
              <a:gs pos="0">
                <a:srgbClr val="B2B2B2">
                  <a:gamma/>
                  <a:shade val="46275"/>
                  <a:invGamma/>
                </a:srgbClr>
              </a:gs>
              <a:gs pos="50000">
                <a:srgbClr val="B2B2B2"/>
              </a:gs>
              <a:gs pos="100000">
                <a:srgbClr val="B2B2B2">
                  <a:gamma/>
                  <a:shade val="46275"/>
                  <a:invGamma/>
                </a:srgbClr>
              </a:gs>
            </a:gsLst>
            <a:lin ang="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91" name="Text Box 15">
            <a:extLst>
              <a:ext uri="{FF2B5EF4-FFF2-40B4-BE49-F238E27FC236}">
                <a16:creationId xmlns:a16="http://schemas.microsoft.com/office/drawing/2014/main" id="{511AA793-7D3C-4945-B61B-B9C3318BEEAB}"/>
              </a:ext>
            </a:extLst>
          </p:cNvPr>
          <p:cNvSpPr txBox="1">
            <a:spLocks noChangeArrowheads="1"/>
          </p:cNvSpPr>
          <p:nvPr/>
        </p:nvSpPr>
        <p:spPr bwMode="auto">
          <a:xfrm>
            <a:off x="3098800" y="2995613"/>
            <a:ext cx="1123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pPr algn="ctr"/>
            <a:r>
              <a:rPr lang="en-US" altLang="en-US" sz="1800">
                <a:solidFill>
                  <a:srgbClr val="080808"/>
                </a:solidFill>
              </a:rPr>
              <a:t>Injection</a:t>
            </a:r>
          </a:p>
          <a:p>
            <a:pPr algn="ctr"/>
            <a:r>
              <a:rPr lang="en-US" altLang="en-US" sz="1800">
                <a:solidFill>
                  <a:srgbClr val="080808"/>
                </a:solidFill>
              </a:rPr>
              <a:t>Well</a:t>
            </a:r>
          </a:p>
        </p:txBody>
      </p:sp>
      <p:sp>
        <p:nvSpPr>
          <p:cNvPr id="434192" name="Text Box 16">
            <a:extLst>
              <a:ext uri="{FF2B5EF4-FFF2-40B4-BE49-F238E27FC236}">
                <a16:creationId xmlns:a16="http://schemas.microsoft.com/office/drawing/2014/main" id="{880D6945-6BFE-42D6-8AC2-EAFF7BD8659E}"/>
              </a:ext>
            </a:extLst>
          </p:cNvPr>
          <p:cNvSpPr txBox="1">
            <a:spLocks noChangeArrowheads="1"/>
          </p:cNvSpPr>
          <p:nvPr/>
        </p:nvSpPr>
        <p:spPr bwMode="auto">
          <a:xfrm>
            <a:off x="7419975" y="3049588"/>
            <a:ext cx="1365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pPr algn="ctr"/>
            <a:r>
              <a:rPr lang="en-US" altLang="en-US" sz="1800">
                <a:solidFill>
                  <a:srgbClr val="080808"/>
                </a:solidFill>
              </a:rPr>
              <a:t>Monitoring</a:t>
            </a:r>
          </a:p>
          <a:p>
            <a:pPr algn="ctr"/>
            <a:r>
              <a:rPr lang="en-US" altLang="en-US" sz="1800">
                <a:solidFill>
                  <a:srgbClr val="080808"/>
                </a:solidFill>
              </a:rPr>
              <a:t>Well</a:t>
            </a:r>
          </a:p>
        </p:txBody>
      </p:sp>
      <p:sp>
        <p:nvSpPr>
          <p:cNvPr id="434193" name="Freeform 17">
            <a:extLst>
              <a:ext uri="{FF2B5EF4-FFF2-40B4-BE49-F238E27FC236}">
                <a16:creationId xmlns:a16="http://schemas.microsoft.com/office/drawing/2014/main" id="{E5B01EF5-D263-42EE-B6D3-9DB9D9CA4D50}"/>
              </a:ext>
            </a:extLst>
          </p:cNvPr>
          <p:cNvSpPr>
            <a:spLocks/>
          </p:cNvSpPr>
          <p:nvPr/>
        </p:nvSpPr>
        <p:spPr bwMode="auto">
          <a:xfrm>
            <a:off x="4114800" y="3175000"/>
            <a:ext cx="598488" cy="195263"/>
          </a:xfrm>
          <a:custGeom>
            <a:avLst/>
            <a:gdLst>
              <a:gd name="T0" fmla="*/ 0 w 377"/>
              <a:gd name="T1" fmla="*/ 0 h 123"/>
              <a:gd name="T2" fmla="*/ 200 w 377"/>
              <a:gd name="T3" fmla="*/ 0 h 123"/>
              <a:gd name="T4" fmla="*/ 377 w 377"/>
              <a:gd name="T5" fmla="*/ 123 h 123"/>
            </a:gdLst>
            <a:ahLst/>
            <a:cxnLst>
              <a:cxn ang="0">
                <a:pos x="T0" y="T1"/>
              </a:cxn>
              <a:cxn ang="0">
                <a:pos x="T2" y="T3"/>
              </a:cxn>
              <a:cxn ang="0">
                <a:pos x="T4" y="T5"/>
              </a:cxn>
            </a:cxnLst>
            <a:rect l="0" t="0" r="r" b="b"/>
            <a:pathLst>
              <a:path w="377" h="123">
                <a:moveTo>
                  <a:pt x="0" y="0"/>
                </a:moveTo>
                <a:cubicBezTo>
                  <a:pt x="67" y="0"/>
                  <a:pt x="133" y="0"/>
                  <a:pt x="200" y="0"/>
                </a:cubicBezTo>
                <a:lnTo>
                  <a:pt x="377" y="123"/>
                </a:lnTo>
              </a:path>
            </a:pathLst>
          </a:custGeom>
          <a:noFill/>
          <a:ln w="12700" cap="sq" cmpd="sng">
            <a:solidFill>
              <a:schemeClr val="bg2"/>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194" name="Freeform 18">
            <a:extLst>
              <a:ext uri="{FF2B5EF4-FFF2-40B4-BE49-F238E27FC236}">
                <a16:creationId xmlns:a16="http://schemas.microsoft.com/office/drawing/2014/main" id="{20CFA731-961B-4EE8-8985-82809E82C91A}"/>
              </a:ext>
            </a:extLst>
          </p:cNvPr>
          <p:cNvSpPr>
            <a:spLocks/>
          </p:cNvSpPr>
          <p:nvPr/>
        </p:nvSpPr>
        <p:spPr bwMode="auto">
          <a:xfrm flipH="1">
            <a:off x="7099300" y="3228975"/>
            <a:ext cx="439738" cy="195263"/>
          </a:xfrm>
          <a:custGeom>
            <a:avLst/>
            <a:gdLst>
              <a:gd name="T0" fmla="*/ 0 w 377"/>
              <a:gd name="T1" fmla="*/ 0 h 123"/>
              <a:gd name="T2" fmla="*/ 200 w 377"/>
              <a:gd name="T3" fmla="*/ 0 h 123"/>
              <a:gd name="T4" fmla="*/ 377 w 377"/>
              <a:gd name="T5" fmla="*/ 123 h 123"/>
            </a:gdLst>
            <a:ahLst/>
            <a:cxnLst>
              <a:cxn ang="0">
                <a:pos x="T0" y="T1"/>
              </a:cxn>
              <a:cxn ang="0">
                <a:pos x="T2" y="T3"/>
              </a:cxn>
              <a:cxn ang="0">
                <a:pos x="T4" y="T5"/>
              </a:cxn>
            </a:cxnLst>
            <a:rect l="0" t="0" r="r" b="b"/>
            <a:pathLst>
              <a:path w="377" h="123">
                <a:moveTo>
                  <a:pt x="0" y="0"/>
                </a:moveTo>
                <a:cubicBezTo>
                  <a:pt x="67" y="0"/>
                  <a:pt x="133" y="0"/>
                  <a:pt x="200" y="0"/>
                </a:cubicBezTo>
                <a:lnTo>
                  <a:pt x="377" y="123"/>
                </a:lnTo>
              </a:path>
            </a:pathLst>
          </a:custGeom>
          <a:noFill/>
          <a:ln w="12700" cap="sq" cmpd="sng">
            <a:solidFill>
              <a:schemeClr val="bg2"/>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4195" name="Group 19">
            <a:extLst>
              <a:ext uri="{FF2B5EF4-FFF2-40B4-BE49-F238E27FC236}">
                <a16:creationId xmlns:a16="http://schemas.microsoft.com/office/drawing/2014/main" id="{6EBAE4E7-117C-4F4C-A0FA-FD980C0C7652}"/>
              </a:ext>
            </a:extLst>
          </p:cNvPr>
          <p:cNvGrpSpPr>
            <a:grpSpLocks/>
          </p:cNvGrpSpPr>
          <p:nvPr/>
        </p:nvGrpSpPr>
        <p:grpSpPr bwMode="auto">
          <a:xfrm>
            <a:off x="3184525" y="1924050"/>
            <a:ext cx="436563" cy="555625"/>
            <a:chOff x="1763" y="1026"/>
            <a:chExt cx="316" cy="520"/>
          </a:xfrm>
        </p:grpSpPr>
        <p:sp>
          <p:nvSpPr>
            <p:cNvPr id="434196" name="Freeform 20">
              <a:extLst>
                <a:ext uri="{FF2B5EF4-FFF2-40B4-BE49-F238E27FC236}">
                  <a16:creationId xmlns:a16="http://schemas.microsoft.com/office/drawing/2014/main" id="{12365A92-EA29-4D58-9AD5-B5816DE3E01C}"/>
                </a:ext>
              </a:extLst>
            </p:cNvPr>
            <p:cNvSpPr>
              <a:spLocks/>
            </p:cNvSpPr>
            <p:nvPr/>
          </p:nvSpPr>
          <p:spPr bwMode="auto">
            <a:xfrm>
              <a:off x="1763" y="1026"/>
              <a:ext cx="316" cy="520"/>
            </a:xfrm>
            <a:custGeom>
              <a:avLst/>
              <a:gdLst>
                <a:gd name="T0" fmla="*/ 27 w 631"/>
                <a:gd name="T1" fmla="*/ 868 h 1038"/>
                <a:gd name="T2" fmla="*/ 10 w 631"/>
                <a:gd name="T3" fmla="*/ 880 h 1038"/>
                <a:gd name="T4" fmla="*/ 7 w 631"/>
                <a:gd name="T5" fmla="*/ 906 h 1038"/>
                <a:gd name="T6" fmla="*/ 21 w 631"/>
                <a:gd name="T7" fmla="*/ 928 h 1038"/>
                <a:gd name="T8" fmla="*/ 43 w 631"/>
                <a:gd name="T9" fmla="*/ 951 h 1038"/>
                <a:gd name="T10" fmla="*/ 72 w 631"/>
                <a:gd name="T11" fmla="*/ 974 h 1038"/>
                <a:gd name="T12" fmla="*/ 109 w 631"/>
                <a:gd name="T13" fmla="*/ 995 h 1038"/>
                <a:gd name="T14" fmla="*/ 155 w 631"/>
                <a:gd name="T15" fmla="*/ 1014 h 1038"/>
                <a:gd name="T16" fmla="*/ 209 w 631"/>
                <a:gd name="T17" fmla="*/ 1028 h 1038"/>
                <a:gd name="T18" fmla="*/ 272 w 631"/>
                <a:gd name="T19" fmla="*/ 1037 h 1038"/>
                <a:gd name="T20" fmla="*/ 344 w 631"/>
                <a:gd name="T21" fmla="*/ 1038 h 1038"/>
                <a:gd name="T22" fmla="*/ 394 w 631"/>
                <a:gd name="T23" fmla="*/ 1034 h 1038"/>
                <a:gd name="T24" fmla="*/ 442 w 631"/>
                <a:gd name="T25" fmla="*/ 1027 h 1038"/>
                <a:gd name="T26" fmla="*/ 485 w 631"/>
                <a:gd name="T27" fmla="*/ 1015 h 1038"/>
                <a:gd name="T28" fmla="*/ 523 w 631"/>
                <a:gd name="T29" fmla="*/ 1001 h 1038"/>
                <a:gd name="T30" fmla="*/ 555 w 631"/>
                <a:gd name="T31" fmla="*/ 985 h 1038"/>
                <a:gd name="T32" fmla="*/ 582 w 631"/>
                <a:gd name="T33" fmla="*/ 967 h 1038"/>
                <a:gd name="T34" fmla="*/ 602 w 631"/>
                <a:gd name="T35" fmla="*/ 951 h 1038"/>
                <a:gd name="T36" fmla="*/ 615 w 631"/>
                <a:gd name="T37" fmla="*/ 933 h 1038"/>
                <a:gd name="T38" fmla="*/ 631 w 631"/>
                <a:gd name="T39" fmla="*/ 884 h 1038"/>
                <a:gd name="T40" fmla="*/ 609 w 631"/>
                <a:gd name="T41" fmla="*/ 851 h 1038"/>
                <a:gd name="T42" fmla="*/ 613 w 631"/>
                <a:gd name="T43" fmla="*/ 153 h 1038"/>
                <a:gd name="T44" fmla="*/ 620 w 631"/>
                <a:gd name="T45" fmla="*/ 127 h 1038"/>
                <a:gd name="T46" fmla="*/ 613 w 631"/>
                <a:gd name="T47" fmla="*/ 99 h 1038"/>
                <a:gd name="T48" fmla="*/ 590 w 631"/>
                <a:gd name="T49" fmla="*/ 73 h 1038"/>
                <a:gd name="T50" fmla="*/ 552 w 631"/>
                <a:gd name="T51" fmla="*/ 49 h 1038"/>
                <a:gd name="T52" fmla="*/ 498 w 631"/>
                <a:gd name="T53" fmla="*/ 27 h 1038"/>
                <a:gd name="T54" fmla="*/ 430 w 631"/>
                <a:gd name="T55" fmla="*/ 11 h 1038"/>
                <a:gd name="T56" fmla="*/ 346 w 631"/>
                <a:gd name="T57" fmla="*/ 2 h 1038"/>
                <a:gd name="T58" fmla="*/ 276 w 631"/>
                <a:gd name="T59" fmla="*/ 0 h 1038"/>
                <a:gd name="T60" fmla="*/ 223 w 631"/>
                <a:gd name="T61" fmla="*/ 3 h 1038"/>
                <a:gd name="T62" fmla="*/ 166 w 631"/>
                <a:gd name="T63" fmla="*/ 13 h 1038"/>
                <a:gd name="T64" fmla="*/ 111 w 631"/>
                <a:gd name="T65" fmla="*/ 27 h 1038"/>
                <a:gd name="T66" fmla="*/ 62 w 631"/>
                <a:gd name="T67" fmla="*/ 46 h 1038"/>
                <a:gd name="T68" fmla="*/ 24 w 631"/>
                <a:gd name="T69" fmla="*/ 71 h 1038"/>
                <a:gd name="T70" fmla="*/ 2 w 631"/>
                <a:gd name="T71" fmla="*/ 102 h 1038"/>
                <a:gd name="T72" fmla="*/ 2 w 631"/>
                <a:gd name="T73" fmla="*/ 137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1" h="1038">
                  <a:moveTo>
                    <a:pt x="12" y="157"/>
                  </a:moveTo>
                  <a:lnTo>
                    <a:pt x="27" y="868"/>
                  </a:lnTo>
                  <a:lnTo>
                    <a:pt x="19" y="872"/>
                  </a:lnTo>
                  <a:lnTo>
                    <a:pt x="10" y="880"/>
                  </a:lnTo>
                  <a:lnTo>
                    <a:pt x="6" y="893"/>
                  </a:lnTo>
                  <a:lnTo>
                    <a:pt x="7" y="906"/>
                  </a:lnTo>
                  <a:lnTo>
                    <a:pt x="14" y="917"/>
                  </a:lnTo>
                  <a:lnTo>
                    <a:pt x="21" y="928"/>
                  </a:lnTo>
                  <a:lnTo>
                    <a:pt x="30" y="940"/>
                  </a:lnTo>
                  <a:lnTo>
                    <a:pt x="43" y="951"/>
                  </a:lnTo>
                  <a:lnTo>
                    <a:pt x="55" y="964"/>
                  </a:lnTo>
                  <a:lnTo>
                    <a:pt x="72" y="974"/>
                  </a:lnTo>
                  <a:lnTo>
                    <a:pt x="89" y="985"/>
                  </a:lnTo>
                  <a:lnTo>
                    <a:pt x="109" y="995"/>
                  </a:lnTo>
                  <a:lnTo>
                    <a:pt x="131" y="1005"/>
                  </a:lnTo>
                  <a:lnTo>
                    <a:pt x="155" y="1014"/>
                  </a:lnTo>
                  <a:lnTo>
                    <a:pt x="181" y="1022"/>
                  </a:lnTo>
                  <a:lnTo>
                    <a:pt x="209" y="1028"/>
                  </a:lnTo>
                  <a:lnTo>
                    <a:pt x="239" y="1033"/>
                  </a:lnTo>
                  <a:lnTo>
                    <a:pt x="272" y="1037"/>
                  </a:lnTo>
                  <a:lnTo>
                    <a:pt x="307" y="1038"/>
                  </a:lnTo>
                  <a:lnTo>
                    <a:pt x="344" y="1038"/>
                  </a:lnTo>
                  <a:lnTo>
                    <a:pt x="369" y="1037"/>
                  </a:lnTo>
                  <a:lnTo>
                    <a:pt x="394" y="1034"/>
                  </a:lnTo>
                  <a:lnTo>
                    <a:pt x="418" y="1032"/>
                  </a:lnTo>
                  <a:lnTo>
                    <a:pt x="442" y="1027"/>
                  </a:lnTo>
                  <a:lnTo>
                    <a:pt x="464" y="1022"/>
                  </a:lnTo>
                  <a:lnTo>
                    <a:pt x="485" y="1015"/>
                  </a:lnTo>
                  <a:lnTo>
                    <a:pt x="504" y="1009"/>
                  </a:lnTo>
                  <a:lnTo>
                    <a:pt x="523" y="1001"/>
                  </a:lnTo>
                  <a:lnTo>
                    <a:pt x="539" y="994"/>
                  </a:lnTo>
                  <a:lnTo>
                    <a:pt x="555" y="985"/>
                  </a:lnTo>
                  <a:lnTo>
                    <a:pt x="570" y="976"/>
                  </a:lnTo>
                  <a:lnTo>
                    <a:pt x="582" y="967"/>
                  </a:lnTo>
                  <a:lnTo>
                    <a:pt x="592" y="959"/>
                  </a:lnTo>
                  <a:lnTo>
                    <a:pt x="602" y="951"/>
                  </a:lnTo>
                  <a:lnTo>
                    <a:pt x="610" y="942"/>
                  </a:lnTo>
                  <a:lnTo>
                    <a:pt x="615" y="933"/>
                  </a:lnTo>
                  <a:lnTo>
                    <a:pt x="628" y="907"/>
                  </a:lnTo>
                  <a:lnTo>
                    <a:pt x="631" y="884"/>
                  </a:lnTo>
                  <a:lnTo>
                    <a:pt x="625" y="865"/>
                  </a:lnTo>
                  <a:lnTo>
                    <a:pt x="609" y="851"/>
                  </a:lnTo>
                  <a:lnTo>
                    <a:pt x="602" y="166"/>
                  </a:lnTo>
                  <a:lnTo>
                    <a:pt x="613" y="153"/>
                  </a:lnTo>
                  <a:lnTo>
                    <a:pt x="619" y="141"/>
                  </a:lnTo>
                  <a:lnTo>
                    <a:pt x="620" y="127"/>
                  </a:lnTo>
                  <a:lnTo>
                    <a:pt x="619" y="113"/>
                  </a:lnTo>
                  <a:lnTo>
                    <a:pt x="613" y="99"/>
                  </a:lnTo>
                  <a:lnTo>
                    <a:pt x="604" y="85"/>
                  </a:lnTo>
                  <a:lnTo>
                    <a:pt x="590" y="73"/>
                  </a:lnTo>
                  <a:lnTo>
                    <a:pt x="572" y="60"/>
                  </a:lnTo>
                  <a:lnTo>
                    <a:pt x="552" y="49"/>
                  </a:lnTo>
                  <a:lnTo>
                    <a:pt x="527" y="37"/>
                  </a:lnTo>
                  <a:lnTo>
                    <a:pt x="498" y="27"/>
                  </a:lnTo>
                  <a:lnTo>
                    <a:pt x="466" y="18"/>
                  </a:lnTo>
                  <a:lnTo>
                    <a:pt x="430" y="11"/>
                  </a:lnTo>
                  <a:lnTo>
                    <a:pt x="391" y="6"/>
                  </a:lnTo>
                  <a:lnTo>
                    <a:pt x="346" y="2"/>
                  </a:lnTo>
                  <a:lnTo>
                    <a:pt x="300" y="0"/>
                  </a:lnTo>
                  <a:lnTo>
                    <a:pt x="276" y="0"/>
                  </a:lnTo>
                  <a:lnTo>
                    <a:pt x="249" y="1"/>
                  </a:lnTo>
                  <a:lnTo>
                    <a:pt x="223" y="3"/>
                  </a:lnTo>
                  <a:lnTo>
                    <a:pt x="194" y="7"/>
                  </a:lnTo>
                  <a:lnTo>
                    <a:pt x="166" y="13"/>
                  </a:lnTo>
                  <a:lnTo>
                    <a:pt x="137" y="20"/>
                  </a:lnTo>
                  <a:lnTo>
                    <a:pt x="111" y="27"/>
                  </a:lnTo>
                  <a:lnTo>
                    <a:pt x="84" y="36"/>
                  </a:lnTo>
                  <a:lnTo>
                    <a:pt x="62" y="46"/>
                  </a:lnTo>
                  <a:lnTo>
                    <a:pt x="41" y="59"/>
                  </a:lnTo>
                  <a:lnTo>
                    <a:pt x="24" y="71"/>
                  </a:lnTo>
                  <a:lnTo>
                    <a:pt x="11" y="85"/>
                  </a:lnTo>
                  <a:lnTo>
                    <a:pt x="2" y="102"/>
                  </a:lnTo>
                  <a:lnTo>
                    <a:pt x="0" y="119"/>
                  </a:lnTo>
                  <a:lnTo>
                    <a:pt x="2" y="137"/>
                  </a:lnTo>
                  <a:lnTo>
                    <a:pt x="12"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197" name="Freeform 21">
              <a:extLst>
                <a:ext uri="{FF2B5EF4-FFF2-40B4-BE49-F238E27FC236}">
                  <a16:creationId xmlns:a16="http://schemas.microsoft.com/office/drawing/2014/main" id="{28A176D1-3077-4D53-97D4-5492413D94E2}"/>
                </a:ext>
              </a:extLst>
            </p:cNvPr>
            <p:cNvSpPr>
              <a:spLocks/>
            </p:cNvSpPr>
            <p:nvPr/>
          </p:nvSpPr>
          <p:spPr bwMode="auto">
            <a:xfrm>
              <a:off x="1828" y="1229"/>
              <a:ext cx="9" cy="191"/>
            </a:xfrm>
            <a:custGeom>
              <a:avLst/>
              <a:gdLst>
                <a:gd name="T0" fmla="*/ 16 w 16"/>
                <a:gd name="T1" fmla="*/ 383 h 383"/>
                <a:gd name="T2" fmla="*/ 13 w 16"/>
                <a:gd name="T3" fmla="*/ 3 h 383"/>
                <a:gd name="T4" fmla="*/ 0 w 16"/>
                <a:gd name="T5" fmla="*/ 0 h 383"/>
                <a:gd name="T6" fmla="*/ 0 w 16"/>
                <a:gd name="T7" fmla="*/ 378 h 383"/>
                <a:gd name="T8" fmla="*/ 16 w 16"/>
                <a:gd name="T9" fmla="*/ 383 h 383"/>
              </a:gdLst>
              <a:ahLst/>
              <a:cxnLst>
                <a:cxn ang="0">
                  <a:pos x="T0" y="T1"/>
                </a:cxn>
                <a:cxn ang="0">
                  <a:pos x="T2" y="T3"/>
                </a:cxn>
                <a:cxn ang="0">
                  <a:pos x="T4" y="T5"/>
                </a:cxn>
                <a:cxn ang="0">
                  <a:pos x="T6" y="T7"/>
                </a:cxn>
                <a:cxn ang="0">
                  <a:pos x="T8" y="T9"/>
                </a:cxn>
              </a:cxnLst>
              <a:rect l="0" t="0" r="r" b="b"/>
              <a:pathLst>
                <a:path w="16" h="383">
                  <a:moveTo>
                    <a:pt x="16" y="383"/>
                  </a:moveTo>
                  <a:lnTo>
                    <a:pt x="13" y="3"/>
                  </a:lnTo>
                  <a:lnTo>
                    <a:pt x="0" y="0"/>
                  </a:lnTo>
                  <a:lnTo>
                    <a:pt x="0" y="378"/>
                  </a:lnTo>
                  <a:lnTo>
                    <a:pt x="16" y="383"/>
                  </a:lnTo>
                  <a:close/>
                </a:path>
              </a:pathLst>
            </a:custGeom>
            <a:solidFill>
              <a:srgbClr val="D6EA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198" name="Freeform 22">
              <a:extLst>
                <a:ext uri="{FF2B5EF4-FFF2-40B4-BE49-F238E27FC236}">
                  <a16:creationId xmlns:a16="http://schemas.microsoft.com/office/drawing/2014/main" id="{B5406979-D573-4414-BB57-E1560AB5BC17}"/>
                </a:ext>
              </a:extLst>
            </p:cNvPr>
            <p:cNvSpPr>
              <a:spLocks/>
            </p:cNvSpPr>
            <p:nvPr/>
          </p:nvSpPr>
          <p:spPr bwMode="auto">
            <a:xfrm>
              <a:off x="1828" y="1176"/>
              <a:ext cx="7" cy="29"/>
            </a:xfrm>
            <a:custGeom>
              <a:avLst/>
              <a:gdLst>
                <a:gd name="T0" fmla="*/ 13 w 13"/>
                <a:gd name="T1" fmla="*/ 57 h 57"/>
                <a:gd name="T2" fmla="*/ 13 w 13"/>
                <a:gd name="T3" fmla="*/ 4 h 57"/>
                <a:gd name="T4" fmla="*/ 0 w 13"/>
                <a:gd name="T5" fmla="*/ 0 h 57"/>
                <a:gd name="T6" fmla="*/ 0 w 13"/>
                <a:gd name="T7" fmla="*/ 53 h 57"/>
                <a:gd name="T8" fmla="*/ 13 w 13"/>
                <a:gd name="T9" fmla="*/ 57 h 57"/>
              </a:gdLst>
              <a:ahLst/>
              <a:cxnLst>
                <a:cxn ang="0">
                  <a:pos x="T0" y="T1"/>
                </a:cxn>
                <a:cxn ang="0">
                  <a:pos x="T2" y="T3"/>
                </a:cxn>
                <a:cxn ang="0">
                  <a:pos x="T4" y="T5"/>
                </a:cxn>
                <a:cxn ang="0">
                  <a:pos x="T6" y="T7"/>
                </a:cxn>
                <a:cxn ang="0">
                  <a:pos x="T8" y="T9"/>
                </a:cxn>
              </a:cxnLst>
              <a:rect l="0" t="0" r="r" b="b"/>
              <a:pathLst>
                <a:path w="13" h="57">
                  <a:moveTo>
                    <a:pt x="13" y="57"/>
                  </a:moveTo>
                  <a:lnTo>
                    <a:pt x="13" y="4"/>
                  </a:lnTo>
                  <a:lnTo>
                    <a:pt x="0" y="0"/>
                  </a:lnTo>
                  <a:lnTo>
                    <a:pt x="0" y="53"/>
                  </a:lnTo>
                  <a:lnTo>
                    <a:pt x="13" y="57"/>
                  </a:lnTo>
                  <a:close/>
                </a:path>
              </a:pathLst>
            </a:custGeom>
            <a:solidFill>
              <a:srgbClr val="D6EA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199" name="Freeform 23">
              <a:extLst>
                <a:ext uri="{FF2B5EF4-FFF2-40B4-BE49-F238E27FC236}">
                  <a16:creationId xmlns:a16="http://schemas.microsoft.com/office/drawing/2014/main" id="{F8934718-0E9F-4C2A-9200-7BB064815F22}"/>
                </a:ext>
              </a:extLst>
            </p:cNvPr>
            <p:cNvSpPr>
              <a:spLocks/>
            </p:cNvSpPr>
            <p:nvPr/>
          </p:nvSpPr>
          <p:spPr bwMode="auto">
            <a:xfrm>
              <a:off x="1828" y="1130"/>
              <a:ext cx="7" cy="23"/>
            </a:xfrm>
            <a:custGeom>
              <a:avLst/>
              <a:gdLst>
                <a:gd name="T0" fmla="*/ 13 w 13"/>
                <a:gd name="T1" fmla="*/ 47 h 47"/>
                <a:gd name="T2" fmla="*/ 13 w 13"/>
                <a:gd name="T3" fmla="*/ 3 h 47"/>
                <a:gd name="T4" fmla="*/ 0 w 13"/>
                <a:gd name="T5" fmla="*/ 0 h 47"/>
                <a:gd name="T6" fmla="*/ 0 w 13"/>
                <a:gd name="T7" fmla="*/ 44 h 47"/>
                <a:gd name="T8" fmla="*/ 3 w 13"/>
                <a:gd name="T9" fmla="*/ 46 h 47"/>
                <a:gd name="T10" fmla="*/ 7 w 13"/>
                <a:gd name="T11" fmla="*/ 46 h 47"/>
                <a:gd name="T12" fmla="*/ 12 w 13"/>
                <a:gd name="T13" fmla="*/ 47 h 47"/>
                <a:gd name="T14" fmla="*/ 13 w 13"/>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47">
                  <a:moveTo>
                    <a:pt x="13" y="47"/>
                  </a:moveTo>
                  <a:lnTo>
                    <a:pt x="13" y="3"/>
                  </a:lnTo>
                  <a:lnTo>
                    <a:pt x="0" y="0"/>
                  </a:lnTo>
                  <a:lnTo>
                    <a:pt x="0" y="44"/>
                  </a:lnTo>
                  <a:lnTo>
                    <a:pt x="3" y="46"/>
                  </a:lnTo>
                  <a:lnTo>
                    <a:pt x="7" y="46"/>
                  </a:lnTo>
                  <a:lnTo>
                    <a:pt x="12" y="47"/>
                  </a:lnTo>
                  <a:lnTo>
                    <a:pt x="13" y="47"/>
                  </a:lnTo>
                  <a:close/>
                </a:path>
              </a:pathLst>
            </a:custGeom>
            <a:solidFill>
              <a:srgbClr val="D6EA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00" name="Freeform 24">
              <a:extLst>
                <a:ext uri="{FF2B5EF4-FFF2-40B4-BE49-F238E27FC236}">
                  <a16:creationId xmlns:a16="http://schemas.microsoft.com/office/drawing/2014/main" id="{1D1BD3BF-D997-476A-BF10-2A37225AE092}"/>
                </a:ext>
              </a:extLst>
            </p:cNvPr>
            <p:cNvSpPr>
              <a:spLocks/>
            </p:cNvSpPr>
            <p:nvPr/>
          </p:nvSpPr>
          <p:spPr bwMode="auto">
            <a:xfrm>
              <a:off x="1828" y="1484"/>
              <a:ext cx="9" cy="22"/>
            </a:xfrm>
            <a:custGeom>
              <a:avLst/>
              <a:gdLst>
                <a:gd name="T0" fmla="*/ 16 w 16"/>
                <a:gd name="T1" fmla="*/ 5 h 44"/>
                <a:gd name="T2" fmla="*/ 16 w 16"/>
                <a:gd name="T3" fmla="*/ 44 h 44"/>
                <a:gd name="T4" fmla="*/ 0 w 16"/>
                <a:gd name="T5" fmla="*/ 37 h 44"/>
                <a:gd name="T6" fmla="*/ 0 w 16"/>
                <a:gd name="T7" fmla="*/ 0 h 44"/>
                <a:gd name="T8" fmla="*/ 16 w 16"/>
                <a:gd name="T9" fmla="*/ 5 h 44"/>
              </a:gdLst>
              <a:ahLst/>
              <a:cxnLst>
                <a:cxn ang="0">
                  <a:pos x="T0" y="T1"/>
                </a:cxn>
                <a:cxn ang="0">
                  <a:pos x="T2" y="T3"/>
                </a:cxn>
                <a:cxn ang="0">
                  <a:pos x="T4" y="T5"/>
                </a:cxn>
                <a:cxn ang="0">
                  <a:pos x="T6" y="T7"/>
                </a:cxn>
                <a:cxn ang="0">
                  <a:pos x="T8" y="T9"/>
                </a:cxn>
              </a:cxnLst>
              <a:rect l="0" t="0" r="r" b="b"/>
              <a:pathLst>
                <a:path w="16" h="44">
                  <a:moveTo>
                    <a:pt x="16" y="5"/>
                  </a:moveTo>
                  <a:lnTo>
                    <a:pt x="16" y="44"/>
                  </a:lnTo>
                  <a:lnTo>
                    <a:pt x="0" y="37"/>
                  </a:lnTo>
                  <a:lnTo>
                    <a:pt x="0" y="0"/>
                  </a:lnTo>
                  <a:lnTo>
                    <a:pt x="16" y="5"/>
                  </a:lnTo>
                  <a:close/>
                </a:path>
              </a:pathLst>
            </a:custGeom>
            <a:solidFill>
              <a:srgbClr val="D6EA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01" name="Freeform 25">
              <a:extLst>
                <a:ext uri="{FF2B5EF4-FFF2-40B4-BE49-F238E27FC236}">
                  <a16:creationId xmlns:a16="http://schemas.microsoft.com/office/drawing/2014/main" id="{1D82E9F1-2793-4378-8CC8-0B74BE958B4B}"/>
                </a:ext>
              </a:extLst>
            </p:cNvPr>
            <p:cNvSpPr>
              <a:spLocks/>
            </p:cNvSpPr>
            <p:nvPr/>
          </p:nvSpPr>
          <p:spPr bwMode="auto">
            <a:xfrm>
              <a:off x="1828" y="1440"/>
              <a:ext cx="9" cy="25"/>
            </a:xfrm>
            <a:custGeom>
              <a:avLst/>
              <a:gdLst>
                <a:gd name="T0" fmla="*/ 16 w 16"/>
                <a:gd name="T1" fmla="*/ 51 h 51"/>
                <a:gd name="T2" fmla="*/ 16 w 16"/>
                <a:gd name="T3" fmla="*/ 7 h 51"/>
                <a:gd name="T4" fmla="*/ 0 w 16"/>
                <a:gd name="T5" fmla="*/ 0 h 51"/>
                <a:gd name="T6" fmla="*/ 0 w 16"/>
                <a:gd name="T7" fmla="*/ 44 h 51"/>
                <a:gd name="T8" fmla="*/ 16 w 16"/>
                <a:gd name="T9" fmla="*/ 51 h 51"/>
              </a:gdLst>
              <a:ahLst/>
              <a:cxnLst>
                <a:cxn ang="0">
                  <a:pos x="T0" y="T1"/>
                </a:cxn>
                <a:cxn ang="0">
                  <a:pos x="T2" y="T3"/>
                </a:cxn>
                <a:cxn ang="0">
                  <a:pos x="T4" y="T5"/>
                </a:cxn>
                <a:cxn ang="0">
                  <a:pos x="T6" y="T7"/>
                </a:cxn>
                <a:cxn ang="0">
                  <a:pos x="T8" y="T9"/>
                </a:cxn>
              </a:cxnLst>
              <a:rect l="0" t="0" r="r" b="b"/>
              <a:pathLst>
                <a:path w="16" h="51">
                  <a:moveTo>
                    <a:pt x="16" y="51"/>
                  </a:moveTo>
                  <a:lnTo>
                    <a:pt x="16" y="7"/>
                  </a:lnTo>
                  <a:lnTo>
                    <a:pt x="0" y="0"/>
                  </a:lnTo>
                  <a:lnTo>
                    <a:pt x="0" y="44"/>
                  </a:lnTo>
                  <a:lnTo>
                    <a:pt x="16" y="51"/>
                  </a:lnTo>
                  <a:close/>
                </a:path>
              </a:pathLst>
            </a:custGeom>
            <a:solidFill>
              <a:srgbClr val="D6EA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02" name="Freeform 26">
              <a:extLst>
                <a:ext uri="{FF2B5EF4-FFF2-40B4-BE49-F238E27FC236}">
                  <a16:creationId xmlns:a16="http://schemas.microsoft.com/office/drawing/2014/main" id="{9AC16C96-EA0F-4480-90B5-39E0F6F09113}"/>
                </a:ext>
              </a:extLst>
            </p:cNvPr>
            <p:cNvSpPr>
              <a:spLocks/>
            </p:cNvSpPr>
            <p:nvPr/>
          </p:nvSpPr>
          <p:spPr bwMode="auto">
            <a:xfrm>
              <a:off x="1886" y="1137"/>
              <a:ext cx="55" cy="23"/>
            </a:xfrm>
            <a:custGeom>
              <a:avLst/>
              <a:gdLst>
                <a:gd name="T0" fmla="*/ 108 w 110"/>
                <a:gd name="T1" fmla="*/ 46 h 47"/>
                <a:gd name="T2" fmla="*/ 92 w 110"/>
                <a:gd name="T3" fmla="*/ 46 h 47"/>
                <a:gd name="T4" fmla="*/ 77 w 110"/>
                <a:gd name="T5" fmla="*/ 47 h 47"/>
                <a:gd name="T6" fmla="*/ 63 w 110"/>
                <a:gd name="T7" fmla="*/ 47 h 47"/>
                <a:gd name="T8" fmla="*/ 50 w 110"/>
                <a:gd name="T9" fmla="*/ 47 h 47"/>
                <a:gd name="T10" fmla="*/ 37 w 110"/>
                <a:gd name="T11" fmla="*/ 46 h 47"/>
                <a:gd name="T12" fmla="*/ 23 w 110"/>
                <a:gd name="T13" fmla="*/ 46 h 47"/>
                <a:gd name="T14" fmla="*/ 12 w 110"/>
                <a:gd name="T15" fmla="*/ 46 h 47"/>
                <a:gd name="T16" fmla="*/ 0 w 110"/>
                <a:gd name="T17" fmla="*/ 44 h 47"/>
                <a:gd name="T18" fmla="*/ 2 w 110"/>
                <a:gd name="T19" fmla="*/ 0 h 47"/>
                <a:gd name="T20" fmla="*/ 15 w 110"/>
                <a:gd name="T21" fmla="*/ 0 h 47"/>
                <a:gd name="T22" fmla="*/ 29 w 110"/>
                <a:gd name="T23" fmla="*/ 2 h 47"/>
                <a:gd name="T24" fmla="*/ 42 w 110"/>
                <a:gd name="T25" fmla="*/ 2 h 47"/>
                <a:gd name="T26" fmla="*/ 56 w 110"/>
                <a:gd name="T27" fmla="*/ 2 h 47"/>
                <a:gd name="T28" fmla="*/ 70 w 110"/>
                <a:gd name="T29" fmla="*/ 2 h 47"/>
                <a:gd name="T30" fmla="*/ 82 w 110"/>
                <a:gd name="T31" fmla="*/ 2 h 47"/>
                <a:gd name="T32" fmla="*/ 96 w 110"/>
                <a:gd name="T33" fmla="*/ 2 h 47"/>
                <a:gd name="T34" fmla="*/ 110 w 110"/>
                <a:gd name="T35" fmla="*/ 2 h 47"/>
                <a:gd name="T36" fmla="*/ 108 w 110"/>
                <a:gd name="T37"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 h="47">
                  <a:moveTo>
                    <a:pt x="108" y="46"/>
                  </a:moveTo>
                  <a:lnTo>
                    <a:pt x="92" y="46"/>
                  </a:lnTo>
                  <a:lnTo>
                    <a:pt x="77" y="47"/>
                  </a:lnTo>
                  <a:lnTo>
                    <a:pt x="63" y="47"/>
                  </a:lnTo>
                  <a:lnTo>
                    <a:pt x="50" y="47"/>
                  </a:lnTo>
                  <a:lnTo>
                    <a:pt x="37" y="46"/>
                  </a:lnTo>
                  <a:lnTo>
                    <a:pt x="23" y="46"/>
                  </a:lnTo>
                  <a:lnTo>
                    <a:pt x="12" y="46"/>
                  </a:lnTo>
                  <a:lnTo>
                    <a:pt x="0" y="44"/>
                  </a:lnTo>
                  <a:lnTo>
                    <a:pt x="2" y="0"/>
                  </a:lnTo>
                  <a:lnTo>
                    <a:pt x="15" y="0"/>
                  </a:lnTo>
                  <a:lnTo>
                    <a:pt x="29" y="2"/>
                  </a:lnTo>
                  <a:lnTo>
                    <a:pt x="42" y="2"/>
                  </a:lnTo>
                  <a:lnTo>
                    <a:pt x="56" y="2"/>
                  </a:lnTo>
                  <a:lnTo>
                    <a:pt x="70" y="2"/>
                  </a:lnTo>
                  <a:lnTo>
                    <a:pt x="82" y="2"/>
                  </a:lnTo>
                  <a:lnTo>
                    <a:pt x="96" y="2"/>
                  </a:lnTo>
                  <a:lnTo>
                    <a:pt x="110" y="2"/>
                  </a:lnTo>
                  <a:lnTo>
                    <a:pt x="108" y="46"/>
                  </a:lnTo>
                  <a:close/>
                </a:path>
              </a:pathLst>
            </a:custGeom>
            <a:solidFill>
              <a:srgbClr val="D6EA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03" name="Freeform 27">
              <a:extLst>
                <a:ext uri="{FF2B5EF4-FFF2-40B4-BE49-F238E27FC236}">
                  <a16:creationId xmlns:a16="http://schemas.microsoft.com/office/drawing/2014/main" id="{744D7736-E65E-46C0-A3B7-EB2D1A2F396F}"/>
                </a:ext>
              </a:extLst>
            </p:cNvPr>
            <p:cNvSpPr>
              <a:spLocks/>
            </p:cNvSpPr>
            <p:nvPr/>
          </p:nvSpPr>
          <p:spPr bwMode="auto">
            <a:xfrm>
              <a:off x="1885" y="1185"/>
              <a:ext cx="54" cy="25"/>
            </a:xfrm>
            <a:custGeom>
              <a:avLst/>
              <a:gdLst>
                <a:gd name="T0" fmla="*/ 1 w 109"/>
                <a:gd name="T1" fmla="*/ 0 h 51"/>
                <a:gd name="T2" fmla="*/ 0 w 109"/>
                <a:gd name="T3" fmla="*/ 51 h 51"/>
                <a:gd name="T4" fmla="*/ 14 w 109"/>
                <a:gd name="T5" fmla="*/ 51 h 51"/>
                <a:gd name="T6" fmla="*/ 28 w 109"/>
                <a:gd name="T7" fmla="*/ 51 h 51"/>
                <a:gd name="T8" fmla="*/ 42 w 109"/>
                <a:gd name="T9" fmla="*/ 51 h 51"/>
                <a:gd name="T10" fmla="*/ 57 w 109"/>
                <a:gd name="T11" fmla="*/ 51 h 51"/>
                <a:gd name="T12" fmla="*/ 71 w 109"/>
                <a:gd name="T13" fmla="*/ 51 h 51"/>
                <a:gd name="T14" fmla="*/ 85 w 109"/>
                <a:gd name="T15" fmla="*/ 51 h 51"/>
                <a:gd name="T16" fmla="*/ 97 w 109"/>
                <a:gd name="T17" fmla="*/ 51 h 51"/>
                <a:gd name="T18" fmla="*/ 107 w 109"/>
                <a:gd name="T19" fmla="*/ 51 h 51"/>
                <a:gd name="T20" fmla="*/ 109 w 109"/>
                <a:gd name="T21" fmla="*/ 1 h 51"/>
                <a:gd name="T22" fmla="*/ 96 w 109"/>
                <a:gd name="T23" fmla="*/ 1 h 51"/>
                <a:gd name="T24" fmla="*/ 83 w 109"/>
                <a:gd name="T25" fmla="*/ 1 h 51"/>
                <a:gd name="T26" fmla="*/ 68 w 109"/>
                <a:gd name="T27" fmla="*/ 1 h 51"/>
                <a:gd name="T28" fmla="*/ 53 w 109"/>
                <a:gd name="T29" fmla="*/ 1 h 51"/>
                <a:gd name="T30" fmla="*/ 38 w 109"/>
                <a:gd name="T31" fmla="*/ 1 h 51"/>
                <a:gd name="T32" fmla="*/ 24 w 109"/>
                <a:gd name="T33" fmla="*/ 1 h 51"/>
                <a:gd name="T34" fmla="*/ 11 w 109"/>
                <a:gd name="T35" fmla="*/ 0 h 51"/>
                <a:gd name="T36" fmla="*/ 1 w 10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51">
                  <a:moveTo>
                    <a:pt x="1" y="0"/>
                  </a:moveTo>
                  <a:lnTo>
                    <a:pt x="0" y="51"/>
                  </a:lnTo>
                  <a:lnTo>
                    <a:pt x="14" y="51"/>
                  </a:lnTo>
                  <a:lnTo>
                    <a:pt x="28" y="51"/>
                  </a:lnTo>
                  <a:lnTo>
                    <a:pt x="42" y="51"/>
                  </a:lnTo>
                  <a:lnTo>
                    <a:pt x="57" y="51"/>
                  </a:lnTo>
                  <a:lnTo>
                    <a:pt x="71" y="51"/>
                  </a:lnTo>
                  <a:lnTo>
                    <a:pt x="85" y="51"/>
                  </a:lnTo>
                  <a:lnTo>
                    <a:pt x="97" y="51"/>
                  </a:lnTo>
                  <a:lnTo>
                    <a:pt x="107" y="51"/>
                  </a:lnTo>
                  <a:lnTo>
                    <a:pt x="109" y="1"/>
                  </a:lnTo>
                  <a:lnTo>
                    <a:pt x="96" y="1"/>
                  </a:lnTo>
                  <a:lnTo>
                    <a:pt x="83" y="1"/>
                  </a:lnTo>
                  <a:lnTo>
                    <a:pt x="68" y="1"/>
                  </a:lnTo>
                  <a:lnTo>
                    <a:pt x="53" y="1"/>
                  </a:lnTo>
                  <a:lnTo>
                    <a:pt x="38" y="1"/>
                  </a:lnTo>
                  <a:lnTo>
                    <a:pt x="24" y="1"/>
                  </a:lnTo>
                  <a:lnTo>
                    <a:pt x="11" y="0"/>
                  </a:lnTo>
                  <a:lnTo>
                    <a:pt x="1" y="0"/>
                  </a:lnTo>
                  <a:close/>
                </a:path>
              </a:pathLst>
            </a:custGeom>
            <a:solidFill>
              <a:srgbClr val="D6EA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04" name="Freeform 28">
              <a:extLst>
                <a:ext uri="{FF2B5EF4-FFF2-40B4-BE49-F238E27FC236}">
                  <a16:creationId xmlns:a16="http://schemas.microsoft.com/office/drawing/2014/main" id="{6B6DBDA2-CF57-4B0A-81D3-09102CC8C210}"/>
                </a:ext>
              </a:extLst>
            </p:cNvPr>
            <p:cNvSpPr>
              <a:spLocks/>
            </p:cNvSpPr>
            <p:nvPr/>
          </p:nvSpPr>
          <p:spPr bwMode="auto">
            <a:xfrm>
              <a:off x="1882" y="1236"/>
              <a:ext cx="56" cy="200"/>
            </a:xfrm>
            <a:custGeom>
              <a:avLst/>
              <a:gdLst>
                <a:gd name="T0" fmla="*/ 6 w 112"/>
                <a:gd name="T1" fmla="*/ 0 h 401"/>
                <a:gd name="T2" fmla="*/ 0 w 112"/>
                <a:gd name="T3" fmla="*/ 393 h 401"/>
                <a:gd name="T4" fmla="*/ 12 w 112"/>
                <a:gd name="T5" fmla="*/ 395 h 401"/>
                <a:gd name="T6" fmla="*/ 25 w 112"/>
                <a:gd name="T7" fmla="*/ 397 h 401"/>
                <a:gd name="T8" fmla="*/ 38 w 112"/>
                <a:gd name="T9" fmla="*/ 398 h 401"/>
                <a:gd name="T10" fmla="*/ 51 w 112"/>
                <a:gd name="T11" fmla="*/ 400 h 401"/>
                <a:gd name="T12" fmla="*/ 64 w 112"/>
                <a:gd name="T13" fmla="*/ 401 h 401"/>
                <a:gd name="T14" fmla="*/ 78 w 112"/>
                <a:gd name="T15" fmla="*/ 401 h 401"/>
                <a:gd name="T16" fmla="*/ 92 w 112"/>
                <a:gd name="T17" fmla="*/ 401 h 401"/>
                <a:gd name="T18" fmla="*/ 106 w 112"/>
                <a:gd name="T19" fmla="*/ 400 h 401"/>
                <a:gd name="T20" fmla="*/ 112 w 112"/>
                <a:gd name="T21" fmla="*/ 0 h 401"/>
                <a:gd name="T22" fmla="*/ 103 w 112"/>
                <a:gd name="T23" fmla="*/ 0 h 401"/>
                <a:gd name="T24" fmla="*/ 92 w 112"/>
                <a:gd name="T25" fmla="*/ 1 h 401"/>
                <a:gd name="T26" fmla="*/ 78 w 112"/>
                <a:gd name="T27" fmla="*/ 1 h 401"/>
                <a:gd name="T28" fmla="*/ 63 w 112"/>
                <a:gd name="T29" fmla="*/ 1 h 401"/>
                <a:gd name="T30" fmla="*/ 46 w 112"/>
                <a:gd name="T31" fmla="*/ 1 h 401"/>
                <a:gd name="T32" fmla="*/ 31 w 112"/>
                <a:gd name="T33" fmla="*/ 1 h 401"/>
                <a:gd name="T34" fmla="*/ 17 w 112"/>
                <a:gd name="T35" fmla="*/ 0 h 401"/>
                <a:gd name="T36" fmla="*/ 6 w 112"/>
                <a:gd name="T37"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401">
                  <a:moveTo>
                    <a:pt x="6" y="0"/>
                  </a:moveTo>
                  <a:lnTo>
                    <a:pt x="0" y="393"/>
                  </a:lnTo>
                  <a:lnTo>
                    <a:pt x="12" y="395"/>
                  </a:lnTo>
                  <a:lnTo>
                    <a:pt x="25" y="397"/>
                  </a:lnTo>
                  <a:lnTo>
                    <a:pt x="38" y="398"/>
                  </a:lnTo>
                  <a:lnTo>
                    <a:pt x="51" y="400"/>
                  </a:lnTo>
                  <a:lnTo>
                    <a:pt x="64" y="401"/>
                  </a:lnTo>
                  <a:lnTo>
                    <a:pt x="78" y="401"/>
                  </a:lnTo>
                  <a:lnTo>
                    <a:pt x="92" y="401"/>
                  </a:lnTo>
                  <a:lnTo>
                    <a:pt x="106" y="400"/>
                  </a:lnTo>
                  <a:lnTo>
                    <a:pt x="112" y="0"/>
                  </a:lnTo>
                  <a:lnTo>
                    <a:pt x="103" y="0"/>
                  </a:lnTo>
                  <a:lnTo>
                    <a:pt x="92" y="1"/>
                  </a:lnTo>
                  <a:lnTo>
                    <a:pt x="78" y="1"/>
                  </a:lnTo>
                  <a:lnTo>
                    <a:pt x="63" y="1"/>
                  </a:lnTo>
                  <a:lnTo>
                    <a:pt x="46" y="1"/>
                  </a:lnTo>
                  <a:lnTo>
                    <a:pt x="31" y="1"/>
                  </a:lnTo>
                  <a:lnTo>
                    <a:pt x="17" y="0"/>
                  </a:lnTo>
                  <a:lnTo>
                    <a:pt x="6" y="0"/>
                  </a:lnTo>
                  <a:close/>
                </a:path>
              </a:pathLst>
            </a:custGeom>
            <a:solidFill>
              <a:srgbClr val="D6EA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05" name="Freeform 29">
              <a:extLst>
                <a:ext uri="{FF2B5EF4-FFF2-40B4-BE49-F238E27FC236}">
                  <a16:creationId xmlns:a16="http://schemas.microsoft.com/office/drawing/2014/main" id="{248A115C-0AE9-416F-93A5-B64969C104FA}"/>
                </a:ext>
              </a:extLst>
            </p:cNvPr>
            <p:cNvSpPr>
              <a:spLocks/>
            </p:cNvSpPr>
            <p:nvPr/>
          </p:nvSpPr>
          <p:spPr bwMode="auto">
            <a:xfrm>
              <a:off x="1881" y="1455"/>
              <a:ext cx="53" cy="27"/>
            </a:xfrm>
            <a:custGeom>
              <a:avLst/>
              <a:gdLst>
                <a:gd name="T0" fmla="*/ 1 w 105"/>
                <a:gd name="T1" fmla="*/ 0 h 53"/>
                <a:gd name="T2" fmla="*/ 0 w 105"/>
                <a:gd name="T3" fmla="*/ 44 h 53"/>
                <a:gd name="T4" fmla="*/ 8 w 105"/>
                <a:gd name="T5" fmla="*/ 45 h 53"/>
                <a:gd name="T6" fmla="*/ 20 w 105"/>
                <a:gd name="T7" fmla="*/ 48 h 53"/>
                <a:gd name="T8" fmla="*/ 31 w 105"/>
                <a:gd name="T9" fmla="*/ 49 h 53"/>
                <a:gd name="T10" fmla="*/ 45 w 105"/>
                <a:gd name="T11" fmla="*/ 51 h 53"/>
                <a:gd name="T12" fmla="*/ 60 w 105"/>
                <a:gd name="T13" fmla="*/ 53 h 53"/>
                <a:gd name="T14" fmla="*/ 75 w 105"/>
                <a:gd name="T15" fmla="*/ 53 h 53"/>
                <a:gd name="T16" fmla="*/ 89 w 105"/>
                <a:gd name="T17" fmla="*/ 53 h 53"/>
                <a:gd name="T18" fmla="*/ 104 w 105"/>
                <a:gd name="T19" fmla="*/ 50 h 53"/>
                <a:gd name="T20" fmla="*/ 105 w 105"/>
                <a:gd name="T21" fmla="*/ 6 h 53"/>
                <a:gd name="T22" fmla="*/ 94 w 105"/>
                <a:gd name="T23" fmla="*/ 6 h 53"/>
                <a:gd name="T24" fmla="*/ 83 w 105"/>
                <a:gd name="T25" fmla="*/ 6 h 53"/>
                <a:gd name="T26" fmla="*/ 70 w 105"/>
                <a:gd name="T27" fmla="*/ 6 h 53"/>
                <a:gd name="T28" fmla="*/ 56 w 105"/>
                <a:gd name="T29" fmla="*/ 6 h 53"/>
                <a:gd name="T30" fmla="*/ 42 w 105"/>
                <a:gd name="T31" fmla="*/ 5 h 53"/>
                <a:gd name="T32" fmla="*/ 29 w 105"/>
                <a:gd name="T33" fmla="*/ 4 h 53"/>
                <a:gd name="T34" fmla="*/ 15 w 105"/>
                <a:gd name="T35" fmla="*/ 2 h 53"/>
                <a:gd name="T36" fmla="*/ 1 w 105"/>
                <a:gd name="T3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53">
                  <a:moveTo>
                    <a:pt x="1" y="0"/>
                  </a:moveTo>
                  <a:lnTo>
                    <a:pt x="0" y="44"/>
                  </a:lnTo>
                  <a:lnTo>
                    <a:pt x="8" y="45"/>
                  </a:lnTo>
                  <a:lnTo>
                    <a:pt x="20" y="48"/>
                  </a:lnTo>
                  <a:lnTo>
                    <a:pt x="31" y="49"/>
                  </a:lnTo>
                  <a:lnTo>
                    <a:pt x="45" y="51"/>
                  </a:lnTo>
                  <a:lnTo>
                    <a:pt x="60" y="53"/>
                  </a:lnTo>
                  <a:lnTo>
                    <a:pt x="75" y="53"/>
                  </a:lnTo>
                  <a:lnTo>
                    <a:pt x="89" y="53"/>
                  </a:lnTo>
                  <a:lnTo>
                    <a:pt x="104" y="50"/>
                  </a:lnTo>
                  <a:lnTo>
                    <a:pt x="105" y="6"/>
                  </a:lnTo>
                  <a:lnTo>
                    <a:pt x="94" y="6"/>
                  </a:lnTo>
                  <a:lnTo>
                    <a:pt x="83" y="6"/>
                  </a:lnTo>
                  <a:lnTo>
                    <a:pt x="70" y="6"/>
                  </a:lnTo>
                  <a:lnTo>
                    <a:pt x="56" y="6"/>
                  </a:lnTo>
                  <a:lnTo>
                    <a:pt x="42" y="5"/>
                  </a:lnTo>
                  <a:lnTo>
                    <a:pt x="29" y="4"/>
                  </a:lnTo>
                  <a:lnTo>
                    <a:pt x="15" y="2"/>
                  </a:lnTo>
                  <a:lnTo>
                    <a:pt x="1" y="0"/>
                  </a:lnTo>
                  <a:close/>
                </a:path>
              </a:pathLst>
            </a:custGeom>
            <a:solidFill>
              <a:srgbClr val="D6EA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06" name="Freeform 30">
              <a:extLst>
                <a:ext uri="{FF2B5EF4-FFF2-40B4-BE49-F238E27FC236}">
                  <a16:creationId xmlns:a16="http://schemas.microsoft.com/office/drawing/2014/main" id="{0EE738FB-746B-45C4-9B4C-498636249A88}"/>
                </a:ext>
              </a:extLst>
            </p:cNvPr>
            <p:cNvSpPr>
              <a:spLocks/>
            </p:cNvSpPr>
            <p:nvPr/>
          </p:nvSpPr>
          <p:spPr bwMode="auto">
            <a:xfrm>
              <a:off x="1881" y="1500"/>
              <a:ext cx="53" cy="25"/>
            </a:xfrm>
            <a:custGeom>
              <a:avLst/>
              <a:gdLst>
                <a:gd name="T0" fmla="*/ 0 w 106"/>
                <a:gd name="T1" fmla="*/ 40 h 52"/>
                <a:gd name="T2" fmla="*/ 2 w 106"/>
                <a:gd name="T3" fmla="*/ 0 h 52"/>
                <a:gd name="T4" fmla="*/ 15 w 106"/>
                <a:gd name="T5" fmla="*/ 3 h 52"/>
                <a:gd name="T6" fmla="*/ 28 w 106"/>
                <a:gd name="T7" fmla="*/ 4 h 52"/>
                <a:gd name="T8" fmla="*/ 42 w 106"/>
                <a:gd name="T9" fmla="*/ 6 h 52"/>
                <a:gd name="T10" fmla="*/ 56 w 106"/>
                <a:gd name="T11" fmla="*/ 8 h 52"/>
                <a:gd name="T12" fmla="*/ 68 w 106"/>
                <a:gd name="T13" fmla="*/ 9 h 52"/>
                <a:gd name="T14" fmla="*/ 81 w 106"/>
                <a:gd name="T15" fmla="*/ 9 h 52"/>
                <a:gd name="T16" fmla="*/ 94 w 106"/>
                <a:gd name="T17" fmla="*/ 9 h 52"/>
                <a:gd name="T18" fmla="*/ 106 w 106"/>
                <a:gd name="T19" fmla="*/ 8 h 52"/>
                <a:gd name="T20" fmla="*/ 105 w 106"/>
                <a:gd name="T21" fmla="*/ 52 h 52"/>
                <a:gd name="T22" fmla="*/ 92 w 106"/>
                <a:gd name="T23" fmla="*/ 52 h 52"/>
                <a:gd name="T24" fmla="*/ 78 w 106"/>
                <a:gd name="T25" fmla="*/ 50 h 52"/>
                <a:gd name="T26" fmla="*/ 65 w 106"/>
                <a:gd name="T27" fmla="*/ 50 h 52"/>
                <a:gd name="T28" fmla="*/ 52 w 106"/>
                <a:gd name="T29" fmla="*/ 49 h 52"/>
                <a:gd name="T30" fmla="*/ 38 w 106"/>
                <a:gd name="T31" fmla="*/ 48 h 52"/>
                <a:gd name="T32" fmla="*/ 25 w 106"/>
                <a:gd name="T33" fmla="*/ 45 h 52"/>
                <a:gd name="T34" fmla="*/ 13 w 106"/>
                <a:gd name="T35" fmla="*/ 43 h 52"/>
                <a:gd name="T36" fmla="*/ 0 w 106"/>
                <a:gd name="T3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52">
                  <a:moveTo>
                    <a:pt x="0" y="40"/>
                  </a:moveTo>
                  <a:lnTo>
                    <a:pt x="2" y="0"/>
                  </a:lnTo>
                  <a:lnTo>
                    <a:pt x="15" y="3"/>
                  </a:lnTo>
                  <a:lnTo>
                    <a:pt x="28" y="4"/>
                  </a:lnTo>
                  <a:lnTo>
                    <a:pt x="42" y="6"/>
                  </a:lnTo>
                  <a:lnTo>
                    <a:pt x="56" y="8"/>
                  </a:lnTo>
                  <a:lnTo>
                    <a:pt x="68" y="9"/>
                  </a:lnTo>
                  <a:lnTo>
                    <a:pt x="81" y="9"/>
                  </a:lnTo>
                  <a:lnTo>
                    <a:pt x="94" y="9"/>
                  </a:lnTo>
                  <a:lnTo>
                    <a:pt x="106" y="8"/>
                  </a:lnTo>
                  <a:lnTo>
                    <a:pt x="105" y="52"/>
                  </a:lnTo>
                  <a:lnTo>
                    <a:pt x="92" y="52"/>
                  </a:lnTo>
                  <a:lnTo>
                    <a:pt x="78" y="50"/>
                  </a:lnTo>
                  <a:lnTo>
                    <a:pt x="65" y="50"/>
                  </a:lnTo>
                  <a:lnTo>
                    <a:pt x="52" y="49"/>
                  </a:lnTo>
                  <a:lnTo>
                    <a:pt x="38" y="48"/>
                  </a:lnTo>
                  <a:lnTo>
                    <a:pt x="25" y="45"/>
                  </a:lnTo>
                  <a:lnTo>
                    <a:pt x="13" y="43"/>
                  </a:lnTo>
                  <a:lnTo>
                    <a:pt x="0" y="40"/>
                  </a:lnTo>
                  <a:close/>
                </a:path>
              </a:pathLst>
            </a:custGeom>
            <a:solidFill>
              <a:srgbClr val="D6EA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07" name="Freeform 31">
              <a:extLst>
                <a:ext uri="{FF2B5EF4-FFF2-40B4-BE49-F238E27FC236}">
                  <a16:creationId xmlns:a16="http://schemas.microsoft.com/office/drawing/2014/main" id="{68771C47-40FB-4B56-A5E3-537EB54F9E7B}"/>
                </a:ext>
              </a:extLst>
            </p:cNvPr>
            <p:cNvSpPr>
              <a:spLocks/>
            </p:cNvSpPr>
            <p:nvPr/>
          </p:nvSpPr>
          <p:spPr bwMode="auto">
            <a:xfrm>
              <a:off x="2009" y="1123"/>
              <a:ext cx="27" cy="29"/>
            </a:xfrm>
            <a:custGeom>
              <a:avLst/>
              <a:gdLst>
                <a:gd name="T0" fmla="*/ 54 w 54"/>
                <a:gd name="T1" fmla="*/ 46 h 60"/>
                <a:gd name="T2" fmla="*/ 48 w 54"/>
                <a:gd name="T3" fmla="*/ 47 h 60"/>
                <a:gd name="T4" fmla="*/ 42 w 54"/>
                <a:gd name="T5" fmla="*/ 49 h 60"/>
                <a:gd name="T6" fmla="*/ 36 w 54"/>
                <a:gd name="T7" fmla="*/ 51 h 60"/>
                <a:gd name="T8" fmla="*/ 29 w 54"/>
                <a:gd name="T9" fmla="*/ 53 h 60"/>
                <a:gd name="T10" fmla="*/ 22 w 54"/>
                <a:gd name="T11" fmla="*/ 55 h 60"/>
                <a:gd name="T12" fmla="*/ 15 w 54"/>
                <a:gd name="T13" fmla="*/ 57 h 60"/>
                <a:gd name="T14" fmla="*/ 8 w 54"/>
                <a:gd name="T15" fmla="*/ 58 h 60"/>
                <a:gd name="T16" fmla="*/ 0 w 54"/>
                <a:gd name="T17" fmla="*/ 60 h 60"/>
                <a:gd name="T18" fmla="*/ 0 w 54"/>
                <a:gd name="T19" fmla="*/ 14 h 60"/>
                <a:gd name="T20" fmla="*/ 8 w 54"/>
                <a:gd name="T21" fmla="*/ 13 h 60"/>
                <a:gd name="T22" fmla="*/ 14 w 54"/>
                <a:gd name="T23" fmla="*/ 12 h 60"/>
                <a:gd name="T24" fmla="*/ 20 w 54"/>
                <a:gd name="T25" fmla="*/ 10 h 60"/>
                <a:gd name="T26" fmla="*/ 28 w 54"/>
                <a:gd name="T27" fmla="*/ 8 h 60"/>
                <a:gd name="T28" fmla="*/ 34 w 54"/>
                <a:gd name="T29" fmla="*/ 7 h 60"/>
                <a:gd name="T30" fmla="*/ 41 w 54"/>
                <a:gd name="T31" fmla="*/ 4 h 60"/>
                <a:gd name="T32" fmla="*/ 47 w 54"/>
                <a:gd name="T33" fmla="*/ 3 h 60"/>
                <a:gd name="T34" fmla="*/ 53 w 54"/>
                <a:gd name="T35" fmla="*/ 0 h 60"/>
                <a:gd name="T36" fmla="*/ 54 w 54"/>
                <a:gd name="T37" fmla="*/ 4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60">
                  <a:moveTo>
                    <a:pt x="54" y="46"/>
                  </a:moveTo>
                  <a:lnTo>
                    <a:pt x="48" y="47"/>
                  </a:lnTo>
                  <a:lnTo>
                    <a:pt x="42" y="49"/>
                  </a:lnTo>
                  <a:lnTo>
                    <a:pt x="36" y="51"/>
                  </a:lnTo>
                  <a:lnTo>
                    <a:pt x="29" y="53"/>
                  </a:lnTo>
                  <a:lnTo>
                    <a:pt x="22" y="55"/>
                  </a:lnTo>
                  <a:lnTo>
                    <a:pt x="15" y="57"/>
                  </a:lnTo>
                  <a:lnTo>
                    <a:pt x="8" y="58"/>
                  </a:lnTo>
                  <a:lnTo>
                    <a:pt x="0" y="60"/>
                  </a:lnTo>
                  <a:lnTo>
                    <a:pt x="0" y="14"/>
                  </a:lnTo>
                  <a:lnTo>
                    <a:pt x="8" y="13"/>
                  </a:lnTo>
                  <a:lnTo>
                    <a:pt x="14" y="12"/>
                  </a:lnTo>
                  <a:lnTo>
                    <a:pt x="20" y="10"/>
                  </a:lnTo>
                  <a:lnTo>
                    <a:pt x="28" y="8"/>
                  </a:lnTo>
                  <a:lnTo>
                    <a:pt x="34" y="7"/>
                  </a:lnTo>
                  <a:lnTo>
                    <a:pt x="41" y="4"/>
                  </a:lnTo>
                  <a:lnTo>
                    <a:pt x="47" y="3"/>
                  </a:lnTo>
                  <a:lnTo>
                    <a:pt x="53" y="0"/>
                  </a:lnTo>
                  <a:lnTo>
                    <a:pt x="54" y="46"/>
                  </a:lnTo>
                  <a:close/>
                </a:path>
              </a:pathLst>
            </a:custGeom>
            <a:solidFill>
              <a:srgbClr val="D6EA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08" name="Freeform 32">
              <a:extLst>
                <a:ext uri="{FF2B5EF4-FFF2-40B4-BE49-F238E27FC236}">
                  <a16:creationId xmlns:a16="http://schemas.microsoft.com/office/drawing/2014/main" id="{F8953DF0-CCF5-4FB4-8C18-DDE033E9C88E}"/>
                </a:ext>
              </a:extLst>
            </p:cNvPr>
            <p:cNvSpPr>
              <a:spLocks/>
            </p:cNvSpPr>
            <p:nvPr/>
          </p:nvSpPr>
          <p:spPr bwMode="auto">
            <a:xfrm>
              <a:off x="1794" y="1051"/>
              <a:ext cx="245" cy="58"/>
            </a:xfrm>
            <a:custGeom>
              <a:avLst/>
              <a:gdLst>
                <a:gd name="T0" fmla="*/ 454 w 491"/>
                <a:gd name="T1" fmla="*/ 94 h 115"/>
                <a:gd name="T2" fmla="*/ 471 w 491"/>
                <a:gd name="T3" fmla="*/ 86 h 115"/>
                <a:gd name="T4" fmla="*/ 483 w 491"/>
                <a:gd name="T5" fmla="*/ 77 h 115"/>
                <a:gd name="T6" fmla="*/ 491 w 491"/>
                <a:gd name="T7" fmla="*/ 68 h 115"/>
                <a:gd name="T8" fmla="*/ 488 w 491"/>
                <a:gd name="T9" fmla="*/ 54 h 115"/>
                <a:gd name="T10" fmla="*/ 469 w 491"/>
                <a:gd name="T11" fmla="*/ 40 h 115"/>
                <a:gd name="T12" fmla="*/ 439 w 491"/>
                <a:gd name="T13" fmla="*/ 28 h 115"/>
                <a:gd name="T14" fmla="*/ 401 w 491"/>
                <a:gd name="T15" fmla="*/ 18 h 115"/>
                <a:gd name="T16" fmla="*/ 358 w 491"/>
                <a:gd name="T17" fmla="*/ 10 h 115"/>
                <a:gd name="T18" fmla="*/ 314 w 491"/>
                <a:gd name="T19" fmla="*/ 5 h 115"/>
                <a:gd name="T20" fmla="*/ 274 w 491"/>
                <a:gd name="T21" fmla="*/ 1 h 115"/>
                <a:gd name="T22" fmla="*/ 240 w 491"/>
                <a:gd name="T23" fmla="*/ 0 h 115"/>
                <a:gd name="T24" fmla="*/ 216 w 491"/>
                <a:gd name="T25" fmla="*/ 0 h 115"/>
                <a:gd name="T26" fmla="*/ 186 w 491"/>
                <a:gd name="T27" fmla="*/ 1 h 115"/>
                <a:gd name="T28" fmla="*/ 149 w 491"/>
                <a:gd name="T29" fmla="*/ 4 h 115"/>
                <a:gd name="T30" fmla="*/ 111 w 491"/>
                <a:gd name="T31" fmla="*/ 9 h 115"/>
                <a:gd name="T32" fmla="*/ 73 w 491"/>
                <a:gd name="T33" fmla="*/ 15 h 115"/>
                <a:gd name="T34" fmla="*/ 41 w 491"/>
                <a:gd name="T35" fmla="*/ 25 h 115"/>
                <a:gd name="T36" fmla="*/ 15 w 491"/>
                <a:gd name="T37" fmla="*/ 38 h 115"/>
                <a:gd name="T38" fmla="*/ 2 w 491"/>
                <a:gd name="T39" fmla="*/ 53 h 115"/>
                <a:gd name="T40" fmla="*/ 4 w 491"/>
                <a:gd name="T41" fmla="*/ 71 h 115"/>
                <a:gd name="T42" fmla="*/ 23 w 491"/>
                <a:gd name="T43" fmla="*/ 86 h 115"/>
                <a:gd name="T44" fmla="*/ 58 w 491"/>
                <a:gd name="T45" fmla="*/ 97 h 115"/>
                <a:gd name="T46" fmla="*/ 106 w 491"/>
                <a:gd name="T47" fmla="*/ 106 h 115"/>
                <a:gd name="T48" fmla="*/ 162 w 491"/>
                <a:gd name="T49" fmla="*/ 112 h 115"/>
                <a:gd name="T50" fmla="*/ 221 w 491"/>
                <a:gd name="T51" fmla="*/ 115 h 115"/>
                <a:gd name="T52" fmla="*/ 283 w 491"/>
                <a:gd name="T53" fmla="*/ 115 h 115"/>
                <a:gd name="T54" fmla="*/ 341 w 491"/>
                <a:gd name="T55" fmla="*/ 111 h 115"/>
                <a:gd name="T56" fmla="*/ 363 w 491"/>
                <a:gd name="T57" fmla="*/ 31 h 115"/>
                <a:gd name="T58" fmla="*/ 402 w 491"/>
                <a:gd name="T59" fmla="*/ 103 h 115"/>
                <a:gd name="T60" fmla="*/ 410 w 491"/>
                <a:gd name="T61" fmla="*/ 102 h 115"/>
                <a:gd name="T62" fmla="*/ 416 w 491"/>
                <a:gd name="T63" fmla="*/ 101 h 115"/>
                <a:gd name="T64" fmla="*/ 439 w 491"/>
                <a:gd name="T65" fmla="*/ 5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1" h="115">
                  <a:moveTo>
                    <a:pt x="445" y="97"/>
                  </a:moveTo>
                  <a:lnTo>
                    <a:pt x="454" y="94"/>
                  </a:lnTo>
                  <a:lnTo>
                    <a:pt x="463" y="91"/>
                  </a:lnTo>
                  <a:lnTo>
                    <a:pt x="471" y="86"/>
                  </a:lnTo>
                  <a:lnTo>
                    <a:pt x="478" y="82"/>
                  </a:lnTo>
                  <a:lnTo>
                    <a:pt x="483" y="77"/>
                  </a:lnTo>
                  <a:lnTo>
                    <a:pt x="487" y="73"/>
                  </a:lnTo>
                  <a:lnTo>
                    <a:pt x="491" y="68"/>
                  </a:lnTo>
                  <a:lnTo>
                    <a:pt x="491" y="63"/>
                  </a:lnTo>
                  <a:lnTo>
                    <a:pt x="488" y="54"/>
                  </a:lnTo>
                  <a:lnTo>
                    <a:pt x="481" y="47"/>
                  </a:lnTo>
                  <a:lnTo>
                    <a:pt x="469" y="40"/>
                  </a:lnTo>
                  <a:lnTo>
                    <a:pt x="455" y="33"/>
                  </a:lnTo>
                  <a:lnTo>
                    <a:pt x="439" y="28"/>
                  </a:lnTo>
                  <a:lnTo>
                    <a:pt x="421" y="23"/>
                  </a:lnTo>
                  <a:lnTo>
                    <a:pt x="401" y="18"/>
                  </a:lnTo>
                  <a:lnTo>
                    <a:pt x="380" y="14"/>
                  </a:lnTo>
                  <a:lnTo>
                    <a:pt x="358" y="10"/>
                  </a:lnTo>
                  <a:lnTo>
                    <a:pt x="336" y="7"/>
                  </a:lnTo>
                  <a:lnTo>
                    <a:pt x="314" y="5"/>
                  </a:lnTo>
                  <a:lnTo>
                    <a:pt x="293" y="2"/>
                  </a:lnTo>
                  <a:lnTo>
                    <a:pt x="274" y="1"/>
                  </a:lnTo>
                  <a:lnTo>
                    <a:pt x="256" y="0"/>
                  </a:lnTo>
                  <a:lnTo>
                    <a:pt x="240" y="0"/>
                  </a:lnTo>
                  <a:lnTo>
                    <a:pt x="227" y="0"/>
                  </a:lnTo>
                  <a:lnTo>
                    <a:pt x="216" y="0"/>
                  </a:lnTo>
                  <a:lnTo>
                    <a:pt x="202" y="0"/>
                  </a:lnTo>
                  <a:lnTo>
                    <a:pt x="186" y="1"/>
                  </a:lnTo>
                  <a:lnTo>
                    <a:pt x="168" y="2"/>
                  </a:lnTo>
                  <a:lnTo>
                    <a:pt x="149" y="4"/>
                  </a:lnTo>
                  <a:lnTo>
                    <a:pt x="130" y="6"/>
                  </a:lnTo>
                  <a:lnTo>
                    <a:pt x="111" y="9"/>
                  </a:lnTo>
                  <a:lnTo>
                    <a:pt x="91" y="11"/>
                  </a:lnTo>
                  <a:lnTo>
                    <a:pt x="73" y="15"/>
                  </a:lnTo>
                  <a:lnTo>
                    <a:pt x="56" y="20"/>
                  </a:lnTo>
                  <a:lnTo>
                    <a:pt x="41" y="25"/>
                  </a:lnTo>
                  <a:lnTo>
                    <a:pt x="27" y="30"/>
                  </a:lnTo>
                  <a:lnTo>
                    <a:pt x="15" y="38"/>
                  </a:lnTo>
                  <a:lnTo>
                    <a:pt x="7" y="44"/>
                  </a:lnTo>
                  <a:lnTo>
                    <a:pt x="2" y="53"/>
                  </a:lnTo>
                  <a:lnTo>
                    <a:pt x="0" y="62"/>
                  </a:lnTo>
                  <a:lnTo>
                    <a:pt x="4" y="71"/>
                  </a:lnTo>
                  <a:lnTo>
                    <a:pt x="12" y="78"/>
                  </a:lnTo>
                  <a:lnTo>
                    <a:pt x="23" y="86"/>
                  </a:lnTo>
                  <a:lnTo>
                    <a:pt x="39" y="92"/>
                  </a:lnTo>
                  <a:lnTo>
                    <a:pt x="58" y="97"/>
                  </a:lnTo>
                  <a:lnTo>
                    <a:pt x="81" y="102"/>
                  </a:lnTo>
                  <a:lnTo>
                    <a:pt x="106" y="106"/>
                  </a:lnTo>
                  <a:lnTo>
                    <a:pt x="133" y="110"/>
                  </a:lnTo>
                  <a:lnTo>
                    <a:pt x="162" y="112"/>
                  </a:lnTo>
                  <a:lnTo>
                    <a:pt x="191" y="113"/>
                  </a:lnTo>
                  <a:lnTo>
                    <a:pt x="221" y="115"/>
                  </a:lnTo>
                  <a:lnTo>
                    <a:pt x="252" y="115"/>
                  </a:lnTo>
                  <a:lnTo>
                    <a:pt x="283" y="115"/>
                  </a:lnTo>
                  <a:lnTo>
                    <a:pt x="312" y="113"/>
                  </a:lnTo>
                  <a:lnTo>
                    <a:pt x="341" y="111"/>
                  </a:lnTo>
                  <a:lnTo>
                    <a:pt x="368" y="108"/>
                  </a:lnTo>
                  <a:lnTo>
                    <a:pt x="363" y="31"/>
                  </a:lnTo>
                  <a:lnTo>
                    <a:pt x="396" y="45"/>
                  </a:lnTo>
                  <a:lnTo>
                    <a:pt x="402" y="103"/>
                  </a:lnTo>
                  <a:lnTo>
                    <a:pt x="406" y="102"/>
                  </a:lnTo>
                  <a:lnTo>
                    <a:pt x="410" y="102"/>
                  </a:lnTo>
                  <a:lnTo>
                    <a:pt x="413" y="102"/>
                  </a:lnTo>
                  <a:lnTo>
                    <a:pt x="416" y="101"/>
                  </a:lnTo>
                  <a:lnTo>
                    <a:pt x="415" y="52"/>
                  </a:lnTo>
                  <a:lnTo>
                    <a:pt x="439" y="59"/>
                  </a:lnTo>
                  <a:lnTo>
                    <a:pt x="445" y="97"/>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09" name="Freeform 33">
              <a:extLst>
                <a:ext uri="{FF2B5EF4-FFF2-40B4-BE49-F238E27FC236}">
                  <a16:creationId xmlns:a16="http://schemas.microsoft.com/office/drawing/2014/main" id="{9B4099DA-6EC7-4B92-81E1-465F22F6B5C1}"/>
                </a:ext>
              </a:extLst>
            </p:cNvPr>
            <p:cNvSpPr>
              <a:spLocks/>
            </p:cNvSpPr>
            <p:nvPr/>
          </p:nvSpPr>
          <p:spPr bwMode="auto">
            <a:xfrm>
              <a:off x="2035" y="1168"/>
              <a:ext cx="12" cy="27"/>
            </a:xfrm>
            <a:custGeom>
              <a:avLst/>
              <a:gdLst>
                <a:gd name="T0" fmla="*/ 0 w 24"/>
                <a:gd name="T1" fmla="*/ 8 h 54"/>
                <a:gd name="T2" fmla="*/ 0 w 24"/>
                <a:gd name="T3" fmla="*/ 54 h 54"/>
                <a:gd name="T4" fmla="*/ 24 w 24"/>
                <a:gd name="T5" fmla="*/ 45 h 54"/>
                <a:gd name="T6" fmla="*/ 24 w 24"/>
                <a:gd name="T7" fmla="*/ 0 h 54"/>
                <a:gd name="T8" fmla="*/ 0 w 24"/>
                <a:gd name="T9" fmla="*/ 8 h 54"/>
              </a:gdLst>
              <a:ahLst/>
              <a:cxnLst>
                <a:cxn ang="0">
                  <a:pos x="T0" y="T1"/>
                </a:cxn>
                <a:cxn ang="0">
                  <a:pos x="T2" y="T3"/>
                </a:cxn>
                <a:cxn ang="0">
                  <a:pos x="T4" y="T5"/>
                </a:cxn>
                <a:cxn ang="0">
                  <a:pos x="T6" y="T7"/>
                </a:cxn>
                <a:cxn ang="0">
                  <a:pos x="T8" y="T9"/>
                </a:cxn>
              </a:cxnLst>
              <a:rect l="0" t="0" r="r" b="b"/>
              <a:pathLst>
                <a:path w="24" h="54">
                  <a:moveTo>
                    <a:pt x="0" y="8"/>
                  </a:moveTo>
                  <a:lnTo>
                    <a:pt x="0" y="54"/>
                  </a:lnTo>
                  <a:lnTo>
                    <a:pt x="24" y="45"/>
                  </a:lnTo>
                  <a:lnTo>
                    <a:pt x="24" y="0"/>
                  </a:lnTo>
                  <a:lnTo>
                    <a:pt x="0" y="8"/>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10" name="Freeform 34">
              <a:extLst>
                <a:ext uri="{FF2B5EF4-FFF2-40B4-BE49-F238E27FC236}">
                  <a16:creationId xmlns:a16="http://schemas.microsoft.com/office/drawing/2014/main" id="{F85FC73A-5850-44E9-8A6C-8818537C593A}"/>
                </a:ext>
              </a:extLst>
            </p:cNvPr>
            <p:cNvSpPr>
              <a:spLocks/>
            </p:cNvSpPr>
            <p:nvPr/>
          </p:nvSpPr>
          <p:spPr bwMode="auto">
            <a:xfrm>
              <a:off x="1869" y="1136"/>
              <a:ext cx="17" cy="23"/>
            </a:xfrm>
            <a:custGeom>
              <a:avLst/>
              <a:gdLst>
                <a:gd name="T0" fmla="*/ 34 w 36"/>
                <a:gd name="T1" fmla="*/ 46 h 46"/>
                <a:gd name="T2" fmla="*/ 24 w 36"/>
                <a:gd name="T3" fmla="*/ 46 h 46"/>
                <a:gd name="T4" fmla="*/ 15 w 36"/>
                <a:gd name="T5" fmla="*/ 45 h 46"/>
                <a:gd name="T6" fmla="*/ 8 w 36"/>
                <a:gd name="T7" fmla="*/ 45 h 46"/>
                <a:gd name="T8" fmla="*/ 0 w 36"/>
                <a:gd name="T9" fmla="*/ 44 h 46"/>
                <a:gd name="T10" fmla="*/ 2 w 36"/>
                <a:gd name="T11" fmla="*/ 0 h 46"/>
                <a:gd name="T12" fmla="*/ 10 w 36"/>
                <a:gd name="T13" fmla="*/ 0 h 46"/>
                <a:gd name="T14" fmla="*/ 19 w 36"/>
                <a:gd name="T15" fmla="*/ 1 h 46"/>
                <a:gd name="T16" fmla="*/ 27 w 36"/>
                <a:gd name="T17" fmla="*/ 1 h 46"/>
                <a:gd name="T18" fmla="*/ 36 w 36"/>
                <a:gd name="T19" fmla="*/ 2 h 46"/>
                <a:gd name="T20" fmla="*/ 34 w 36"/>
                <a:gd name="T2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46">
                  <a:moveTo>
                    <a:pt x="34" y="46"/>
                  </a:moveTo>
                  <a:lnTo>
                    <a:pt x="24" y="46"/>
                  </a:lnTo>
                  <a:lnTo>
                    <a:pt x="15" y="45"/>
                  </a:lnTo>
                  <a:lnTo>
                    <a:pt x="8" y="45"/>
                  </a:lnTo>
                  <a:lnTo>
                    <a:pt x="0" y="44"/>
                  </a:lnTo>
                  <a:lnTo>
                    <a:pt x="2" y="0"/>
                  </a:lnTo>
                  <a:lnTo>
                    <a:pt x="10" y="0"/>
                  </a:lnTo>
                  <a:lnTo>
                    <a:pt x="19" y="1"/>
                  </a:lnTo>
                  <a:lnTo>
                    <a:pt x="27" y="1"/>
                  </a:lnTo>
                  <a:lnTo>
                    <a:pt x="36" y="2"/>
                  </a:lnTo>
                  <a:lnTo>
                    <a:pt x="34" y="46"/>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11" name="Freeform 35">
              <a:extLst>
                <a:ext uri="{FF2B5EF4-FFF2-40B4-BE49-F238E27FC236}">
                  <a16:creationId xmlns:a16="http://schemas.microsoft.com/office/drawing/2014/main" id="{79052621-8A30-48AC-BCC7-91BDDCEDDD6D}"/>
                </a:ext>
              </a:extLst>
            </p:cNvPr>
            <p:cNvSpPr>
              <a:spLocks/>
            </p:cNvSpPr>
            <p:nvPr/>
          </p:nvSpPr>
          <p:spPr bwMode="auto">
            <a:xfrm>
              <a:off x="1868" y="1183"/>
              <a:ext cx="18" cy="27"/>
            </a:xfrm>
            <a:custGeom>
              <a:avLst/>
              <a:gdLst>
                <a:gd name="T0" fmla="*/ 0 w 35"/>
                <a:gd name="T1" fmla="*/ 51 h 55"/>
                <a:gd name="T2" fmla="*/ 0 w 35"/>
                <a:gd name="T3" fmla="*/ 0 h 55"/>
                <a:gd name="T4" fmla="*/ 35 w 35"/>
                <a:gd name="T5" fmla="*/ 4 h 55"/>
                <a:gd name="T6" fmla="*/ 34 w 35"/>
                <a:gd name="T7" fmla="*/ 55 h 55"/>
                <a:gd name="T8" fmla="*/ 0 w 35"/>
                <a:gd name="T9" fmla="*/ 51 h 55"/>
              </a:gdLst>
              <a:ahLst/>
              <a:cxnLst>
                <a:cxn ang="0">
                  <a:pos x="T0" y="T1"/>
                </a:cxn>
                <a:cxn ang="0">
                  <a:pos x="T2" y="T3"/>
                </a:cxn>
                <a:cxn ang="0">
                  <a:pos x="T4" y="T5"/>
                </a:cxn>
                <a:cxn ang="0">
                  <a:pos x="T6" y="T7"/>
                </a:cxn>
                <a:cxn ang="0">
                  <a:pos x="T8" y="T9"/>
                </a:cxn>
              </a:cxnLst>
              <a:rect l="0" t="0" r="r" b="b"/>
              <a:pathLst>
                <a:path w="35" h="55">
                  <a:moveTo>
                    <a:pt x="0" y="51"/>
                  </a:moveTo>
                  <a:lnTo>
                    <a:pt x="0" y="0"/>
                  </a:lnTo>
                  <a:lnTo>
                    <a:pt x="35" y="4"/>
                  </a:lnTo>
                  <a:lnTo>
                    <a:pt x="34" y="55"/>
                  </a:lnTo>
                  <a:lnTo>
                    <a:pt x="0" y="51"/>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12" name="Freeform 36">
              <a:extLst>
                <a:ext uri="{FF2B5EF4-FFF2-40B4-BE49-F238E27FC236}">
                  <a16:creationId xmlns:a16="http://schemas.microsoft.com/office/drawing/2014/main" id="{3D5E9043-0692-4D39-BB86-9A5C39BBC71B}"/>
                </a:ext>
              </a:extLst>
            </p:cNvPr>
            <p:cNvSpPr>
              <a:spLocks/>
            </p:cNvSpPr>
            <p:nvPr/>
          </p:nvSpPr>
          <p:spPr bwMode="auto">
            <a:xfrm>
              <a:off x="1865" y="1234"/>
              <a:ext cx="20" cy="199"/>
            </a:xfrm>
            <a:custGeom>
              <a:avLst/>
              <a:gdLst>
                <a:gd name="T0" fmla="*/ 0 w 40"/>
                <a:gd name="T1" fmla="*/ 391 h 397"/>
                <a:gd name="T2" fmla="*/ 5 w 40"/>
                <a:gd name="T3" fmla="*/ 0 h 397"/>
                <a:gd name="T4" fmla="*/ 40 w 40"/>
                <a:gd name="T5" fmla="*/ 4 h 397"/>
                <a:gd name="T6" fmla="*/ 34 w 40"/>
                <a:gd name="T7" fmla="*/ 397 h 397"/>
                <a:gd name="T8" fmla="*/ 0 w 40"/>
                <a:gd name="T9" fmla="*/ 391 h 397"/>
              </a:gdLst>
              <a:ahLst/>
              <a:cxnLst>
                <a:cxn ang="0">
                  <a:pos x="T0" y="T1"/>
                </a:cxn>
                <a:cxn ang="0">
                  <a:pos x="T2" y="T3"/>
                </a:cxn>
                <a:cxn ang="0">
                  <a:pos x="T4" y="T5"/>
                </a:cxn>
                <a:cxn ang="0">
                  <a:pos x="T6" y="T7"/>
                </a:cxn>
                <a:cxn ang="0">
                  <a:pos x="T8" y="T9"/>
                </a:cxn>
              </a:cxnLst>
              <a:rect l="0" t="0" r="r" b="b"/>
              <a:pathLst>
                <a:path w="40" h="397">
                  <a:moveTo>
                    <a:pt x="0" y="391"/>
                  </a:moveTo>
                  <a:lnTo>
                    <a:pt x="5" y="0"/>
                  </a:lnTo>
                  <a:lnTo>
                    <a:pt x="40" y="4"/>
                  </a:lnTo>
                  <a:lnTo>
                    <a:pt x="34" y="397"/>
                  </a:lnTo>
                  <a:lnTo>
                    <a:pt x="0" y="391"/>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13" name="Freeform 37">
              <a:extLst>
                <a:ext uri="{FF2B5EF4-FFF2-40B4-BE49-F238E27FC236}">
                  <a16:creationId xmlns:a16="http://schemas.microsoft.com/office/drawing/2014/main" id="{539D65C1-230D-45A1-A17F-9268B721F73F}"/>
                </a:ext>
              </a:extLst>
            </p:cNvPr>
            <p:cNvSpPr>
              <a:spLocks/>
            </p:cNvSpPr>
            <p:nvPr/>
          </p:nvSpPr>
          <p:spPr bwMode="auto">
            <a:xfrm>
              <a:off x="1864" y="1451"/>
              <a:ext cx="18" cy="26"/>
            </a:xfrm>
            <a:custGeom>
              <a:avLst/>
              <a:gdLst>
                <a:gd name="T0" fmla="*/ 0 w 36"/>
                <a:gd name="T1" fmla="*/ 44 h 53"/>
                <a:gd name="T2" fmla="*/ 2 w 36"/>
                <a:gd name="T3" fmla="*/ 0 h 53"/>
                <a:gd name="T4" fmla="*/ 36 w 36"/>
                <a:gd name="T5" fmla="*/ 9 h 53"/>
                <a:gd name="T6" fmla="*/ 35 w 36"/>
                <a:gd name="T7" fmla="*/ 53 h 53"/>
                <a:gd name="T8" fmla="*/ 0 w 36"/>
                <a:gd name="T9" fmla="*/ 44 h 53"/>
              </a:gdLst>
              <a:ahLst/>
              <a:cxnLst>
                <a:cxn ang="0">
                  <a:pos x="T0" y="T1"/>
                </a:cxn>
                <a:cxn ang="0">
                  <a:pos x="T2" y="T3"/>
                </a:cxn>
                <a:cxn ang="0">
                  <a:pos x="T4" y="T5"/>
                </a:cxn>
                <a:cxn ang="0">
                  <a:pos x="T6" y="T7"/>
                </a:cxn>
                <a:cxn ang="0">
                  <a:pos x="T8" y="T9"/>
                </a:cxn>
              </a:cxnLst>
              <a:rect l="0" t="0" r="r" b="b"/>
              <a:pathLst>
                <a:path w="36" h="53">
                  <a:moveTo>
                    <a:pt x="0" y="44"/>
                  </a:moveTo>
                  <a:lnTo>
                    <a:pt x="2" y="0"/>
                  </a:lnTo>
                  <a:lnTo>
                    <a:pt x="36" y="9"/>
                  </a:lnTo>
                  <a:lnTo>
                    <a:pt x="35" y="53"/>
                  </a:lnTo>
                  <a:lnTo>
                    <a:pt x="0" y="44"/>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14" name="Freeform 38">
              <a:extLst>
                <a:ext uri="{FF2B5EF4-FFF2-40B4-BE49-F238E27FC236}">
                  <a16:creationId xmlns:a16="http://schemas.microsoft.com/office/drawing/2014/main" id="{EB5AF826-33EE-4505-A0E7-C3D8C9CE61ED}"/>
                </a:ext>
              </a:extLst>
            </p:cNvPr>
            <p:cNvSpPr>
              <a:spLocks/>
            </p:cNvSpPr>
            <p:nvPr/>
          </p:nvSpPr>
          <p:spPr bwMode="auto">
            <a:xfrm>
              <a:off x="1864" y="1495"/>
              <a:ext cx="17" cy="25"/>
            </a:xfrm>
            <a:custGeom>
              <a:avLst/>
              <a:gdLst>
                <a:gd name="T0" fmla="*/ 0 w 36"/>
                <a:gd name="T1" fmla="*/ 41 h 49"/>
                <a:gd name="T2" fmla="*/ 1 w 36"/>
                <a:gd name="T3" fmla="*/ 0 h 49"/>
                <a:gd name="T4" fmla="*/ 36 w 36"/>
                <a:gd name="T5" fmla="*/ 9 h 49"/>
                <a:gd name="T6" fmla="*/ 34 w 36"/>
                <a:gd name="T7" fmla="*/ 49 h 49"/>
                <a:gd name="T8" fmla="*/ 0 w 36"/>
                <a:gd name="T9" fmla="*/ 41 h 49"/>
              </a:gdLst>
              <a:ahLst/>
              <a:cxnLst>
                <a:cxn ang="0">
                  <a:pos x="T0" y="T1"/>
                </a:cxn>
                <a:cxn ang="0">
                  <a:pos x="T2" y="T3"/>
                </a:cxn>
                <a:cxn ang="0">
                  <a:pos x="T4" y="T5"/>
                </a:cxn>
                <a:cxn ang="0">
                  <a:pos x="T6" y="T7"/>
                </a:cxn>
                <a:cxn ang="0">
                  <a:pos x="T8" y="T9"/>
                </a:cxn>
              </a:cxnLst>
              <a:rect l="0" t="0" r="r" b="b"/>
              <a:pathLst>
                <a:path w="36" h="49">
                  <a:moveTo>
                    <a:pt x="0" y="41"/>
                  </a:moveTo>
                  <a:lnTo>
                    <a:pt x="1" y="0"/>
                  </a:lnTo>
                  <a:lnTo>
                    <a:pt x="36" y="9"/>
                  </a:lnTo>
                  <a:lnTo>
                    <a:pt x="34" y="49"/>
                  </a:lnTo>
                  <a:lnTo>
                    <a:pt x="0" y="41"/>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15" name="Freeform 39">
              <a:extLst>
                <a:ext uri="{FF2B5EF4-FFF2-40B4-BE49-F238E27FC236}">
                  <a16:creationId xmlns:a16="http://schemas.microsoft.com/office/drawing/2014/main" id="{D2F6D932-2A33-44C2-82A4-BC1189783A84}"/>
                </a:ext>
              </a:extLst>
            </p:cNvPr>
            <p:cNvSpPr>
              <a:spLocks/>
            </p:cNvSpPr>
            <p:nvPr/>
          </p:nvSpPr>
          <p:spPr bwMode="auto">
            <a:xfrm>
              <a:off x="1791" y="1217"/>
              <a:ext cx="25" cy="196"/>
            </a:xfrm>
            <a:custGeom>
              <a:avLst/>
              <a:gdLst>
                <a:gd name="T0" fmla="*/ 49 w 49"/>
                <a:gd name="T1" fmla="*/ 392 h 392"/>
                <a:gd name="T2" fmla="*/ 49 w 49"/>
                <a:gd name="T3" fmla="*/ 18 h 392"/>
                <a:gd name="T4" fmla="*/ 44 w 49"/>
                <a:gd name="T5" fmla="*/ 17 h 392"/>
                <a:gd name="T6" fmla="*/ 38 w 49"/>
                <a:gd name="T7" fmla="*/ 14 h 392"/>
                <a:gd name="T8" fmla="*/ 32 w 49"/>
                <a:gd name="T9" fmla="*/ 13 h 392"/>
                <a:gd name="T10" fmla="*/ 25 w 49"/>
                <a:gd name="T11" fmla="*/ 10 h 392"/>
                <a:gd name="T12" fmla="*/ 19 w 49"/>
                <a:gd name="T13" fmla="*/ 8 h 392"/>
                <a:gd name="T14" fmla="*/ 13 w 49"/>
                <a:gd name="T15" fmla="*/ 5 h 392"/>
                <a:gd name="T16" fmla="*/ 7 w 49"/>
                <a:gd name="T17" fmla="*/ 3 h 392"/>
                <a:gd name="T18" fmla="*/ 0 w 49"/>
                <a:gd name="T19" fmla="*/ 0 h 392"/>
                <a:gd name="T20" fmla="*/ 7 w 49"/>
                <a:gd name="T21" fmla="*/ 373 h 392"/>
                <a:gd name="T22" fmla="*/ 13 w 49"/>
                <a:gd name="T23" fmla="*/ 376 h 392"/>
                <a:gd name="T24" fmla="*/ 18 w 49"/>
                <a:gd name="T25" fmla="*/ 378 h 392"/>
                <a:gd name="T26" fmla="*/ 24 w 49"/>
                <a:gd name="T27" fmla="*/ 381 h 392"/>
                <a:gd name="T28" fmla="*/ 29 w 49"/>
                <a:gd name="T29" fmla="*/ 383 h 392"/>
                <a:gd name="T30" fmla="*/ 34 w 49"/>
                <a:gd name="T31" fmla="*/ 386 h 392"/>
                <a:gd name="T32" fmla="*/ 39 w 49"/>
                <a:gd name="T33" fmla="*/ 388 h 392"/>
                <a:gd name="T34" fmla="*/ 44 w 49"/>
                <a:gd name="T35" fmla="*/ 390 h 392"/>
                <a:gd name="T36" fmla="*/ 49 w 49"/>
                <a:gd name="T37"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392">
                  <a:moveTo>
                    <a:pt x="49" y="392"/>
                  </a:moveTo>
                  <a:lnTo>
                    <a:pt x="49" y="18"/>
                  </a:lnTo>
                  <a:lnTo>
                    <a:pt x="44" y="17"/>
                  </a:lnTo>
                  <a:lnTo>
                    <a:pt x="38" y="14"/>
                  </a:lnTo>
                  <a:lnTo>
                    <a:pt x="32" y="13"/>
                  </a:lnTo>
                  <a:lnTo>
                    <a:pt x="25" y="10"/>
                  </a:lnTo>
                  <a:lnTo>
                    <a:pt x="19" y="8"/>
                  </a:lnTo>
                  <a:lnTo>
                    <a:pt x="13" y="5"/>
                  </a:lnTo>
                  <a:lnTo>
                    <a:pt x="7" y="3"/>
                  </a:lnTo>
                  <a:lnTo>
                    <a:pt x="0" y="0"/>
                  </a:lnTo>
                  <a:lnTo>
                    <a:pt x="7" y="373"/>
                  </a:lnTo>
                  <a:lnTo>
                    <a:pt x="13" y="376"/>
                  </a:lnTo>
                  <a:lnTo>
                    <a:pt x="18" y="378"/>
                  </a:lnTo>
                  <a:lnTo>
                    <a:pt x="24" y="381"/>
                  </a:lnTo>
                  <a:lnTo>
                    <a:pt x="29" y="383"/>
                  </a:lnTo>
                  <a:lnTo>
                    <a:pt x="34" y="386"/>
                  </a:lnTo>
                  <a:lnTo>
                    <a:pt x="39" y="388"/>
                  </a:lnTo>
                  <a:lnTo>
                    <a:pt x="44" y="390"/>
                  </a:lnTo>
                  <a:lnTo>
                    <a:pt x="49" y="392"/>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16" name="Freeform 40">
              <a:extLst>
                <a:ext uri="{FF2B5EF4-FFF2-40B4-BE49-F238E27FC236}">
                  <a16:creationId xmlns:a16="http://schemas.microsoft.com/office/drawing/2014/main" id="{734A415E-113B-4493-B063-91697A07775B}"/>
                </a:ext>
              </a:extLst>
            </p:cNvPr>
            <p:cNvSpPr>
              <a:spLocks/>
            </p:cNvSpPr>
            <p:nvPr/>
          </p:nvSpPr>
          <p:spPr bwMode="auto">
            <a:xfrm>
              <a:off x="1790" y="1164"/>
              <a:ext cx="26" cy="36"/>
            </a:xfrm>
            <a:custGeom>
              <a:avLst/>
              <a:gdLst>
                <a:gd name="T0" fmla="*/ 50 w 50"/>
                <a:gd name="T1" fmla="*/ 71 h 71"/>
                <a:gd name="T2" fmla="*/ 50 w 50"/>
                <a:gd name="T3" fmla="*/ 18 h 71"/>
                <a:gd name="T4" fmla="*/ 44 w 50"/>
                <a:gd name="T5" fmla="*/ 16 h 71"/>
                <a:gd name="T6" fmla="*/ 38 w 50"/>
                <a:gd name="T7" fmla="*/ 15 h 71"/>
                <a:gd name="T8" fmla="*/ 31 w 50"/>
                <a:gd name="T9" fmla="*/ 12 h 71"/>
                <a:gd name="T10" fmla="*/ 25 w 50"/>
                <a:gd name="T11" fmla="*/ 10 h 71"/>
                <a:gd name="T12" fmla="*/ 19 w 50"/>
                <a:gd name="T13" fmla="*/ 7 h 71"/>
                <a:gd name="T14" fmla="*/ 11 w 50"/>
                <a:gd name="T15" fmla="*/ 5 h 71"/>
                <a:gd name="T16" fmla="*/ 6 w 50"/>
                <a:gd name="T17" fmla="*/ 2 h 71"/>
                <a:gd name="T18" fmla="*/ 0 w 50"/>
                <a:gd name="T19" fmla="*/ 0 h 71"/>
                <a:gd name="T20" fmla="*/ 0 w 50"/>
                <a:gd name="T21" fmla="*/ 54 h 71"/>
                <a:gd name="T22" fmla="*/ 6 w 50"/>
                <a:gd name="T23" fmla="*/ 56 h 71"/>
                <a:gd name="T24" fmla="*/ 13 w 50"/>
                <a:gd name="T25" fmla="*/ 59 h 71"/>
                <a:gd name="T26" fmla="*/ 19 w 50"/>
                <a:gd name="T27" fmla="*/ 61 h 71"/>
                <a:gd name="T28" fmla="*/ 26 w 50"/>
                <a:gd name="T29" fmla="*/ 64 h 71"/>
                <a:gd name="T30" fmla="*/ 33 w 50"/>
                <a:gd name="T31" fmla="*/ 66 h 71"/>
                <a:gd name="T32" fmla="*/ 39 w 50"/>
                <a:gd name="T33" fmla="*/ 68 h 71"/>
                <a:gd name="T34" fmla="*/ 45 w 50"/>
                <a:gd name="T35" fmla="*/ 70 h 71"/>
                <a:gd name="T36" fmla="*/ 50 w 50"/>
                <a:gd name="T3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71">
                  <a:moveTo>
                    <a:pt x="50" y="71"/>
                  </a:moveTo>
                  <a:lnTo>
                    <a:pt x="50" y="18"/>
                  </a:lnTo>
                  <a:lnTo>
                    <a:pt x="44" y="16"/>
                  </a:lnTo>
                  <a:lnTo>
                    <a:pt x="38" y="15"/>
                  </a:lnTo>
                  <a:lnTo>
                    <a:pt x="31" y="12"/>
                  </a:lnTo>
                  <a:lnTo>
                    <a:pt x="25" y="10"/>
                  </a:lnTo>
                  <a:lnTo>
                    <a:pt x="19" y="7"/>
                  </a:lnTo>
                  <a:lnTo>
                    <a:pt x="11" y="5"/>
                  </a:lnTo>
                  <a:lnTo>
                    <a:pt x="6" y="2"/>
                  </a:lnTo>
                  <a:lnTo>
                    <a:pt x="0" y="0"/>
                  </a:lnTo>
                  <a:lnTo>
                    <a:pt x="0" y="54"/>
                  </a:lnTo>
                  <a:lnTo>
                    <a:pt x="6" y="56"/>
                  </a:lnTo>
                  <a:lnTo>
                    <a:pt x="13" y="59"/>
                  </a:lnTo>
                  <a:lnTo>
                    <a:pt x="19" y="61"/>
                  </a:lnTo>
                  <a:lnTo>
                    <a:pt x="26" y="64"/>
                  </a:lnTo>
                  <a:lnTo>
                    <a:pt x="33" y="66"/>
                  </a:lnTo>
                  <a:lnTo>
                    <a:pt x="39" y="68"/>
                  </a:lnTo>
                  <a:lnTo>
                    <a:pt x="45" y="70"/>
                  </a:lnTo>
                  <a:lnTo>
                    <a:pt x="50" y="71"/>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17" name="Freeform 41">
              <a:extLst>
                <a:ext uri="{FF2B5EF4-FFF2-40B4-BE49-F238E27FC236}">
                  <a16:creationId xmlns:a16="http://schemas.microsoft.com/office/drawing/2014/main" id="{CDBA465D-52A0-4236-8EFD-98387E38A90B}"/>
                </a:ext>
              </a:extLst>
            </p:cNvPr>
            <p:cNvSpPr>
              <a:spLocks/>
            </p:cNvSpPr>
            <p:nvPr/>
          </p:nvSpPr>
          <p:spPr bwMode="auto">
            <a:xfrm>
              <a:off x="1789" y="1117"/>
              <a:ext cx="27" cy="32"/>
            </a:xfrm>
            <a:custGeom>
              <a:avLst/>
              <a:gdLst>
                <a:gd name="T0" fmla="*/ 53 w 53"/>
                <a:gd name="T1" fmla="*/ 63 h 63"/>
                <a:gd name="T2" fmla="*/ 53 w 53"/>
                <a:gd name="T3" fmla="*/ 19 h 63"/>
                <a:gd name="T4" fmla="*/ 48 w 53"/>
                <a:gd name="T5" fmla="*/ 18 h 63"/>
                <a:gd name="T6" fmla="*/ 42 w 53"/>
                <a:gd name="T7" fmla="*/ 15 h 63"/>
                <a:gd name="T8" fmla="*/ 34 w 53"/>
                <a:gd name="T9" fmla="*/ 13 h 63"/>
                <a:gd name="T10" fmla="*/ 27 w 53"/>
                <a:gd name="T11" fmla="*/ 10 h 63"/>
                <a:gd name="T12" fmla="*/ 19 w 53"/>
                <a:gd name="T13" fmla="*/ 8 h 63"/>
                <a:gd name="T14" fmla="*/ 13 w 53"/>
                <a:gd name="T15" fmla="*/ 5 h 63"/>
                <a:gd name="T16" fmla="*/ 7 w 53"/>
                <a:gd name="T17" fmla="*/ 3 h 63"/>
                <a:gd name="T18" fmla="*/ 0 w 53"/>
                <a:gd name="T19" fmla="*/ 0 h 63"/>
                <a:gd name="T20" fmla="*/ 2 w 53"/>
                <a:gd name="T21" fmla="*/ 45 h 63"/>
                <a:gd name="T22" fmla="*/ 9 w 53"/>
                <a:gd name="T23" fmla="*/ 48 h 63"/>
                <a:gd name="T24" fmla="*/ 16 w 53"/>
                <a:gd name="T25" fmla="*/ 50 h 63"/>
                <a:gd name="T26" fmla="*/ 23 w 53"/>
                <a:gd name="T27" fmla="*/ 53 h 63"/>
                <a:gd name="T28" fmla="*/ 29 w 53"/>
                <a:gd name="T29" fmla="*/ 55 h 63"/>
                <a:gd name="T30" fmla="*/ 36 w 53"/>
                <a:gd name="T31" fmla="*/ 58 h 63"/>
                <a:gd name="T32" fmla="*/ 42 w 53"/>
                <a:gd name="T33" fmla="*/ 59 h 63"/>
                <a:gd name="T34" fmla="*/ 48 w 53"/>
                <a:gd name="T35" fmla="*/ 62 h 63"/>
                <a:gd name="T36" fmla="*/ 53 w 53"/>
                <a:gd name="T3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63">
                  <a:moveTo>
                    <a:pt x="53" y="63"/>
                  </a:moveTo>
                  <a:lnTo>
                    <a:pt x="53" y="19"/>
                  </a:lnTo>
                  <a:lnTo>
                    <a:pt x="48" y="18"/>
                  </a:lnTo>
                  <a:lnTo>
                    <a:pt x="42" y="15"/>
                  </a:lnTo>
                  <a:lnTo>
                    <a:pt x="34" y="13"/>
                  </a:lnTo>
                  <a:lnTo>
                    <a:pt x="27" y="10"/>
                  </a:lnTo>
                  <a:lnTo>
                    <a:pt x="19" y="8"/>
                  </a:lnTo>
                  <a:lnTo>
                    <a:pt x="13" y="5"/>
                  </a:lnTo>
                  <a:lnTo>
                    <a:pt x="7" y="3"/>
                  </a:lnTo>
                  <a:lnTo>
                    <a:pt x="0" y="0"/>
                  </a:lnTo>
                  <a:lnTo>
                    <a:pt x="2" y="45"/>
                  </a:lnTo>
                  <a:lnTo>
                    <a:pt x="9" y="48"/>
                  </a:lnTo>
                  <a:lnTo>
                    <a:pt x="16" y="50"/>
                  </a:lnTo>
                  <a:lnTo>
                    <a:pt x="23" y="53"/>
                  </a:lnTo>
                  <a:lnTo>
                    <a:pt x="29" y="55"/>
                  </a:lnTo>
                  <a:lnTo>
                    <a:pt x="36" y="58"/>
                  </a:lnTo>
                  <a:lnTo>
                    <a:pt x="42" y="59"/>
                  </a:lnTo>
                  <a:lnTo>
                    <a:pt x="48" y="62"/>
                  </a:lnTo>
                  <a:lnTo>
                    <a:pt x="53" y="63"/>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18" name="Freeform 42">
              <a:extLst>
                <a:ext uri="{FF2B5EF4-FFF2-40B4-BE49-F238E27FC236}">
                  <a16:creationId xmlns:a16="http://schemas.microsoft.com/office/drawing/2014/main" id="{2A7C3BAF-C817-4D9B-84E2-C8D9BAD93B69}"/>
                </a:ext>
              </a:extLst>
            </p:cNvPr>
            <p:cNvSpPr>
              <a:spLocks/>
            </p:cNvSpPr>
            <p:nvPr/>
          </p:nvSpPr>
          <p:spPr bwMode="auto">
            <a:xfrm>
              <a:off x="1796" y="1470"/>
              <a:ext cx="20" cy="28"/>
            </a:xfrm>
            <a:custGeom>
              <a:avLst/>
              <a:gdLst>
                <a:gd name="T0" fmla="*/ 40 w 40"/>
                <a:gd name="T1" fmla="*/ 17 h 55"/>
                <a:gd name="T2" fmla="*/ 40 w 40"/>
                <a:gd name="T3" fmla="*/ 55 h 55"/>
                <a:gd name="T4" fmla="*/ 37 w 40"/>
                <a:gd name="T5" fmla="*/ 54 h 55"/>
                <a:gd name="T6" fmla="*/ 33 w 40"/>
                <a:gd name="T7" fmla="*/ 51 h 55"/>
                <a:gd name="T8" fmla="*/ 28 w 40"/>
                <a:gd name="T9" fmla="*/ 50 h 55"/>
                <a:gd name="T10" fmla="*/ 23 w 40"/>
                <a:gd name="T11" fmla="*/ 48 h 55"/>
                <a:gd name="T12" fmla="*/ 18 w 40"/>
                <a:gd name="T13" fmla="*/ 45 h 55"/>
                <a:gd name="T14" fmla="*/ 13 w 40"/>
                <a:gd name="T15" fmla="*/ 43 h 55"/>
                <a:gd name="T16" fmla="*/ 6 w 40"/>
                <a:gd name="T17" fmla="*/ 40 h 55"/>
                <a:gd name="T18" fmla="*/ 1 w 40"/>
                <a:gd name="T19" fmla="*/ 36 h 55"/>
                <a:gd name="T20" fmla="*/ 0 w 40"/>
                <a:gd name="T21" fmla="*/ 0 h 55"/>
                <a:gd name="T22" fmla="*/ 6 w 40"/>
                <a:gd name="T23" fmla="*/ 2 h 55"/>
                <a:gd name="T24" fmla="*/ 13 w 40"/>
                <a:gd name="T25" fmla="*/ 5 h 55"/>
                <a:gd name="T26" fmla="*/ 18 w 40"/>
                <a:gd name="T27" fmla="*/ 7 h 55"/>
                <a:gd name="T28" fmla="*/ 23 w 40"/>
                <a:gd name="T29" fmla="*/ 10 h 55"/>
                <a:gd name="T30" fmla="*/ 28 w 40"/>
                <a:gd name="T31" fmla="*/ 12 h 55"/>
                <a:gd name="T32" fmla="*/ 33 w 40"/>
                <a:gd name="T33" fmla="*/ 14 h 55"/>
                <a:gd name="T34" fmla="*/ 37 w 40"/>
                <a:gd name="T35" fmla="*/ 16 h 55"/>
                <a:gd name="T36" fmla="*/ 40 w 40"/>
                <a:gd name="T3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55">
                  <a:moveTo>
                    <a:pt x="40" y="17"/>
                  </a:moveTo>
                  <a:lnTo>
                    <a:pt x="40" y="55"/>
                  </a:lnTo>
                  <a:lnTo>
                    <a:pt x="37" y="54"/>
                  </a:lnTo>
                  <a:lnTo>
                    <a:pt x="33" y="51"/>
                  </a:lnTo>
                  <a:lnTo>
                    <a:pt x="28" y="50"/>
                  </a:lnTo>
                  <a:lnTo>
                    <a:pt x="23" y="48"/>
                  </a:lnTo>
                  <a:lnTo>
                    <a:pt x="18" y="45"/>
                  </a:lnTo>
                  <a:lnTo>
                    <a:pt x="13" y="43"/>
                  </a:lnTo>
                  <a:lnTo>
                    <a:pt x="6" y="40"/>
                  </a:lnTo>
                  <a:lnTo>
                    <a:pt x="1" y="36"/>
                  </a:lnTo>
                  <a:lnTo>
                    <a:pt x="0" y="0"/>
                  </a:lnTo>
                  <a:lnTo>
                    <a:pt x="6" y="2"/>
                  </a:lnTo>
                  <a:lnTo>
                    <a:pt x="13" y="5"/>
                  </a:lnTo>
                  <a:lnTo>
                    <a:pt x="18" y="7"/>
                  </a:lnTo>
                  <a:lnTo>
                    <a:pt x="23" y="10"/>
                  </a:lnTo>
                  <a:lnTo>
                    <a:pt x="28" y="12"/>
                  </a:lnTo>
                  <a:lnTo>
                    <a:pt x="33" y="14"/>
                  </a:lnTo>
                  <a:lnTo>
                    <a:pt x="37" y="16"/>
                  </a:lnTo>
                  <a:lnTo>
                    <a:pt x="40" y="17"/>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19" name="Freeform 43">
              <a:extLst>
                <a:ext uri="{FF2B5EF4-FFF2-40B4-BE49-F238E27FC236}">
                  <a16:creationId xmlns:a16="http://schemas.microsoft.com/office/drawing/2014/main" id="{10E9BE56-DA09-4F01-8F82-1AAF65A6BE11}"/>
                </a:ext>
              </a:extLst>
            </p:cNvPr>
            <p:cNvSpPr>
              <a:spLocks/>
            </p:cNvSpPr>
            <p:nvPr/>
          </p:nvSpPr>
          <p:spPr bwMode="auto">
            <a:xfrm>
              <a:off x="1795" y="1426"/>
              <a:ext cx="21" cy="31"/>
            </a:xfrm>
            <a:custGeom>
              <a:avLst/>
              <a:gdLst>
                <a:gd name="T0" fmla="*/ 41 w 41"/>
                <a:gd name="T1" fmla="*/ 61 h 61"/>
                <a:gd name="T2" fmla="*/ 41 w 41"/>
                <a:gd name="T3" fmla="*/ 17 h 61"/>
                <a:gd name="T4" fmla="*/ 36 w 41"/>
                <a:gd name="T5" fmla="*/ 16 h 61"/>
                <a:gd name="T6" fmla="*/ 33 w 41"/>
                <a:gd name="T7" fmla="*/ 13 h 61"/>
                <a:gd name="T8" fmla="*/ 28 w 41"/>
                <a:gd name="T9" fmla="*/ 11 h 61"/>
                <a:gd name="T10" fmla="*/ 21 w 41"/>
                <a:gd name="T11" fmla="*/ 8 h 61"/>
                <a:gd name="T12" fmla="*/ 16 w 41"/>
                <a:gd name="T13" fmla="*/ 6 h 61"/>
                <a:gd name="T14" fmla="*/ 11 w 41"/>
                <a:gd name="T15" fmla="*/ 3 h 61"/>
                <a:gd name="T16" fmla="*/ 5 w 41"/>
                <a:gd name="T17" fmla="*/ 2 h 61"/>
                <a:gd name="T18" fmla="*/ 0 w 41"/>
                <a:gd name="T19" fmla="*/ 0 h 61"/>
                <a:gd name="T20" fmla="*/ 1 w 41"/>
                <a:gd name="T21" fmla="*/ 42 h 61"/>
                <a:gd name="T22" fmla="*/ 7 w 41"/>
                <a:gd name="T23" fmla="*/ 45 h 61"/>
                <a:gd name="T24" fmla="*/ 12 w 41"/>
                <a:gd name="T25" fmla="*/ 47 h 61"/>
                <a:gd name="T26" fmla="*/ 17 w 41"/>
                <a:gd name="T27" fmla="*/ 50 h 61"/>
                <a:gd name="T28" fmla="*/ 24 w 41"/>
                <a:gd name="T29" fmla="*/ 52 h 61"/>
                <a:gd name="T30" fmla="*/ 28 w 41"/>
                <a:gd name="T31" fmla="*/ 55 h 61"/>
                <a:gd name="T32" fmla="*/ 33 w 41"/>
                <a:gd name="T33" fmla="*/ 58 h 61"/>
                <a:gd name="T34" fmla="*/ 38 w 41"/>
                <a:gd name="T35" fmla="*/ 59 h 61"/>
                <a:gd name="T36" fmla="*/ 41 w 41"/>
                <a:gd name="T3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61">
                  <a:moveTo>
                    <a:pt x="41" y="61"/>
                  </a:moveTo>
                  <a:lnTo>
                    <a:pt x="41" y="17"/>
                  </a:lnTo>
                  <a:lnTo>
                    <a:pt x="36" y="16"/>
                  </a:lnTo>
                  <a:lnTo>
                    <a:pt x="33" y="13"/>
                  </a:lnTo>
                  <a:lnTo>
                    <a:pt x="28" y="11"/>
                  </a:lnTo>
                  <a:lnTo>
                    <a:pt x="21" y="8"/>
                  </a:lnTo>
                  <a:lnTo>
                    <a:pt x="16" y="6"/>
                  </a:lnTo>
                  <a:lnTo>
                    <a:pt x="11" y="3"/>
                  </a:lnTo>
                  <a:lnTo>
                    <a:pt x="5" y="2"/>
                  </a:lnTo>
                  <a:lnTo>
                    <a:pt x="0" y="0"/>
                  </a:lnTo>
                  <a:lnTo>
                    <a:pt x="1" y="42"/>
                  </a:lnTo>
                  <a:lnTo>
                    <a:pt x="7" y="45"/>
                  </a:lnTo>
                  <a:lnTo>
                    <a:pt x="12" y="47"/>
                  </a:lnTo>
                  <a:lnTo>
                    <a:pt x="17" y="50"/>
                  </a:lnTo>
                  <a:lnTo>
                    <a:pt x="24" y="52"/>
                  </a:lnTo>
                  <a:lnTo>
                    <a:pt x="28" y="55"/>
                  </a:lnTo>
                  <a:lnTo>
                    <a:pt x="33" y="58"/>
                  </a:lnTo>
                  <a:lnTo>
                    <a:pt x="38" y="59"/>
                  </a:lnTo>
                  <a:lnTo>
                    <a:pt x="41" y="61"/>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20" name="Freeform 44">
              <a:extLst>
                <a:ext uri="{FF2B5EF4-FFF2-40B4-BE49-F238E27FC236}">
                  <a16:creationId xmlns:a16="http://schemas.microsoft.com/office/drawing/2014/main" id="{2E59C5F1-4D0C-4054-89A1-E68D257AA90A}"/>
                </a:ext>
              </a:extLst>
            </p:cNvPr>
            <p:cNvSpPr>
              <a:spLocks/>
            </p:cNvSpPr>
            <p:nvPr/>
          </p:nvSpPr>
          <p:spPr bwMode="auto">
            <a:xfrm>
              <a:off x="1939" y="1130"/>
              <a:ext cx="70" cy="30"/>
            </a:xfrm>
            <a:custGeom>
              <a:avLst/>
              <a:gdLst>
                <a:gd name="T0" fmla="*/ 138 w 138"/>
                <a:gd name="T1" fmla="*/ 46 h 61"/>
                <a:gd name="T2" fmla="*/ 122 w 138"/>
                <a:gd name="T3" fmla="*/ 48 h 61"/>
                <a:gd name="T4" fmla="*/ 105 w 138"/>
                <a:gd name="T5" fmla="*/ 51 h 61"/>
                <a:gd name="T6" fmla="*/ 88 w 138"/>
                <a:gd name="T7" fmla="*/ 53 h 61"/>
                <a:gd name="T8" fmla="*/ 71 w 138"/>
                <a:gd name="T9" fmla="*/ 54 h 61"/>
                <a:gd name="T10" fmla="*/ 52 w 138"/>
                <a:gd name="T11" fmla="*/ 57 h 61"/>
                <a:gd name="T12" fmla="*/ 35 w 138"/>
                <a:gd name="T13" fmla="*/ 58 h 61"/>
                <a:gd name="T14" fmla="*/ 17 w 138"/>
                <a:gd name="T15" fmla="*/ 59 h 61"/>
                <a:gd name="T16" fmla="*/ 0 w 138"/>
                <a:gd name="T17" fmla="*/ 61 h 61"/>
                <a:gd name="T18" fmla="*/ 2 w 138"/>
                <a:gd name="T19" fmla="*/ 17 h 61"/>
                <a:gd name="T20" fmla="*/ 20 w 138"/>
                <a:gd name="T21" fmla="*/ 15 h 61"/>
                <a:gd name="T22" fmla="*/ 37 w 138"/>
                <a:gd name="T23" fmla="*/ 14 h 61"/>
                <a:gd name="T24" fmla="*/ 54 w 138"/>
                <a:gd name="T25" fmla="*/ 13 h 61"/>
                <a:gd name="T26" fmla="*/ 71 w 138"/>
                <a:gd name="T27" fmla="*/ 10 h 61"/>
                <a:gd name="T28" fmla="*/ 89 w 138"/>
                <a:gd name="T29" fmla="*/ 9 h 61"/>
                <a:gd name="T30" fmla="*/ 105 w 138"/>
                <a:gd name="T31" fmla="*/ 7 h 61"/>
                <a:gd name="T32" fmla="*/ 122 w 138"/>
                <a:gd name="T33" fmla="*/ 3 h 61"/>
                <a:gd name="T34" fmla="*/ 138 w 138"/>
                <a:gd name="T35" fmla="*/ 0 h 61"/>
                <a:gd name="T36" fmla="*/ 138 w 138"/>
                <a:gd name="T37"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 h="61">
                  <a:moveTo>
                    <a:pt x="138" y="46"/>
                  </a:moveTo>
                  <a:lnTo>
                    <a:pt x="122" y="48"/>
                  </a:lnTo>
                  <a:lnTo>
                    <a:pt x="105" y="51"/>
                  </a:lnTo>
                  <a:lnTo>
                    <a:pt x="88" y="53"/>
                  </a:lnTo>
                  <a:lnTo>
                    <a:pt x="71" y="54"/>
                  </a:lnTo>
                  <a:lnTo>
                    <a:pt x="52" y="57"/>
                  </a:lnTo>
                  <a:lnTo>
                    <a:pt x="35" y="58"/>
                  </a:lnTo>
                  <a:lnTo>
                    <a:pt x="17" y="59"/>
                  </a:lnTo>
                  <a:lnTo>
                    <a:pt x="0" y="61"/>
                  </a:lnTo>
                  <a:lnTo>
                    <a:pt x="2" y="17"/>
                  </a:lnTo>
                  <a:lnTo>
                    <a:pt x="20" y="15"/>
                  </a:lnTo>
                  <a:lnTo>
                    <a:pt x="37" y="14"/>
                  </a:lnTo>
                  <a:lnTo>
                    <a:pt x="54" y="13"/>
                  </a:lnTo>
                  <a:lnTo>
                    <a:pt x="71" y="10"/>
                  </a:lnTo>
                  <a:lnTo>
                    <a:pt x="89" y="9"/>
                  </a:lnTo>
                  <a:lnTo>
                    <a:pt x="105" y="7"/>
                  </a:lnTo>
                  <a:lnTo>
                    <a:pt x="122" y="3"/>
                  </a:lnTo>
                  <a:lnTo>
                    <a:pt x="138" y="0"/>
                  </a:lnTo>
                  <a:lnTo>
                    <a:pt x="138" y="46"/>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21" name="Freeform 45">
              <a:extLst>
                <a:ext uri="{FF2B5EF4-FFF2-40B4-BE49-F238E27FC236}">
                  <a16:creationId xmlns:a16="http://schemas.microsoft.com/office/drawing/2014/main" id="{38DCAB15-7D28-4F67-A7BC-E1A21E70FCD2}"/>
                </a:ext>
              </a:extLst>
            </p:cNvPr>
            <p:cNvSpPr>
              <a:spLocks/>
            </p:cNvSpPr>
            <p:nvPr/>
          </p:nvSpPr>
          <p:spPr bwMode="auto">
            <a:xfrm>
              <a:off x="1939" y="1178"/>
              <a:ext cx="69" cy="32"/>
            </a:xfrm>
            <a:custGeom>
              <a:avLst/>
              <a:gdLst>
                <a:gd name="T0" fmla="*/ 0 w 139"/>
                <a:gd name="T1" fmla="*/ 65 h 65"/>
                <a:gd name="T2" fmla="*/ 2 w 139"/>
                <a:gd name="T3" fmla="*/ 15 h 65"/>
                <a:gd name="T4" fmla="*/ 17 w 139"/>
                <a:gd name="T5" fmla="*/ 14 h 65"/>
                <a:gd name="T6" fmla="*/ 34 w 139"/>
                <a:gd name="T7" fmla="*/ 13 h 65"/>
                <a:gd name="T8" fmla="*/ 54 w 139"/>
                <a:gd name="T9" fmla="*/ 10 h 65"/>
                <a:gd name="T10" fmla="*/ 75 w 139"/>
                <a:gd name="T11" fmla="*/ 9 h 65"/>
                <a:gd name="T12" fmla="*/ 95 w 139"/>
                <a:gd name="T13" fmla="*/ 7 h 65"/>
                <a:gd name="T14" fmla="*/ 112 w 139"/>
                <a:gd name="T15" fmla="*/ 4 h 65"/>
                <a:gd name="T16" fmla="*/ 128 w 139"/>
                <a:gd name="T17" fmla="*/ 3 h 65"/>
                <a:gd name="T18" fmla="*/ 139 w 139"/>
                <a:gd name="T19" fmla="*/ 0 h 65"/>
                <a:gd name="T20" fmla="*/ 139 w 139"/>
                <a:gd name="T21" fmla="*/ 48 h 65"/>
                <a:gd name="T22" fmla="*/ 125 w 139"/>
                <a:gd name="T23" fmla="*/ 51 h 65"/>
                <a:gd name="T24" fmla="*/ 106 w 139"/>
                <a:gd name="T25" fmla="*/ 53 h 65"/>
                <a:gd name="T26" fmla="*/ 87 w 139"/>
                <a:gd name="T27" fmla="*/ 56 h 65"/>
                <a:gd name="T28" fmla="*/ 66 w 139"/>
                <a:gd name="T29" fmla="*/ 58 h 65"/>
                <a:gd name="T30" fmla="*/ 46 w 139"/>
                <a:gd name="T31" fmla="*/ 61 h 65"/>
                <a:gd name="T32" fmla="*/ 27 w 139"/>
                <a:gd name="T33" fmla="*/ 62 h 65"/>
                <a:gd name="T34" fmla="*/ 12 w 139"/>
                <a:gd name="T35" fmla="*/ 63 h 65"/>
                <a:gd name="T36" fmla="*/ 0 w 139"/>
                <a:gd name="T3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65">
                  <a:moveTo>
                    <a:pt x="0" y="65"/>
                  </a:moveTo>
                  <a:lnTo>
                    <a:pt x="2" y="15"/>
                  </a:lnTo>
                  <a:lnTo>
                    <a:pt x="17" y="14"/>
                  </a:lnTo>
                  <a:lnTo>
                    <a:pt x="34" y="13"/>
                  </a:lnTo>
                  <a:lnTo>
                    <a:pt x="54" y="10"/>
                  </a:lnTo>
                  <a:lnTo>
                    <a:pt x="75" y="9"/>
                  </a:lnTo>
                  <a:lnTo>
                    <a:pt x="95" y="7"/>
                  </a:lnTo>
                  <a:lnTo>
                    <a:pt x="112" y="4"/>
                  </a:lnTo>
                  <a:lnTo>
                    <a:pt x="128" y="3"/>
                  </a:lnTo>
                  <a:lnTo>
                    <a:pt x="139" y="0"/>
                  </a:lnTo>
                  <a:lnTo>
                    <a:pt x="139" y="48"/>
                  </a:lnTo>
                  <a:lnTo>
                    <a:pt x="125" y="51"/>
                  </a:lnTo>
                  <a:lnTo>
                    <a:pt x="106" y="53"/>
                  </a:lnTo>
                  <a:lnTo>
                    <a:pt x="87" y="56"/>
                  </a:lnTo>
                  <a:lnTo>
                    <a:pt x="66" y="58"/>
                  </a:lnTo>
                  <a:lnTo>
                    <a:pt x="46" y="61"/>
                  </a:lnTo>
                  <a:lnTo>
                    <a:pt x="27" y="62"/>
                  </a:lnTo>
                  <a:lnTo>
                    <a:pt x="12" y="63"/>
                  </a:lnTo>
                  <a:lnTo>
                    <a:pt x="0" y="65"/>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22" name="Freeform 46">
              <a:extLst>
                <a:ext uri="{FF2B5EF4-FFF2-40B4-BE49-F238E27FC236}">
                  <a16:creationId xmlns:a16="http://schemas.microsoft.com/office/drawing/2014/main" id="{1CCAD8DF-ED90-4AAE-91F3-5A417F9626A4}"/>
                </a:ext>
              </a:extLst>
            </p:cNvPr>
            <p:cNvSpPr>
              <a:spLocks/>
            </p:cNvSpPr>
            <p:nvPr/>
          </p:nvSpPr>
          <p:spPr bwMode="auto">
            <a:xfrm>
              <a:off x="1935" y="1229"/>
              <a:ext cx="72" cy="207"/>
            </a:xfrm>
            <a:custGeom>
              <a:avLst/>
              <a:gdLst>
                <a:gd name="T0" fmla="*/ 0 w 145"/>
                <a:gd name="T1" fmla="*/ 415 h 415"/>
                <a:gd name="T2" fmla="*/ 6 w 145"/>
                <a:gd name="T3" fmla="*/ 15 h 415"/>
                <a:gd name="T4" fmla="*/ 25 w 145"/>
                <a:gd name="T5" fmla="*/ 14 h 415"/>
                <a:gd name="T6" fmla="*/ 45 w 145"/>
                <a:gd name="T7" fmla="*/ 13 h 415"/>
                <a:gd name="T8" fmla="*/ 67 w 145"/>
                <a:gd name="T9" fmla="*/ 10 h 415"/>
                <a:gd name="T10" fmla="*/ 88 w 145"/>
                <a:gd name="T11" fmla="*/ 8 h 415"/>
                <a:gd name="T12" fmla="*/ 107 w 145"/>
                <a:gd name="T13" fmla="*/ 6 h 415"/>
                <a:gd name="T14" fmla="*/ 123 w 145"/>
                <a:gd name="T15" fmla="*/ 4 h 415"/>
                <a:gd name="T16" fmla="*/ 137 w 145"/>
                <a:gd name="T17" fmla="*/ 1 h 415"/>
                <a:gd name="T18" fmla="*/ 145 w 145"/>
                <a:gd name="T19" fmla="*/ 0 h 415"/>
                <a:gd name="T20" fmla="*/ 138 w 145"/>
                <a:gd name="T21" fmla="*/ 378 h 415"/>
                <a:gd name="T22" fmla="*/ 127 w 145"/>
                <a:gd name="T23" fmla="*/ 383 h 415"/>
                <a:gd name="T24" fmla="*/ 112 w 145"/>
                <a:gd name="T25" fmla="*/ 388 h 415"/>
                <a:gd name="T26" fmla="*/ 94 w 145"/>
                <a:gd name="T27" fmla="*/ 395 h 415"/>
                <a:gd name="T28" fmla="*/ 77 w 145"/>
                <a:gd name="T29" fmla="*/ 400 h 415"/>
                <a:gd name="T30" fmla="*/ 56 w 145"/>
                <a:gd name="T31" fmla="*/ 406 h 415"/>
                <a:gd name="T32" fmla="*/ 36 w 145"/>
                <a:gd name="T33" fmla="*/ 410 h 415"/>
                <a:gd name="T34" fmla="*/ 17 w 145"/>
                <a:gd name="T35" fmla="*/ 413 h 415"/>
                <a:gd name="T36" fmla="*/ 0 w 145"/>
                <a:gd name="T37"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415">
                  <a:moveTo>
                    <a:pt x="0" y="415"/>
                  </a:moveTo>
                  <a:lnTo>
                    <a:pt x="6" y="15"/>
                  </a:lnTo>
                  <a:lnTo>
                    <a:pt x="25" y="14"/>
                  </a:lnTo>
                  <a:lnTo>
                    <a:pt x="45" y="13"/>
                  </a:lnTo>
                  <a:lnTo>
                    <a:pt x="67" y="10"/>
                  </a:lnTo>
                  <a:lnTo>
                    <a:pt x="88" y="8"/>
                  </a:lnTo>
                  <a:lnTo>
                    <a:pt x="107" y="6"/>
                  </a:lnTo>
                  <a:lnTo>
                    <a:pt x="123" y="4"/>
                  </a:lnTo>
                  <a:lnTo>
                    <a:pt x="137" y="1"/>
                  </a:lnTo>
                  <a:lnTo>
                    <a:pt x="145" y="0"/>
                  </a:lnTo>
                  <a:lnTo>
                    <a:pt x="138" y="378"/>
                  </a:lnTo>
                  <a:lnTo>
                    <a:pt x="127" y="383"/>
                  </a:lnTo>
                  <a:lnTo>
                    <a:pt x="112" y="388"/>
                  </a:lnTo>
                  <a:lnTo>
                    <a:pt x="94" y="395"/>
                  </a:lnTo>
                  <a:lnTo>
                    <a:pt x="77" y="400"/>
                  </a:lnTo>
                  <a:lnTo>
                    <a:pt x="56" y="406"/>
                  </a:lnTo>
                  <a:lnTo>
                    <a:pt x="36" y="410"/>
                  </a:lnTo>
                  <a:lnTo>
                    <a:pt x="17" y="413"/>
                  </a:lnTo>
                  <a:lnTo>
                    <a:pt x="0" y="415"/>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23" name="Freeform 47">
              <a:extLst>
                <a:ext uri="{FF2B5EF4-FFF2-40B4-BE49-F238E27FC236}">
                  <a16:creationId xmlns:a16="http://schemas.microsoft.com/office/drawing/2014/main" id="{C288968B-2A6D-4A04-8E58-DEC216868AD6}"/>
                </a:ext>
              </a:extLst>
            </p:cNvPr>
            <p:cNvSpPr>
              <a:spLocks/>
            </p:cNvSpPr>
            <p:nvPr/>
          </p:nvSpPr>
          <p:spPr bwMode="auto">
            <a:xfrm>
              <a:off x="1934" y="1441"/>
              <a:ext cx="70" cy="40"/>
            </a:xfrm>
            <a:custGeom>
              <a:avLst/>
              <a:gdLst>
                <a:gd name="T0" fmla="*/ 0 w 140"/>
                <a:gd name="T1" fmla="*/ 79 h 79"/>
                <a:gd name="T2" fmla="*/ 1 w 140"/>
                <a:gd name="T3" fmla="*/ 35 h 79"/>
                <a:gd name="T4" fmla="*/ 18 w 140"/>
                <a:gd name="T5" fmla="*/ 33 h 79"/>
                <a:gd name="T6" fmla="*/ 37 w 140"/>
                <a:gd name="T7" fmla="*/ 30 h 79"/>
                <a:gd name="T8" fmla="*/ 56 w 140"/>
                <a:gd name="T9" fmla="*/ 26 h 79"/>
                <a:gd name="T10" fmla="*/ 76 w 140"/>
                <a:gd name="T11" fmla="*/ 22 h 79"/>
                <a:gd name="T12" fmla="*/ 95 w 140"/>
                <a:gd name="T13" fmla="*/ 17 h 79"/>
                <a:gd name="T14" fmla="*/ 112 w 140"/>
                <a:gd name="T15" fmla="*/ 12 h 79"/>
                <a:gd name="T16" fmla="*/ 128 w 140"/>
                <a:gd name="T17" fmla="*/ 6 h 79"/>
                <a:gd name="T18" fmla="*/ 140 w 140"/>
                <a:gd name="T19" fmla="*/ 0 h 79"/>
                <a:gd name="T20" fmla="*/ 140 w 140"/>
                <a:gd name="T21" fmla="*/ 46 h 79"/>
                <a:gd name="T22" fmla="*/ 126 w 140"/>
                <a:gd name="T23" fmla="*/ 51 h 79"/>
                <a:gd name="T24" fmla="*/ 110 w 140"/>
                <a:gd name="T25" fmla="*/ 57 h 79"/>
                <a:gd name="T26" fmla="*/ 92 w 140"/>
                <a:gd name="T27" fmla="*/ 63 h 79"/>
                <a:gd name="T28" fmla="*/ 72 w 140"/>
                <a:gd name="T29" fmla="*/ 68 h 79"/>
                <a:gd name="T30" fmla="*/ 52 w 140"/>
                <a:gd name="T31" fmla="*/ 73 h 79"/>
                <a:gd name="T32" fmla="*/ 33 w 140"/>
                <a:gd name="T33" fmla="*/ 77 h 79"/>
                <a:gd name="T34" fmla="*/ 15 w 140"/>
                <a:gd name="T35" fmla="*/ 79 h 79"/>
                <a:gd name="T36" fmla="*/ 0 w 140"/>
                <a:gd name="T3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0" h="79">
                  <a:moveTo>
                    <a:pt x="0" y="79"/>
                  </a:moveTo>
                  <a:lnTo>
                    <a:pt x="1" y="35"/>
                  </a:lnTo>
                  <a:lnTo>
                    <a:pt x="18" y="33"/>
                  </a:lnTo>
                  <a:lnTo>
                    <a:pt x="37" y="30"/>
                  </a:lnTo>
                  <a:lnTo>
                    <a:pt x="56" y="26"/>
                  </a:lnTo>
                  <a:lnTo>
                    <a:pt x="76" y="22"/>
                  </a:lnTo>
                  <a:lnTo>
                    <a:pt x="95" y="17"/>
                  </a:lnTo>
                  <a:lnTo>
                    <a:pt x="112" y="12"/>
                  </a:lnTo>
                  <a:lnTo>
                    <a:pt x="128" y="6"/>
                  </a:lnTo>
                  <a:lnTo>
                    <a:pt x="140" y="0"/>
                  </a:lnTo>
                  <a:lnTo>
                    <a:pt x="140" y="46"/>
                  </a:lnTo>
                  <a:lnTo>
                    <a:pt x="126" y="51"/>
                  </a:lnTo>
                  <a:lnTo>
                    <a:pt x="110" y="57"/>
                  </a:lnTo>
                  <a:lnTo>
                    <a:pt x="92" y="63"/>
                  </a:lnTo>
                  <a:lnTo>
                    <a:pt x="72" y="68"/>
                  </a:lnTo>
                  <a:lnTo>
                    <a:pt x="52" y="73"/>
                  </a:lnTo>
                  <a:lnTo>
                    <a:pt x="33" y="77"/>
                  </a:lnTo>
                  <a:lnTo>
                    <a:pt x="15" y="79"/>
                  </a:lnTo>
                  <a:lnTo>
                    <a:pt x="0" y="79"/>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24" name="Freeform 48">
              <a:extLst>
                <a:ext uri="{FF2B5EF4-FFF2-40B4-BE49-F238E27FC236}">
                  <a16:creationId xmlns:a16="http://schemas.microsoft.com/office/drawing/2014/main" id="{1F947900-B91C-44CE-ADB3-7E3A709EE83B}"/>
                </a:ext>
              </a:extLst>
            </p:cNvPr>
            <p:cNvSpPr>
              <a:spLocks/>
            </p:cNvSpPr>
            <p:nvPr/>
          </p:nvSpPr>
          <p:spPr bwMode="auto">
            <a:xfrm>
              <a:off x="1933" y="1487"/>
              <a:ext cx="70" cy="38"/>
            </a:xfrm>
            <a:custGeom>
              <a:avLst/>
              <a:gdLst>
                <a:gd name="T0" fmla="*/ 0 w 140"/>
                <a:gd name="T1" fmla="*/ 77 h 77"/>
                <a:gd name="T2" fmla="*/ 1 w 140"/>
                <a:gd name="T3" fmla="*/ 33 h 77"/>
                <a:gd name="T4" fmla="*/ 19 w 140"/>
                <a:gd name="T5" fmla="*/ 30 h 77"/>
                <a:gd name="T6" fmla="*/ 36 w 140"/>
                <a:gd name="T7" fmla="*/ 28 h 77"/>
                <a:gd name="T8" fmla="*/ 55 w 140"/>
                <a:gd name="T9" fmla="*/ 25 h 77"/>
                <a:gd name="T10" fmla="*/ 74 w 140"/>
                <a:gd name="T11" fmla="*/ 21 h 77"/>
                <a:gd name="T12" fmla="*/ 93 w 140"/>
                <a:gd name="T13" fmla="*/ 16 h 77"/>
                <a:gd name="T14" fmla="*/ 110 w 140"/>
                <a:gd name="T15" fmla="*/ 11 h 77"/>
                <a:gd name="T16" fmla="*/ 126 w 140"/>
                <a:gd name="T17" fmla="*/ 6 h 77"/>
                <a:gd name="T18" fmla="*/ 140 w 140"/>
                <a:gd name="T19" fmla="*/ 0 h 77"/>
                <a:gd name="T20" fmla="*/ 139 w 140"/>
                <a:gd name="T21" fmla="*/ 49 h 77"/>
                <a:gd name="T22" fmla="*/ 125 w 140"/>
                <a:gd name="T23" fmla="*/ 54 h 77"/>
                <a:gd name="T24" fmla="*/ 107 w 140"/>
                <a:gd name="T25" fmla="*/ 59 h 77"/>
                <a:gd name="T26" fmla="*/ 88 w 140"/>
                <a:gd name="T27" fmla="*/ 64 h 77"/>
                <a:gd name="T28" fmla="*/ 68 w 140"/>
                <a:gd name="T29" fmla="*/ 68 h 77"/>
                <a:gd name="T30" fmla="*/ 49 w 140"/>
                <a:gd name="T31" fmla="*/ 73 h 77"/>
                <a:gd name="T32" fmla="*/ 30 w 140"/>
                <a:gd name="T33" fmla="*/ 75 h 77"/>
                <a:gd name="T34" fmla="*/ 14 w 140"/>
                <a:gd name="T35" fmla="*/ 77 h 77"/>
                <a:gd name="T36" fmla="*/ 0 w 140"/>
                <a:gd name="T3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0" h="77">
                  <a:moveTo>
                    <a:pt x="0" y="77"/>
                  </a:moveTo>
                  <a:lnTo>
                    <a:pt x="1" y="33"/>
                  </a:lnTo>
                  <a:lnTo>
                    <a:pt x="19" y="30"/>
                  </a:lnTo>
                  <a:lnTo>
                    <a:pt x="36" y="28"/>
                  </a:lnTo>
                  <a:lnTo>
                    <a:pt x="55" y="25"/>
                  </a:lnTo>
                  <a:lnTo>
                    <a:pt x="74" y="21"/>
                  </a:lnTo>
                  <a:lnTo>
                    <a:pt x="93" y="16"/>
                  </a:lnTo>
                  <a:lnTo>
                    <a:pt x="110" y="11"/>
                  </a:lnTo>
                  <a:lnTo>
                    <a:pt x="126" y="6"/>
                  </a:lnTo>
                  <a:lnTo>
                    <a:pt x="140" y="0"/>
                  </a:lnTo>
                  <a:lnTo>
                    <a:pt x="139" y="49"/>
                  </a:lnTo>
                  <a:lnTo>
                    <a:pt x="125" y="54"/>
                  </a:lnTo>
                  <a:lnTo>
                    <a:pt x="107" y="59"/>
                  </a:lnTo>
                  <a:lnTo>
                    <a:pt x="88" y="64"/>
                  </a:lnTo>
                  <a:lnTo>
                    <a:pt x="68" y="68"/>
                  </a:lnTo>
                  <a:lnTo>
                    <a:pt x="49" y="73"/>
                  </a:lnTo>
                  <a:lnTo>
                    <a:pt x="30" y="75"/>
                  </a:lnTo>
                  <a:lnTo>
                    <a:pt x="14" y="77"/>
                  </a:lnTo>
                  <a:lnTo>
                    <a:pt x="0" y="77"/>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225" name="Freeform 49">
              <a:extLst>
                <a:ext uri="{FF2B5EF4-FFF2-40B4-BE49-F238E27FC236}">
                  <a16:creationId xmlns:a16="http://schemas.microsoft.com/office/drawing/2014/main" id="{0394CE09-D248-45D5-AED6-47187239FC07}"/>
                </a:ext>
              </a:extLst>
            </p:cNvPr>
            <p:cNvSpPr>
              <a:spLocks/>
            </p:cNvSpPr>
            <p:nvPr/>
          </p:nvSpPr>
          <p:spPr bwMode="auto">
            <a:xfrm>
              <a:off x="2035" y="1119"/>
              <a:ext cx="13" cy="26"/>
            </a:xfrm>
            <a:custGeom>
              <a:avLst/>
              <a:gdLst>
                <a:gd name="T0" fmla="*/ 0 w 25"/>
                <a:gd name="T1" fmla="*/ 7 h 53"/>
                <a:gd name="T2" fmla="*/ 1 w 25"/>
                <a:gd name="T3" fmla="*/ 53 h 53"/>
                <a:gd name="T4" fmla="*/ 8 w 25"/>
                <a:gd name="T5" fmla="*/ 50 h 53"/>
                <a:gd name="T6" fmla="*/ 14 w 25"/>
                <a:gd name="T7" fmla="*/ 48 h 53"/>
                <a:gd name="T8" fmla="*/ 19 w 25"/>
                <a:gd name="T9" fmla="*/ 45 h 53"/>
                <a:gd name="T10" fmla="*/ 25 w 25"/>
                <a:gd name="T11" fmla="*/ 43 h 53"/>
                <a:gd name="T12" fmla="*/ 25 w 25"/>
                <a:gd name="T13" fmla="*/ 0 h 53"/>
                <a:gd name="T14" fmla="*/ 19 w 25"/>
                <a:gd name="T15" fmla="*/ 1 h 53"/>
                <a:gd name="T16" fmla="*/ 13 w 25"/>
                <a:gd name="T17" fmla="*/ 4 h 53"/>
                <a:gd name="T18" fmla="*/ 6 w 25"/>
                <a:gd name="T19" fmla="*/ 5 h 53"/>
                <a:gd name="T20" fmla="*/ 0 w 25"/>
                <a:gd name="T21"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53">
                  <a:moveTo>
                    <a:pt x="0" y="7"/>
                  </a:moveTo>
                  <a:lnTo>
                    <a:pt x="1" y="53"/>
                  </a:lnTo>
                  <a:lnTo>
                    <a:pt x="8" y="50"/>
                  </a:lnTo>
                  <a:lnTo>
                    <a:pt x="14" y="48"/>
                  </a:lnTo>
                  <a:lnTo>
                    <a:pt x="19" y="45"/>
                  </a:lnTo>
                  <a:lnTo>
                    <a:pt x="25" y="43"/>
                  </a:lnTo>
                  <a:lnTo>
                    <a:pt x="25" y="0"/>
                  </a:lnTo>
                  <a:lnTo>
                    <a:pt x="19" y="1"/>
                  </a:lnTo>
                  <a:lnTo>
                    <a:pt x="13" y="4"/>
                  </a:lnTo>
                  <a:lnTo>
                    <a:pt x="6" y="5"/>
                  </a:lnTo>
                  <a:lnTo>
                    <a:pt x="0" y="7"/>
                  </a:lnTo>
                  <a:close/>
                </a:path>
              </a:pathLst>
            </a:custGeom>
            <a:solidFill>
              <a:srgbClr val="5BA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34226" name="Group 50">
            <a:extLst>
              <a:ext uri="{FF2B5EF4-FFF2-40B4-BE49-F238E27FC236}">
                <a16:creationId xmlns:a16="http://schemas.microsoft.com/office/drawing/2014/main" id="{68B8A502-4630-48D8-A46C-20BA9BED9327}"/>
              </a:ext>
            </a:extLst>
          </p:cNvPr>
          <p:cNvGrpSpPr>
            <a:grpSpLocks/>
          </p:cNvGrpSpPr>
          <p:nvPr/>
        </p:nvGrpSpPr>
        <p:grpSpPr bwMode="auto">
          <a:xfrm>
            <a:off x="3890963" y="2097088"/>
            <a:ext cx="427037" cy="363537"/>
            <a:chOff x="2621" y="1313"/>
            <a:chExt cx="196" cy="172"/>
          </a:xfrm>
        </p:grpSpPr>
        <p:sp>
          <p:nvSpPr>
            <p:cNvPr id="434227" name="AutoShape 51">
              <a:extLst>
                <a:ext uri="{FF2B5EF4-FFF2-40B4-BE49-F238E27FC236}">
                  <a16:creationId xmlns:a16="http://schemas.microsoft.com/office/drawing/2014/main" id="{C9C62E43-1E30-4A1C-B942-6D72397289F3}"/>
                </a:ext>
              </a:extLst>
            </p:cNvPr>
            <p:cNvSpPr>
              <a:spLocks noChangeArrowheads="1"/>
            </p:cNvSpPr>
            <p:nvPr/>
          </p:nvSpPr>
          <p:spPr bwMode="auto">
            <a:xfrm>
              <a:off x="2621" y="1397"/>
              <a:ext cx="196" cy="88"/>
            </a:xfrm>
            <a:prstGeom prst="triangle">
              <a:avLst>
                <a:gd name="adj" fmla="val 50000"/>
              </a:avLst>
            </a:prstGeom>
            <a:gradFill rotWithShape="0">
              <a:gsLst>
                <a:gs pos="0">
                  <a:schemeClr val="folHlink"/>
                </a:gs>
                <a:gs pos="50000">
                  <a:srgbClr val="009999"/>
                </a:gs>
                <a:gs pos="100000">
                  <a:schemeClr val="folHlink"/>
                </a:gs>
              </a:gsLst>
              <a:lin ang="5400000" scaled="1"/>
            </a:gradFill>
            <a:ln w="12700" cap="sq">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28" name="Oval 52">
              <a:extLst>
                <a:ext uri="{FF2B5EF4-FFF2-40B4-BE49-F238E27FC236}">
                  <a16:creationId xmlns:a16="http://schemas.microsoft.com/office/drawing/2014/main" id="{84FE328F-010F-4C3B-8E21-8EAB798B3FAF}"/>
                </a:ext>
              </a:extLst>
            </p:cNvPr>
            <p:cNvSpPr>
              <a:spLocks noChangeArrowheads="1"/>
            </p:cNvSpPr>
            <p:nvPr/>
          </p:nvSpPr>
          <p:spPr bwMode="auto">
            <a:xfrm>
              <a:off x="2643" y="1313"/>
              <a:ext cx="146" cy="146"/>
            </a:xfrm>
            <a:prstGeom prst="ellipse">
              <a:avLst/>
            </a:prstGeom>
            <a:gradFill rotWithShape="0">
              <a:gsLst>
                <a:gs pos="0">
                  <a:schemeClr val="folHlink"/>
                </a:gs>
                <a:gs pos="50000">
                  <a:srgbClr val="009999"/>
                </a:gs>
                <a:gs pos="100000">
                  <a:schemeClr val="folHlink"/>
                </a:gs>
              </a:gsLst>
              <a:lin ang="5400000" scaled="1"/>
            </a:gradFill>
            <a:ln w="12700" cap="sq">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4229" name="Text Box 53">
            <a:extLst>
              <a:ext uri="{FF2B5EF4-FFF2-40B4-BE49-F238E27FC236}">
                <a16:creationId xmlns:a16="http://schemas.microsoft.com/office/drawing/2014/main" id="{8BB1EFBE-202D-43AA-90F5-F55F4C34509E}"/>
              </a:ext>
            </a:extLst>
          </p:cNvPr>
          <p:cNvSpPr txBox="1">
            <a:spLocks noChangeArrowheads="1"/>
          </p:cNvSpPr>
          <p:nvPr/>
        </p:nvSpPr>
        <p:spPr bwMode="auto">
          <a:xfrm>
            <a:off x="2182813" y="1885950"/>
            <a:ext cx="104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pPr algn="ctr"/>
            <a:r>
              <a:rPr lang="en-US" altLang="en-US" sz="1800" b="0"/>
              <a:t>Reagent</a:t>
            </a:r>
          </a:p>
        </p:txBody>
      </p:sp>
      <p:grpSp>
        <p:nvGrpSpPr>
          <p:cNvPr id="434230" name="Group 54">
            <a:extLst>
              <a:ext uri="{FF2B5EF4-FFF2-40B4-BE49-F238E27FC236}">
                <a16:creationId xmlns:a16="http://schemas.microsoft.com/office/drawing/2014/main" id="{EE328876-D953-4117-946F-F4622EBD1F59}"/>
              </a:ext>
            </a:extLst>
          </p:cNvPr>
          <p:cNvGrpSpPr>
            <a:grpSpLocks/>
          </p:cNvGrpSpPr>
          <p:nvPr/>
        </p:nvGrpSpPr>
        <p:grpSpPr bwMode="auto">
          <a:xfrm>
            <a:off x="4713288" y="5122863"/>
            <a:ext cx="195262" cy="800100"/>
            <a:chOff x="2969" y="3227"/>
            <a:chExt cx="123" cy="504"/>
          </a:xfrm>
        </p:grpSpPr>
        <p:sp>
          <p:nvSpPr>
            <p:cNvPr id="434231" name="Line 55">
              <a:extLst>
                <a:ext uri="{FF2B5EF4-FFF2-40B4-BE49-F238E27FC236}">
                  <a16:creationId xmlns:a16="http://schemas.microsoft.com/office/drawing/2014/main" id="{0F2AA76C-1D0E-4BD0-A825-DC8BA9338DB7}"/>
                </a:ext>
              </a:extLst>
            </p:cNvPr>
            <p:cNvSpPr>
              <a:spLocks noChangeShapeType="1"/>
            </p:cNvSpPr>
            <p:nvPr/>
          </p:nvSpPr>
          <p:spPr bwMode="auto">
            <a:xfrm>
              <a:off x="2969" y="3731"/>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32" name="Line 56">
              <a:extLst>
                <a:ext uri="{FF2B5EF4-FFF2-40B4-BE49-F238E27FC236}">
                  <a16:creationId xmlns:a16="http://schemas.microsoft.com/office/drawing/2014/main" id="{6A47769A-5A05-4590-BA5E-CD1C4A2891F5}"/>
                </a:ext>
              </a:extLst>
            </p:cNvPr>
            <p:cNvSpPr>
              <a:spLocks noChangeShapeType="1"/>
            </p:cNvSpPr>
            <p:nvPr/>
          </p:nvSpPr>
          <p:spPr bwMode="auto">
            <a:xfrm>
              <a:off x="2969" y="3659"/>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33" name="Line 57">
              <a:extLst>
                <a:ext uri="{FF2B5EF4-FFF2-40B4-BE49-F238E27FC236}">
                  <a16:creationId xmlns:a16="http://schemas.microsoft.com/office/drawing/2014/main" id="{0918AACC-D934-464A-9735-C6FF8471FE03}"/>
                </a:ext>
              </a:extLst>
            </p:cNvPr>
            <p:cNvSpPr>
              <a:spLocks noChangeShapeType="1"/>
            </p:cNvSpPr>
            <p:nvPr/>
          </p:nvSpPr>
          <p:spPr bwMode="auto">
            <a:xfrm>
              <a:off x="2969" y="3587"/>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34" name="Line 58">
              <a:extLst>
                <a:ext uri="{FF2B5EF4-FFF2-40B4-BE49-F238E27FC236}">
                  <a16:creationId xmlns:a16="http://schemas.microsoft.com/office/drawing/2014/main" id="{92BBA9D8-63E6-4077-BC04-9A651D8DEAB4}"/>
                </a:ext>
              </a:extLst>
            </p:cNvPr>
            <p:cNvSpPr>
              <a:spLocks noChangeShapeType="1"/>
            </p:cNvSpPr>
            <p:nvPr/>
          </p:nvSpPr>
          <p:spPr bwMode="auto">
            <a:xfrm>
              <a:off x="2969" y="3515"/>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35" name="Line 59">
              <a:extLst>
                <a:ext uri="{FF2B5EF4-FFF2-40B4-BE49-F238E27FC236}">
                  <a16:creationId xmlns:a16="http://schemas.microsoft.com/office/drawing/2014/main" id="{D67AD202-CD0F-4480-94CC-7FC5E7B4068F}"/>
                </a:ext>
              </a:extLst>
            </p:cNvPr>
            <p:cNvSpPr>
              <a:spLocks noChangeShapeType="1"/>
            </p:cNvSpPr>
            <p:nvPr/>
          </p:nvSpPr>
          <p:spPr bwMode="auto">
            <a:xfrm>
              <a:off x="2969" y="3443"/>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36" name="Line 60">
              <a:extLst>
                <a:ext uri="{FF2B5EF4-FFF2-40B4-BE49-F238E27FC236}">
                  <a16:creationId xmlns:a16="http://schemas.microsoft.com/office/drawing/2014/main" id="{9FACCAC6-EE73-472D-A04B-EF932A34EE24}"/>
                </a:ext>
              </a:extLst>
            </p:cNvPr>
            <p:cNvSpPr>
              <a:spLocks noChangeShapeType="1"/>
            </p:cNvSpPr>
            <p:nvPr/>
          </p:nvSpPr>
          <p:spPr bwMode="auto">
            <a:xfrm>
              <a:off x="2969" y="3371"/>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37" name="Line 61">
              <a:extLst>
                <a:ext uri="{FF2B5EF4-FFF2-40B4-BE49-F238E27FC236}">
                  <a16:creationId xmlns:a16="http://schemas.microsoft.com/office/drawing/2014/main" id="{FCABD624-37C4-407B-8AB3-E114B05C3036}"/>
                </a:ext>
              </a:extLst>
            </p:cNvPr>
            <p:cNvSpPr>
              <a:spLocks noChangeShapeType="1"/>
            </p:cNvSpPr>
            <p:nvPr/>
          </p:nvSpPr>
          <p:spPr bwMode="auto">
            <a:xfrm>
              <a:off x="2969" y="3299"/>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38" name="Line 62">
              <a:extLst>
                <a:ext uri="{FF2B5EF4-FFF2-40B4-BE49-F238E27FC236}">
                  <a16:creationId xmlns:a16="http://schemas.microsoft.com/office/drawing/2014/main" id="{11CACEFF-EC23-4827-B28A-B1C383916121}"/>
                </a:ext>
              </a:extLst>
            </p:cNvPr>
            <p:cNvSpPr>
              <a:spLocks noChangeShapeType="1"/>
            </p:cNvSpPr>
            <p:nvPr/>
          </p:nvSpPr>
          <p:spPr bwMode="auto">
            <a:xfrm>
              <a:off x="2969" y="3227"/>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4239" name="Group 63">
            <a:extLst>
              <a:ext uri="{FF2B5EF4-FFF2-40B4-BE49-F238E27FC236}">
                <a16:creationId xmlns:a16="http://schemas.microsoft.com/office/drawing/2014/main" id="{D3280E4D-D982-43FD-87CC-0E7765F9B126}"/>
              </a:ext>
            </a:extLst>
          </p:cNvPr>
          <p:cNvGrpSpPr>
            <a:grpSpLocks/>
          </p:cNvGrpSpPr>
          <p:nvPr/>
        </p:nvGrpSpPr>
        <p:grpSpPr bwMode="auto">
          <a:xfrm>
            <a:off x="4713288" y="5180013"/>
            <a:ext cx="195262" cy="800100"/>
            <a:chOff x="2969" y="3227"/>
            <a:chExt cx="123" cy="504"/>
          </a:xfrm>
        </p:grpSpPr>
        <p:sp>
          <p:nvSpPr>
            <p:cNvPr id="434240" name="Line 64">
              <a:extLst>
                <a:ext uri="{FF2B5EF4-FFF2-40B4-BE49-F238E27FC236}">
                  <a16:creationId xmlns:a16="http://schemas.microsoft.com/office/drawing/2014/main" id="{A2942BCD-7DD8-4F33-BAB5-59B04F6F6A34}"/>
                </a:ext>
              </a:extLst>
            </p:cNvPr>
            <p:cNvSpPr>
              <a:spLocks noChangeShapeType="1"/>
            </p:cNvSpPr>
            <p:nvPr/>
          </p:nvSpPr>
          <p:spPr bwMode="auto">
            <a:xfrm>
              <a:off x="2969" y="3731"/>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41" name="Line 65">
              <a:extLst>
                <a:ext uri="{FF2B5EF4-FFF2-40B4-BE49-F238E27FC236}">
                  <a16:creationId xmlns:a16="http://schemas.microsoft.com/office/drawing/2014/main" id="{56BAAF04-0665-429D-B36B-E5CAAA554A13}"/>
                </a:ext>
              </a:extLst>
            </p:cNvPr>
            <p:cNvSpPr>
              <a:spLocks noChangeShapeType="1"/>
            </p:cNvSpPr>
            <p:nvPr/>
          </p:nvSpPr>
          <p:spPr bwMode="auto">
            <a:xfrm>
              <a:off x="2969" y="3659"/>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42" name="Line 66">
              <a:extLst>
                <a:ext uri="{FF2B5EF4-FFF2-40B4-BE49-F238E27FC236}">
                  <a16:creationId xmlns:a16="http://schemas.microsoft.com/office/drawing/2014/main" id="{DFDBD1E0-E696-4A4A-B1AD-992449A69378}"/>
                </a:ext>
              </a:extLst>
            </p:cNvPr>
            <p:cNvSpPr>
              <a:spLocks noChangeShapeType="1"/>
            </p:cNvSpPr>
            <p:nvPr/>
          </p:nvSpPr>
          <p:spPr bwMode="auto">
            <a:xfrm>
              <a:off x="2969" y="3587"/>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43" name="Line 67">
              <a:extLst>
                <a:ext uri="{FF2B5EF4-FFF2-40B4-BE49-F238E27FC236}">
                  <a16:creationId xmlns:a16="http://schemas.microsoft.com/office/drawing/2014/main" id="{9DAA4474-927C-4D74-916B-88DF0FA1473C}"/>
                </a:ext>
              </a:extLst>
            </p:cNvPr>
            <p:cNvSpPr>
              <a:spLocks noChangeShapeType="1"/>
            </p:cNvSpPr>
            <p:nvPr/>
          </p:nvSpPr>
          <p:spPr bwMode="auto">
            <a:xfrm>
              <a:off x="2969" y="3515"/>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44" name="Line 68">
              <a:extLst>
                <a:ext uri="{FF2B5EF4-FFF2-40B4-BE49-F238E27FC236}">
                  <a16:creationId xmlns:a16="http://schemas.microsoft.com/office/drawing/2014/main" id="{207597B7-443A-46C2-8DC7-71059224DEED}"/>
                </a:ext>
              </a:extLst>
            </p:cNvPr>
            <p:cNvSpPr>
              <a:spLocks noChangeShapeType="1"/>
            </p:cNvSpPr>
            <p:nvPr/>
          </p:nvSpPr>
          <p:spPr bwMode="auto">
            <a:xfrm>
              <a:off x="2969" y="3443"/>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45" name="Line 69">
              <a:extLst>
                <a:ext uri="{FF2B5EF4-FFF2-40B4-BE49-F238E27FC236}">
                  <a16:creationId xmlns:a16="http://schemas.microsoft.com/office/drawing/2014/main" id="{2E97A599-52E2-4C7C-912D-011B8C820B72}"/>
                </a:ext>
              </a:extLst>
            </p:cNvPr>
            <p:cNvSpPr>
              <a:spLocks noChangeShapeType="1"/>
            </p:cNvSpPr>
            <p:nvPr/>
          </p:nvSpPr>
          <p:spPr bwMode="auto">
            <a:xfrm>
              <a:off x="2969" y="3371"/>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46" name="Line 70">
              <a:extLst>
                <a:ext uri="{FF2B5EF4-FFF2-40B4-BE49-F238E27FC236}">
                  <a16:creationId xmlns:a16="http://schemas.microsoft.com/office/drawing/2014/main" id="{68F8E3A3-8F5B-4C8A-8F0A-B09C515ABDDA}"/>
                </a:ext>
              </a:extLst>
            </p:cNvPr>
            <p:cNvSpPr>
              <a:spLocks noChangeShapeType="1"/>
            </p:cNvSpPr>
            <p:nvPr/>
          </p:nvSpPr>
          <p:spPr bwMode="auto">
            <a:xfrm>
              <a:off x="2969" y="3299"/>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47" name="Line 71">
              <a:extLst>
                <a:ext uri="{FF2B5EF4-FFF2-40B4-BE49-F238E27FC236}">
                  <a16:creationId xmlns:a16="http://schemas.microsoft.com/office/drawing/2014/main" id="{F06AD041-DEEE-4B95-A54E-6255ABE247FF}"/>
                </a:ext>
              </a:extLst>
            </p:cNvPr>
            <p:cNvSpPr>
              <a:spLocks noChangeShapeType="1"/>
            </p:cNvSpPr>
            <p:nvPr/>
          </p:nvSpPr>
          <p:spPr bwMode="auto">
            <a:xfrm>
              <a:off x="2969" y="3227"/>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4248" name="Text Box 72">
            <a:extLst>
              <a:ext uri="{FF2B5EF4-FFF2-40B4-BE49-F238E27FC236}">
                <a16:creationId xmlns:a16="http://schemas.microsoft.com/office/drawing/2014/main" id="{F74C12FA-CD13-489C-9530-66721A465746}"/>
              </a:ext>
            </a:extLst>
          </p:cNvPr>
          <p:cNvSpPr txBox="1">
            <a:spLocks noChangeArrowheads="1"/>
          </p:cNvSpPr>
          <p:nvPr/>
        </p:nvSpPr>
        <p:spPr bwMode="auto">
          <a:xfrm>
            <a:off x="3216275" y="4090988"/>
            <a:ext cx="1212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pPr algn="ctr"/>
            <a:r>
              <a:rPr lang="en-US" altLang="en-US" sz="1800">
                <a:solidFill>
                  <a:srgbClr val="080808"/>
                </a:solidFill>
              </a:rPr>
              <a:t>Screened</a:t>
            </a:r>
          </a:p>
          <a:p>
            <a:pPr algn="ctr"/>
            <a:r>
              <a:rPr lang="en-US" altLang="en-US" sz="1800">
                <a:solidFill>
                  <a:srgbClr val="080808"/>
                </a:solidFill>
              </a:rPr>
              <a:t>Section</a:t>
            </a:r>
          </a:p>
        </p:txBody>
      </p:sp>
      <p:sp>
        <p:nvSpPr>
          <p:cNvPr id="434249" name="Text Box 73">
            <a:extLst>
              <a:ext uri="{FF2B5EF4-FFF2-40B4-BE49-F238E27FC236}">
                <a16:creationId xmlns:a16="http://schemas.microsoft.com/office/drawing/2014/main" id="{8BBE0784-AC64-45A2-B2C5-A03579F6AC87}"/>
              </a:ext>
            </a:extLst>
          </p:cNvPr>
          <p:cNvSpPr txBox="1">
            <a:spLocks noChangeArrowheads="1"/>
          </p:cNvSpPr>
          <p:nvPr/>
        </p:nvSpPr>
        <p:spPr bwMode="auto">
          <a:xfrm>
            <a:off x="2085975" y="1287463"/>
            <a:ext cx="6667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pPr algn="ctr"/>
            <a:r>
              <a:rPr lang="en-US" altLang="en-US" sz="2400" i="1"/>
              <a:t>Reagent is injected and occupies set volume</a:t>
            </a:r>
          </a:p>
        </p:txBody>
      </p:sp>
      <p:sp>
        <p:nvSpPr>
          <p:cNvPr id="434250" name="AutoShape 74" descr="Pink tissue paper">
            <a:extLst>
              <a:ext uri="{FF2B5EF4-FFF2-40B4-BE49-F238E27FC236}">
                <a16:creationId xmlns:a16="http://schemas.microsoft.com/office/drawing/2014/main" id="{82F77B5B-C066-463F-8A24-0DC000CE4B26}"/>
              </a:ext>
            </a:extLst>
          </p:cNvPr>
          <p:cNvSpPr>
            <a:spLocks noChangeArrowheads="1"/>
          </p:cNvSpPr>
          <p:nvPr/>
        </p:nvSpPr>
        <p:spPr bwMode="ltGray">
          <a:xfrm>
            <a:off x="4740275" y="3957638"/>
            <a:ext cx="133350" cy="976312"/>
          </a:xfrm>
          <a:prstGeom prst="downArrow">
            <a:avLst>
              <a:gd name="adj1" fmla="val 50000"/>
              <a:gd name="adj2" fmla="val 183036"/>
            </a:avLst>
          </a:prstGeom>
          <a:blipFill dpi="0" rotWithShape="0">
            <a:blip r:embed="rId4"/>
            <a:srcRect/>
            <a:tile tx="0" ty="0" sx="100000" sy="100000" flip="none" algn="tl"/>
          </a:blip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51" name="AutoShape 75" descr="Pink tissue paper">
            <a:extLst>
              <a:ext uri="{FF2B5EF4-FFF2-40B4-BE49-F238E27FC236}">
                <a16:creationId xmlns:a16="http://schemas.microsoft.com/office/drawing/2014/main" id="{4DC9A258-B7E2-472D-8AAE-BB6A47FC5B2C}"/>
              </a:ext>
            </a:extLst>
          </p:cNvPr>
          <p:cNvSpPr>
            <a:spLocks noChangeArrowheads="1"/>
          </p:cNvSpPr>
          <p:nvPr/>
        </p:nvSpPr>
        <p:spPr bwMode="ltGray">
          <a:xfrm>
            <a:off x="4740275" y="2690813"/>
            <a:ext cx="133350" cy="976312"/>
          </a:xfrm>
          <a:prstGeom prst="downArrow">
            <a:avLst>
              <a:gd name="adj1" fmla="val 50000"/>
              <a:gd name="adj2" fmla="val 183036"/>
            </a:avLst>
          </a:prstGeom>
          <a:blipFill dpi="0" rotWithShape="0">
            <a:blip r:embed="rId4"/>
            <a:srcRect/>
            <a:tile tx="0" ty="0" sx="100000" sy="100000" flip="none" algn="tl"/>
          </a:blip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52" name="Freeform 76">
            <a:extLst>
              <a:ext uri="{FF2B5EF4-FFF2-40B4-BE49-F238E27FC236}">
                <a16:creationId xmlns:a16="http://schemas.microsoft.com/office/drawing/2014/main" id="{365663FE-6634-4775-B779-3602153FD877}"/>
              </a:ext>
            </a:extLst>
          </p:cNvPr>
          <p:cNvSpPr>
            <a:spLocks/>
          </p:cNvSpPr>
          <p:nvPr/>
        </p:nvSpPr>
        <p:spPr bwMode="auto">
          <a:xfrm>
            <a:off x="4260850" y="4556125"/>
            <a:ext cx="488950" cy="720725"/>
          </a:xfrm>
          <a:custGeom>
            <a:avLst/>
            <a:gdLst>
              <a:gd name="T0" fmla="*/ 0 w 308"/>
              <a:gd name="T1" fmla="*/ 0 h 454"/>
              <a:gd name="T2" fmla="*/ 130 w 308"/>
              <a:gd name="T3" fmla="*/ 0 h 454"/>
              <a:gd name="T4" fmla="*/ 308 w 308"/>
              <a:gd name="T5" fmla="*/ 454 h 454"/>
            </a:gdLst>
            <a:ahLst/>
            <a:cxnLst>
              <a:cxn ang="0">
                <a:pos x="T0" y="T1"/>
              </a:cxn>
              <a:cxn ang="0">
                <a:pos x="T2" y="T3"/>
              </a:cxn>
              <a:cxn ang="0">
                <a:pos x="T4" y="T5"/>
              </a:cxn>
            </a:cxnLst>
            <a:rect l="0" t="0" r="r" b="b"/>
            <a:pathLst>
              <a:path w="308" h="454">
                <a:moveTo>
                  <a:pt x="0" y="0"/>
                </a:moveTo>
                <a:cubicBezTo>
                  <a:pt x="43" y="0"/>
                  <a:pt x="87" y="0"/>
                  <a:pt x="130" y="0"/>
                </a:cubicBezTo>
                <a:lnTo>
                  <a:pt x="308" y="454"/>
                </a:lnTo>
              </a:path>
            </a:pathLst>
          </a:custGeom>
          <a:noFill/>
          <a:ln w="12700" cap="sq" cmpd="sng">
            <a:solidFill>
              <a:schemeClr val="bg2"/>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53" name="Text Box 77">
            <a:extLst>
              <a:ext uri="{FF2B5EF4-FFF2-40B4-BE49-F238E27FC236}">
                <a16:creationId xmlns:a16="http://schemas.microsoft.com/office/drawing/2014/main" id="{95280C58-DB17-442A-B6AF-24B659F213CD}"/>
              </a:ext>
            </a:extLst>
          </p:cNvPr>
          <p:cNvSpPr txBox="1">
            <a:spLocks noChangeArrowheads="1"/>
          </p:cNvSpPr>
          <p:nvPr/>
        </p:nvSpPr>
        <p:spPr bwMode="auto">
          <a:xfrm>
            <a:off x="5414963" y="3438525"/>
            <a:ext cx="1238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pPr algn="ctr"/>
            <a:r>
              <a:rPr lang="en-US" altLang="en-US" sz="1800">
                <a:solidFill>
                  <a:srgbClr val="080808"/>
                </a:solidFill>
              </a:rPr>
              <a:t>Spread of</a:t>
            </a:r>
          </a:p>
          <a:p>
            <a:pPr algn="ctr"/>
            <a:r>
              <a:rPr lang="en-US" altLang="en-US" sz="1800">
                <a:solidFill>
                  <a:srgbClr val="080808"/>
                </a:solidFill>
              </a:rPr>
              <a:t>Reagent</a:t>
            </a:r>
          </a:p>
        </p:txBody>
      </p:sp>
      <p:sp>
        <p:nvSpPr>
          <p:cNvPr id="434254" name="Line 78">
            <a:extLst>
              <a:ext uri="{FF2B5EF4-FFF2-40B4-BE49-F238E27FC236}">
                <a16:creationId xmlns:a16="http://schemas.microsoft.com/office/drawing/2014/main" id="{C5427E11-5F9E-4DE1-A389-3F1AE7C59993}"/>
              </a:ext>
            </a:extLst>
          </p:cNvPr>
          <p:cNvSpPr>
            <a:spLocks noChangeShapeType="1"/>
          </p:cNvSpPr>
          <p:nvPr/>
        </p:nvSpPr>
        <p:spPr bwMode="auto">
          <a:xfrm flipH="1">
            <a:off x="5981700" y="4049713"/>
            <a:ext cx="363538" cy="1385887"/>
          </a:xfrm>
          <a:prstGeom prst="line">
            <a:avLst/>
          </a:prstGeom>
          <a:noFill/>
          <a:ln w="12700" cap="sq">
            <a:solidFill>
              <a:schemeClr val="bg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55" name="Text Box 79">
            <a:extLst>
              <a:ext uri="{FF2B5EF4-FFF2-40B4-BE49-F238E27FC236}">
                <a16:creationId xmlns:a16="http://schemas.microsoft.com/office/drawing/2014/main" id="{54071EEB-6654-4F57-A283-130D8CCA354E}"/>
              </a:ext>
            </a:extLst>
          </p:cNvPr>
          <p:cNvSpPr txBox="1">
            <a:spLocks noChangeArrowheads="1"/>
          </p:cNvSpPr>
          <p:nvPr/>
        </p:nvSpPr>
        <p:spPr bwMode="auto">
          <a:xfrm>
            <a:off x="1279525" y="5505450"/>
            <a:ext cx="160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pPr algn="ctr"/>
            <a:r>
              <a:rPr lang="en-US" altLang="en-US" sz="1800" b="0"/>
              <a:t>Contaminated</a:t>
            </a:r>
          </a:p>
          <a:p>
            <a:pPr algn="ctr"/>
            <a:r>
              <a:rPr lang="en-US" altLang="en-US" sz="1800" b="0"/>
              <a:t>Aquifer</a:t>
            </a:r>
          </a:p>
        </p:txBody>
      </p:sp>
      <p:grpSp>
        <p:nvGrpSpPr>
          <p:cNvPr id="434256" name="Group 80">
            <a:extLst>
              <a:ext uri="{FF2B5EF4-FFF2-40B4-BE49-F238E27FC236}">
                <a16:creationId xmlns:a16="http://schemas.microsoft.com/office/drawing/2014/main" id="{923417E9-254D-49A3-8CF5-F2A099F6FE1E}"/>
              </a:ext>
            </a:extLst>
          </p:cNvPr>
          <p:cNvGrpSpPr>
            <a:grpSpLocks/>
          </p:cNvGrpSpPr>
          <p:nvPr/>
        </p:nvGrpSpPr>
        <p:grpSpPr bwMode="auto">
          <a:xfrm>
            <a:off x="795338" y="4502150"/>
            <a:ext cx="1336675" cy="612775"/>
            <a:chOff x="501" y="2836"/>
            <a:chExt cx="842" cy="386"/>
          </a:xfrm>
        </p:grpSpPr>
        <p:sp>
          <p:nvSpPr>
            <p:cNvPr id="434257" name="AutoShape 81">
              <a:extLst>
                <a:ext uri="{FF2B5EF4-FFF2-40B4-BE49-F238E27FC236}">
                  <a16:creationId xmlns:a16="http://schemas.microsoft.com/office/drawing/2014/main" id="{1C2F5F9E-D83F-4A61-95A6-A717DF1C5CB7}"/>
                </a:ext>
              </a:extLst>
            </p:cNvPr>
            <p:cNvSpPr>
              <a:spLocks noChangeArrowheads="1"/>
            </p:cNvSpPr>
            <p:nvPr/>
          </p:nvSpPr>
          <p:spPr bwMode="invGray">
            <a:xfrm flipV="1">
              <a:off x="829" y="3053"/>
              <a:ext cx="196" cy="169"/>
            </a:xfrm>
            <a:prstGeom prst="triangle">
              <a:avLst>
                <a:gd name="adj" fmla="val 50000"/>
              </a:avLst>
            </a:prstGeom>
            <a:solidFill>
              <a:schemeClr val="accent1">
                <a:alpha val="50000"/>
              </a:schemeClr>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58" name="Text Box 82">
              <a:extLst>
                <a:ext uri="{FF2B5EF4-FFF2-40B4-BE49-F238E27FC236}">
                  <a16:creationId xmlns:a16="http://schemas.microsoft.com/office/drawing/2014/main" id="{AD03F0EB-2816-4FC0-ACD1-D6E08D778248}"/>
                </a:ext>
              </a:extLst>
            </p:cNvPr>
            <p:cNvSpPr txBox="1">
              <a:spLocks noChangeArrowheads="1"/>
            </p:cNvSpPr>
            <p:nvPr/>
          </p:nvSpPr>
          <p:spPr bwMode="invGray">
            <a:xfrm>
              <a:off x="501" y="2836"/>
              <a:ext cx="84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pPr algn="ctr"/>
              <a:r>
                <a:rPr lang="en-US" altLang="en-US" sz="1600">
                  <a:solidFill>
                    <a:srgbClr val="080808"/>
                  </a:solidFill>
                </a:rPr>
                <a:t>Water Table</a:t>
              </a:r>
            </a:p>
          </p:txBody>
        </p:sp>
      </p:grpSp>
      <p:grpSp>
        <p:nvGrpSpPr>
          <p:cNvPr id="434259" name="Group 83">
            <a:extLst>
              <a:ext uri="{FF2B5EF4-FFF2-40B4-BE49-F238E27FC236}">
                <a16:creationId xmlns:a16="http://schemas.microsoft.com/office/drawing/2014/main" id="{CC5D034F-CFB5-41A6-9FDB-B5E81747D1B7}"/>
              </a:ext>
            </a:extLst>
          </p:cNvPr>
          <p:cNvGrpSpPr>
            <a:grpSpLocks/>
          </p:cNvGrpSpPr>
          <p:nvPr/>
        </p:nvGrpSpPr>
        <p:grpSpPr bwMode="auto">
          <a:xfrm>
            <a:off x="2792413" y="6243638"/>
            <a:ext cx="3498850" cy="366712"/>
            <a:chOff x="1599" y="3933"/>
            <a:chExt cx="2204" cy="231"/>
          </a:xfrm>
        </p:grpSpPr>
        <p:sp>
          <p:nvSpPr>
            <p:cNvPr id="434260" name="Text Box 84">
              <a:extLst>
                <a:ext uri="{FF2B5EF4-FFF2-40B4-BE49-F238E27FC236}">
                  <a16:creationId xmlns:a16="http://schemas.microsoft.com/office/drawing/2014/main" id="{8C1C1664-BDB6-4D0A-80E8-32072CBC917F}"/>
                </a:ext>
              </a:extLst>
            </p:cNvPr>
            <p:cNvSpPr txBox="1">
              <a:spLocks noChangeArrowheads="1"/>
            </p:cNvSpPr>
            <p:nvPr/>
          </p:nvSpPr>
          <p:spPr bwMode="auto">
            <a:xfrm>
              <a:off x="1599" y="3933"/>
              <a:ext cx="19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pPr algn="ctr"/>
              <a:r>
                <a:rPr lang="en-US" altLang="en-US" sz="1800" b="0"/>
                <a:t>Groundwater Flow Direction</a:t>
              </a:r>
              <a:endParaRPr lang="en-US" altLang="en-US" sz="1600" b="0"/>
            </a:p>
          </p:txBody>
        </p:sp>
        <p:sp>
          <p:nvSpPr>
            <p:cNvPr id="434261" name="Line 85">
              <a:extLst>
                <a:ext uri="{FF2B5EF4-FFF2-40B4-BE49-F238E27FC236}">
                  <a16:creationId xmlns:a16="http://schemas.microsoft.com/office/drawing/2014/main" id="{2808BE7B-B688-44AB-9C5E-F7AAB02C47F3}"/>
                </a:ext>
              </a:extLst>
            </p:cNvPr>
            <p:cNvSpPr>
              <a:spLocks noChangeShapeType="1"/>
            </p:cNvSpPr>
            <p:nvPr/>
          </p:nvSpPr>
          <p:spPr bwMode="auto">
            <a:xfrm>
              <a:off x="3487" y="4059"/>
              <a:ext cx="316" cy="0"/>
            </a:xfrm>
            <a:prstGeom prst="line">
              <a:avLst/>
            </a:prstGeom>
            <a:noFill/>
            <a:ln w="28575" cap="sq">
              <a:solidFill>
                <a:schemeClr val="tx1"/>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4262" name="Text Box 86">
            <a:extLst>
              <a:ext uri="{FF2B5EF4-FFF2-40B4-BE49-F238E27FC236}">
                <a16:creationId xmlns:a16="http://schemas.microsoft.com/office/drawing/2014/main" id="{7DAE62C6-3345-4DCF-868C-9CEB9B560862}"/>
              </a:ext>
            </a:extLst>
          </p:cNvPr>
          <p:cNvSpPr txBox="1">
            <a:spLocks noChangeArrowheads="1"/>
          </p:cNvSpPr>
          <p:nvPr/>
        </p:nvSpPr>
        <p:spPr bwMode="auto">
          <a:xfrm>
            <a:off x="5048250" y="4246563"/>
            <a:ext cx="1136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p>
            <a:pPr algn="ctr"/>
            <a:r>
              <a:rPr lang="en-US" altLang="en-US" sz="1800">
                <a:solidFill>
                  <a:srgbClr val="080808"/>
                </a:solidFill>
              </a:rPr>
              <a:t>Residual</a:t>
            </a:r>
          </a:p>
          <a:p>
            <a:pPr algn="ctr"/>
            <a:r>
              <a:rPr lang="en-US" altLang="en-US" sz="1800">
                <a:solidFill>
                  <a:srgbClr val="080808"/>
                </a:solidFill>
              </a:rPr>
              <a:t>DNAPL</a:t>
            </a:r>
          </a:p>
        </p:txBody>
      </p:sp>
      <p:sp>
        <p:nvSpPr>
          <p:cNvPr id="434263" name="Line 87">
            <a:extLst>
              <a:ext uri="{FF2B5EF4-FFF2-40B4-BE49-F238E27FC236}">
                <a16:creationId xmlns:a16="http://schemas.microsoft.com/office/drawing/2014/main" id="{5D78A0A7-162B-4B97-8796-6AF1C4B20BFA}"/>
              </a:ext>
            </a:extLst>
          </p:cNvPr>
          <p:cNvSpPr>
            <a:spLocks noChangeShapeType="1"/>
          </p:cNvSpPr>
          <p:nvPr/>
        </p:nvSpPr>
        <p:spPr bwMode="auto">
          <a:xfrm flipH="1">
            <a:off x="5154613" y="4883150"/>
            <a:ext cx="179387" cy="493713"/>
          </a:xfrm>
          <a:prstGeom prst="line">
            <a:avLst/>
          </a:prstGeom>
          <a:noFill/>
          <a:ln w="12700" cap="sq">
            <a:solidFill>
              <a:schemeClr val="bg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4264" name="Group 88">
            <a:extLst>
              <a:ext uri="{FF2B5EF4-FFF2-40B4-BE49-F238E27FC236}">
                <a16:creationId xmlns:a16="http://schemas.microsoft.com/office/drawing/2014/main" id="{ADF2B04F-BCFC-4DEB-BE7F-793967EF283C}"/>
              </a:ext>
            </a:extLst>
          </p:cNvPr>
          <p:cNvGrpSpPr>
            <a:grpSpLocks/>
          </p:cNvGrpSpPr>
          <p:nvPr/>
        </p:nvGrpSpPr>
        <p:grpSpPr bwMode="auto">
          <a:xfrm>
            <a:off x="6889750" y="5126038"/>
            <a:ext cx="195263" cy="800100"/>
            <a:chOff x="2969" y="3227"/>
            <a:chExt cx="123" cy="504"/>
          </a:xfrm>
        </p:grpSpPr>
        <p:sp>
          <p:nvSpPr>
            <p:cNvPr id="434265" name="Line 89">
              <a:extLst>
                <a:ext uri="{FF2B5EF4-FFF2-40B4-BE49-F238E27FC236}">
                  <a16:creationId xmlns:a16="http://schemas.microsoft.com/office/drawing/2014/main" id="{DCA192B2-6A74-489A-87AE-F5830A92D802}"/>
                </a:ext>
              </a:extLst>
            </p:cNvPr>
            <p:cNvSpPr>
              <a:spLocks noChangeShapeType="1"/>
            </p:cNvSpPr>
            <p:nvPr/>
          </p:nvSpPr>
          <p:spPr bwMode="auto">
            <a:xfrm>
              <a:off x="2969" y="3731"/>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66" name="Line 90">
              <a:extLst>
                <a:ext uri="{FF2B5EF4-FFF2-40B4-BE49-F238E27FC236}">
                  <a16:creationId xmlns:a16="http://schemas.microsoft.com/office/drawing/2014/main" id="{82DFB0C1-E3FB-4FBE-9AD7-8659779A099F}"/>
                </a:ext>
              </a:extLst>
            </p:cNvPr>
            <p:cNvSpPr>
              <a:spLocks noChangeShapeType="1"/>
            </p:cNvSpPr>
            <p:nvPr/>
          </p:nvSpPr>
          <p:spPr bwMode="auto">
            <a:xfrm>
              <a:off x="2969" y="3659"/>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67" name="Line 91">
              <a:extLst>
                <a:ext uri="{FF2B5EF4-FFF2-40B4-BE49-F238E27FC236}">
                  <a16:creationId xmlns:a16="http://schemas.microsoft.com/office/drawing/2014/main" id="{7764B574-6C49-4719-ADB5-7AAE8600340E}"/>
                </a:ext>
              </a:extLst>
            </p:cNvPr>
            <p:cNvSpPr>
              <a:spLocks noChangeShapeType="1"/>
            </p:cNvSpPr>
            <p:nvPr/>
          </p:nvSpPr>
          <p:spPr bwMode="auto">
            <a:xfrm>
              <a:off x="2969" y="3587"/>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68" name="Line 92">
              <a:extLst>
                <a:ext uri="{FF2B5EF4-FFF2-40B4-BE49-F238E27FC236}">
                  <a16:creationId xmlns:a16="http://schemas.microsoft.com/office/drawing/2014/main" id="{E18F0B1F-9B07-4332-ADF3-1EAF9D227EFC}"/>
                </a:ext>
              </a:extLst>
            </p:cNvPr>
            <p:cNvSpPr>
              <a:spLocks noChangeShapeType="1"/>
            </p:cNvSpPr>
            <p:nvPr/>
          </p:nvSpPr>
          <p:spPr bwMode="auto">
            <a:xfrm>
              <a:off x="2969" y="3515"/>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69" name="Line 93">
              <a:extLst>
                <a:ext uri="{FF2B5EF4-FFF2-40B4-BE49-F238E27FC236}">
                  <a16:creationId xmlns:a16="http://schemas.microsoft.com/office/drawing/2014/main" id="{CAE1B526-AEB7-4B9E-868B-2743DB21C356}"/>
                </a:ext>
              </a:extLst>
            </p:cNvPr>
            <p:cNvSpPr>
              <a:spLocks noChangeShapeType="1"/>
            </p:cNvSpPr>
            <p:nvPr/>
          </p:nvSpPr>
          <p:spPr bwMode="auto">
            <a:xfrm>
              <a:off x="2969" y="3443"/>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70" name="Line 94">
              <a:extLst>
                <a:ext uri="{FF2B5EF4-FFF2-40B4-BE49-F238E27FC236}">
                  <a16:creationId xmlns:a16="http://schemas.microsoft.com/office/drawing/2014/main" id="{6FE4E40E-CBD8-45A4-9A5A-BE921F1CE101}"/>
                </a:ext>
              </a:extLst>
            </p:cNvPr>
            <p:cNvSpPr>
              <a:spLocks noChangeShapeType="1"/>
            </p:cNvSpPr>
            <p:nvPr/>
          </p:nvSpPr>
          <p:spPr bwMode="auto">
            <a:xfrm>
              <a:off x="2969" y="3371"/>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71" name="Line 95">
              <a:extLst>
                <a:ext uri="{FF2B5EF4-FFF2-40B4-BE49-F238E27FC236}">
                  <a16:creationId xmlns:a16="http://schemas.microsoft.com/office/drawing/2014/main" id="{0F4547B4-C543-4AC4-910E-ED19433364F3}"/>
                </a:ext>
              </a:extLst>
            </p:cNvPr>
            <p:cNvSpPr>
              <a:spLocks noChangeShapeType="1"/>
            </p:cNvSpPr>
            <p:nvPr/>
          </p:nvSpPr>
          <p:spPr bwMode="auto">
            <a:xfrm>
              <a:off x="2969" y="3299"/>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72" name="Line 96">
              <a:extLst>
                <a:ext uri="{FF2B5EF4-FFF2-40B4-BE49-F238E27FC236}">
                  <a16:creationId xmlns:a16="http://schemas.microsoft.com/office/drawing/2014/main" id="{44964F20-357B-4B07-BA49-6E8E4B52C98B}"/>
                </a:ext>
              </a:extLst>
            </p:cNvPr>
            <p:cNvSpPr>
              <a:spLocks noChangeShapeType="1"/>
            </p:cNvSpPr>
            <p:nvPr/>
          </p:nvSpPr>
          <p:spPr bwMode="auto">
            <a:xfrm>
              <a:off x="2969" y="3227"/>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4273" name="Group 97">
            <a:extLst>
              <a:ext uri="{FF2B5EF4-FFF2-40B4-BE49-F238E27FC236}">
                <a16:creationId xmlns:a16="http://schemas.microsoft.com/office/drawing/2014/main" id="{0D1A7C56-342E-4FD3-B971-CED9A1DC51AB}"/>
              </a:ext>
            </a:extLst>
          </p:cNvPr>
          <p:cNvGrpSpPr>
            <a:grpSpLocks/>
          </p:cNvGrpSpPr>
          <p:nvPr/>
        </p:nvGrpSpPr>
        <p:grpSpPr bwMode="auto">
          <a:xfrm>
            <a:off x="6889750" y="5183188"/>
            <a:ext cx="195263" cy="800100"/>
            <a:chOff x="2969" y="3227"/>
            <a:chExt cx="123" cy="504"/>
          </a:xfrm>
        </p:grpSpPr>
        <p:sp>
          <p:nvSpPr>
            <p:cNvPr id="434274" name="Line 98">
              <a:extLst>
                <a:ext uri="{FF2B5EF4-FFF2-40B4-BE49-F238E27FC236}">
                  <a16:creationId xmlns:a16="http://schemas.microsoft.com/office/drawing/2014/main" id="{0342B92E-EAA5-44F4-9130-0C8701445FF8}"/>
                </a:ext>
              </a:extLst>
            </p:cNvPr>
            <p:cNvSpPr>
              <a:spLocks noChangeShapeType="1"/>
            </p:cNvSpPr>
            <p:nvPr/>
          </p:nvSpPr>
          <p:spPr bwMode="auto">
            <a:xfrm>
              <a:off x="2969" y="3731"/>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75" name="Line 99">
              <a:extLst>
                <a:ext uri="{FF2B5EF4-FFF2-40B4-BE49-F238E27FC236}">
                  <a16:creationId xmlns:a16="http://schemas.microsoft.com/office/drawing/2014/main" id="{C919C411-A510-4819-AE7E-ABC5B78DFEC4}"/>
                </a:ext>
              </a:extLst>
            </p:cNvPr>
            <p:cNvSpPr>
              <a:spLocks noChangeShapeType="1"/>
            </p:cNvSpPr>
            <p:nvPr/>
          </p:nvSpPr>
          <p:spPr bwMode="auto">
            <a:xfrm>
              <a:off x="2969" y="3659"/>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76" name="Line 100">
              <a:extLst>
                <a:ext uri="{FF2B5EF4-FFF2-40B4-BE49-F238E27FC236}">
                  <a16:creationId xmlns:a16="http://schemas.microsoft.com/office/drawing/2014/main" id="{CCC5E617-10CC-479B-9C20-94413E81661B}"/>
                </a:ext>
              </a:extLst>
            </p:cNvPr>
            <p:cNvSpPr>
              <a:spLocks noChangeShapeType="1"/>
            </p:cNvSpPr>
            <p:nvPr/>
          </p:nvSpPr>
          <p:spPr bwMode="auto">
            <a:xfrm>
              <a:off x="2969" y="3587"/>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77" name="Line 101">
              <a:extLst>
                <a:ext uri="{FF2B5EF4-FFF2-40B4-BE49-F238E27FC236}">
                  <a16:creationId xmlns:a16="http://schemas.microsoft.com/office/drawing/2014/main" id="{A632C0F7-6E6C-4220-B56F-AE8DB282E71A}"/>
                </a:ext>
              </a:extLst>
            </p:cNvPr>
            <p:cNvSpPr>
              <a:spLocks noChangeShapeType="1"/>
            </p:cNvSpPr>
            <p:nvPr/>
          </p:nvSpPr>
          <p:spPr bwMode="auto">
            <a:xfrm>
              <a:off x="2969" y="3515"/>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78" name="Line 102">
              <a:extLst>
                <a:ext uri="{FF2B5EF4-FFF2-40B4-BE49-F238E27FC236}">
                  <a16:creationId xmlns:a16="http://schemas.microsoft.com/office/drawing/2014/main" id="{0D0D65D1-EC35-44FB-8B3F-C2921ACC13C3}"/>
                </a:ext>
              </a:extLst>
            </p:cNvPr>
            <p:cNvSpPr>
              <a:spLocks noChangeShapeType="1"/>
            </p:cNvSpPr>
            <p:nvPr/>
          </p:nvSpPr>
          <p:spPr bwMode="auto">
            <a:xfrm>
              <a:off x="2969" y="3443"/>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79" name="Line 103">
              <a:extLst>
                <a:ext uri="{FF2B5EF4-FFF2-40B4-BE49-F238E27FC236}">
                  <a16:creationId xmlns:a16="http://schemas.microsoft.com/office/drawing/2014/main" id="{496F29B9-95C3-4B8A-AE5A-2D7E2C482909}"/>
                </a:ext>
              </a:extLst>
            </p:cNvPr>
            <p:cNvSpPr>
              <a:spLocks noChangeShapeType="1"/>
            </p:cNvSpPr>
            <p:nvPr/>
          </p:nvSpPr>
          <p:spPr bwMode="auto">
            <a:xfrm>
              <a:off x="2969" y="3371"/>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80" name="Line 104">
              <a:extLst>
                <a:ext uri="{FF2B5EF4-FFF2-40B4-BE49-F238E27FC236}">
                  <a16:creationId xmlns:a16="http://schemas.microsoft.com/office/drawing/2014/main" id="{CD67A370-68A7-4907-8877-099FC87BF56B}"/>
                </a:ext>
              </a:extLst>
            </p:cNvPr>
            <p:cNvSpPr>
              <a:spLocks noChangeShapeType="1"/>
            </p:cNvSpPr>
            <p:nvPr/>
          </p:nvSpPr>
          <p:spPr bwMode="auto">
            <a:xfrm>
              <a:off x="2969" y="3299"/>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4281" name="Line 105">
              <a:extLst>
                <a:ext uri="{FF2B5EF4-FFF2-40B4-BE49-F238E27FC236}">
                  <a16:creationId xmlns:a16="http://schemas.microsoft.com/office/drawing/2014/main" id="{F82DED8D-B612-4E3A-A137-C31F1BED9891}"/>
                </a:ext>
              </a:extLst>
            </p:cNvPr>
            <p:cNvSpPr>
              <a:spLocks noChangeShapeType="1"/>
            </p:cNvSpPr>
            <p:nvPr/>
          </p:nvSpPr>
          <p:spPr bwMode="auto">
            <a:xfrm>
              <a:off x="2969" y="3227"/>
              <a:ext cx="123"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spd="slow" advTm="2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1000"/>
                                  </p:stCondLst>
                                  <p:childTnLst>
                                    <p:set>
                                      <p:cBhvr>
                                        <p:cTn id="6" dur="1" fill="hold">
                                          <p:stCondLst>
                                            <p:cond delay="0"/>
                                          </p:stCondLst>
                                        </p:cTn>
                                        <p:tgtEl>
                                          <p:spTgt spid="434251"/>
                                        </p:tgtEl>
                                        <p:attrNameLst>
                                          <p:attrName>style.visibility</p:attrName>
                                        </p:attrNameLst>
                                      </p:cBhvr>
                                      <p:to>
                                        <p:strVal val="visible"/>
                                      </p:to>
                                    </p:set>
                                    <p:animEffect transition="in" filter="wipe(up)">
                                      <p:cBhvr>
                                        <p:cTn id="7" dur="500"/>
                                        <p:tgtEl>
                                          <p:spTgt spid="434251"/>
                                        </p:tgtEl>
                                      </p:cBhvr>
                                    </p:animEffect>
                                  </p:childTnLst>
                                </p:cTn>
                              </p:par>
                            </p:childTnLst>
                          </p:cTn>
                        </p:par>
                        <p:par>
                          <p:cTn id="8" fill="hold" nodeType="afterGroup">
                            <p:stCondLst>
                              <p:cond delay="1500"/>
                            </p:stCondLst>
                            <p:childTnLst>
                              <p:par>
                                <p:cTn id="9" presetID="22" presetClass="entr" presetSubtype="1" fill="hold" nodeType="afterEffect">
                                  <p:stCondLst>
                                    <p:cond delay="1000"/>
                                  </p:stCondLst>
                                  <p:childTnLst>
                                    <p:set>
                                      <p:cBhvr>
                                        <p:cTn id="10" dur="1" fill="hold">
                                          <p:stCondLst>
                                            <p:cond delay="0"/>
                                          </p:stCondLst>
                                        </p:cTn>
                                        <p:tgtEl>
                                          <p:spTgt spid="434250"/>
                                        </p:tgtEl>
                                        <p:attrNameLst>
                                          <p:attrName>style.visibility</p:attrName>
                                        </p:attrNameLst>
                                      </p:cBhvr>
                                      <p:to>
                                        <p:strVal val="visible"/>
                                      </p:to>
                                    </p:set>
                                    <p:animEffect transition="in" filter="wipe(up)">
                                      <p:cBhvr>
                                        <p:cTn id="11" dur="500"/>
                                        <p:tgtEl>
                                          <p:spTgt spid="434250"/>
                                        </p:tgtEl>
                                      </p:cBhvr>
                                    </p:animEffect>
                                  </p:childTnLst>
                                </p:cTn>
                              </p:par>
                            </p:childTnLst>
                          </p:cTn>
                        </p:par>
                        <p:par>
                          <p:cTn id="12" fill="hold" nodeType="afterGroup">
                            <p:stCondLst>
                              <p:cond delay="3000"/>
                            </p:stCondLst>
                            <p:childTnLst>
                              <p:par>
                                <p:cTn id="13" presetID="17" presetClass="entr" presetSubtype="10" fill="hold" nodeType="afterEffect">
                                  <p:stCondLst>
                                    <p:cond delay="0"/>
                                  </p:stCondLst>
                                  <p:childTnLst>
                                    <p:set>
                                      <p:cBhvr>
                                        <p:cTn id="14" dur="1" fill="hold">
                                          <p:stCondLst>
                                            <p:cond delay="0"/>
                                          </p:stCondLst>
                                        </p:cTn>
                                        <p:tgtEl>
                                          <p:spTgt spid="434182"/>
                                        </p:tgtEl>
                                        <p:attrNameLst>
                                          <p:attrName>style.visibility</p:attrName>
                                        </p:attrNameLst>
                                      </p:cBhvr>
                                      <p:to>
                                        <p:strVal val="visible"/>
                                      </p:to>
                                    </p:set>
                                    <p:anim calcmode="lin" valueType="num">
                                      <p:cBhvr>
                                        <p:cTn id="15" dur="500" fill="hold"/>
                                        <p:tgtEl>
                                          <p:spTgt spid="434182"/>
                                        </p:tgtEl>
                                        <p:attrNameLst>
                                          <p:attrName>ppt_w</p:attrName>
                                        </p:attrNameLst>
                                      </p:cBhvr>
                                      <p:tavLst>
                                        <p:tav tm="0">
                                          <p:val>
                                            <p:fltVal val="0"/>
                                          </p:val>
                                        </p:tav>
                                        <p:tav tm="100000">
                                          <p:val>
                                            <p:strVal val="#ppt_w"/>
                                          </p:val>
                                        </p:tav>
                                      </p:tavLst>
                                    </p:anim>
                                    <p:anim calcmode="lin" valueType="num">
                                      <p:cBhvr>
                                        <p:cTn id="16" dur="500" fill="hold"/>
                                        <p:tgtEl>
                                          <p:spTgt spid="4341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F809520-3294-4694-A6F9-7AE8EFBE2129}"/>
              </a:ext>
            </a:extLst>
          </p:cNvPr>
          <p:cNvSpPr>
            <a:spLocks noGrp="1"/>
          </p:cNvSpPr>
          <p:nvPr>
            <p:ph type="sldNum" sz="quarter" idx="12"/>
          </p:nvPr>
        </p:nvSpPr>
        <p:spPr/>
        <p:txBody>
          <a:bodyPr/>
          <a:lstStyle/>
          <a:p>
            <a:fld id="{1843DA5D-C6D5-42F8-9536-0859B3984923}" type="slidenum">
              <a:rPr lang="en-US" altLang="en-US"/>
              <a:pPr/>
              <a:t>39</a:t>
            </a:fld>
            <a:endParaRPr lang="en-US" altLang="en-US"/>
          </a:p>
        </p:txBody>
      </p:sp>
      <p:sp>
        <p:nvSpPr>
          <p:cNvPr id="435202" name="Rectangle 1026">
            <a:extLst>
              <a:ext uri="{FF2B5EF4-FFF2-40B4-BE49-F238E27FC236}">
                <a16:creationId xmlns:a16="http://schemas.microsoft.com/office/drawing/2014/main" id="{DDD1A419-1167-4E04-8A97-70573076B92B}"/>
              </a:ext>
            </a:extLst>
          </p:cNvPr>
          <p:cNvSpPr>
            <a:spLocks noGrp="1" noChangeArrowheads="1"/>
          </p:cNvSpPr>
          <p:nvPr>
            <p:ph type="title"/>
          </p:nvPr>
        </p:nvSpPr>
        <p:spPr/>
        <p:txBody>
          <a:bodyPr/>
          <a:lstStyle/>
          <a:p>
            <a:r>
              <a:rPr lang="en-US" altLang="en-US" sz="2800">
                <a:solidFill>
                  <a:schemeClr val="hlink"/>
                </a:solidFill>
              </a:rPr>
              <a:t>TREATMENT DESIGN</a:t>
            </a:r>
          </a:p>
        </p:txBody>
      </p:sp>
      <p:sp>
        <p:nvSpPr>
          <p:cNvPr id="435203" name="Rectangle 1027">
            <a:extLst>
              <a:ext uri="{FF2B5EF4-FFF2-40B4-BE49-F238E27FC236}">
                <a16:creationId xmlns:a16="http://schemas.microsoft.com/office/drawing/2014/main" id="{755F00D6-CBCF-4DC7-A1EC-13748B768A4D}"/>
              </a:ext>
            </a:extLst>
          </p:cNvPr>
          <p:cNvSpPr>
            <a:spLocks noGrp="1" noChangeArrowheads="1"/>
          </p:cNvSpPr>
          <p:nvPr>
            <p:ph type="body" idx="1"/>
          </p:nvPr>
        </p:nvSpPr>
        <p:spPr/>
        <p:txBody>
          <a:bodyPr/>
          <a:lstStyle/>
          <a:p>
            <a:pPr>
              <a:lnSpc>
                <a:spcPct val="90000"/>
              </a:lnSpc>
            </a:pPr>
            <a:r>
              <a:rPr lang="en-US" altLang="en-US" sz="2400" b="1"/>
              <a:t>Concentration - 200 g/L NaMnO4 in water solution</a:t>
            </a:r>
          </a:p>
          <a:p>
            <a:pPr>
              <a:lnSpc>
                <a:spcPct val="90000"/>
              </a:lnSpc>
            </a:pPr>
            <a:r>
              <a:rPr lang="en-US" altLang="en-US" sz="2400" b="1"/>
              <a:t>43 injection points, spaced 15’ radially,  in high contamination areas </a:t>
            </a:r>
          </a:p>
          <a:p>
            <a:pPr>
              <a:lnSpc>
                <a:spcPct val="90000"/>
              </a:lnSpc>
            </a:pPr>
            <a:r>
              <a:rPr lang="en-US" altLang="en-US" sz="2400" b="1"/>
              <a:t>Injection interval depths every 5’</a:t>
            </a:r>
          </a:p>
          <a:p>
            <a:pPr>
              <a:lnSpc>
                <a:spcPct val="90000"/>
              </a:lnSpc>
            </a:pPr>
            <a:r>
              <a:rPr lang="en-US" altLang="en-US" sz="2400" b="1"/>
              <a:t>Inject 200 gallons of NaMnO4 per injection interval, total 800 to 1,000 gallons per location </a:t>
            </a:r>
          </a:p>
          <a:p>
            <a:pPr>
              <a:lnSpc>
                <a:spcPct val="90000"/>
              </a:lnSpc>
            </a:pPr>
            <a:r>
              <a:rPr lang="en-US" altLang="en-US" sz="2400" b="1"/>
              <a:t>57,300 pounds of sodium permanganate</a:t>
            </a:r>
          </a:p>
          <a:p>
            <a:pPr>
              <a:lnSpc>
                <a:spcPct val="90000"/>
              </a:lnSpc>
            </a:pPr>
            <a:r>
              <a:rPr lang="en-US" altLang="en-US" sz="2400" b="1" u="sng"/>
              <a:t>Permanganate health and safety issues.</a:t>
            </a:r>
          </a:p>
          <a:p>
            <a:pPr>
              <a:lnSpc>
                <a:spcPct val="90000"/>
              </a:lnSpc>
            </a:pPr>
            <a:r>
              <a:rPr lang="en-US" altLang="en-US" sz="2400" b="1"/>
              <a:t>Only one manufacturer – delivered by tanker from Illinois</a:t>
            </a:r>
            <a:endParaRPr lang="en-US" altLang="en-US" sz="2400" b="1" u="sng"/>
          </a:p>
          <a:p>
            <a:pPr>
              <a:lnSpc>
                <a:spcPct val="90000"/>
              </a:lnSpc>
            </a:pPr>
            <a:r>
              <a:rPr lang="en-US" altLang="en-US" sz="2400" b="1"/>
              <a:t>Injections completed February 2003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7F86885-6254-491A-9109-168270D20C49}"/>
              </a:ext>
            </a:extLst>
          </p:cNvPr>
          <p:cNvSpPr>
            <a:spLocks noGrp="1"/>
          </p:cNvSpPr>
          <p:nvPr>
            <p:ph type="sldNum" sz="quarter" idx="12"/>
          </p:nvPr>
        </p:nvSpPr>
        <p:spPr/>
        <p:txBody>
          <a:bodyPr/>
          <a:lstStyle/>
          <a:p>
            <a:fld id="{7FC8A15D-4D38-4B53-96FA-8B0222FCF6E3}" type="slidenum">
              <a:rPr lang="en-US" altLang="en-US"/>
              <a:pPr/>
              <a:t>4</a:t>
            </a:fld>
            <a:endParaRPr lang="en-US" altLang="en-US"/>
          </a:p>
        </p:txBody>
      </p:sp>
      <p:sp>
        <p:nvSpPr>
          <p:cNvPr id="403458" name="Rectangle 2">
            <a:extLst>
              <a:ext uri="{FF2B5EF4-FFF2-40B4-BE49-F238E27FC236}">
                <a16:creationId xmlns:a16="http://schemas.microsoft.com/office/drawing/2014/main" id="{771A85AC-9C33-4282-B1E8-CAF12305D614}"/>
              </a:ext>
            </a:extLst>
          </p:cNvPr>
          <p:cNvSpPr>
            <a:spLocks noGrp="1" noChangeArrowheads="1"/>
          </p:cNvSpPr>
          <p:nvPr>
            <p:ph type="title"/>
          </p:nvPr>
        </p:nvSpPr>
        <p:spPr/>
        <p:txBody>
          <a:bodyPr/>
          <a:lstStyle/>
          <a:p>
            <a:r>
              <a:rPr lang="en-US" altLang="en-US"/>
              <a:t>Types of Cleanup Sites</a:t>
            </a:r>
          </a:p>
        </p:txBody>
      </p:sp>
      <p:sp>
        <p:nvSpPr>
          <p:cNvPr id="403459" name="Rectangle 3">
            <a:extLst>
              <a:ext uri="{FF2B5EF4-FFF2-40B4-BE49-F238E27FC236}">
                <a16:creationId xmlns:a16="http://schemas.microsoft.com/office/drawing/2014/main" id="{E66046E8-2C94-4BAD-A3BF-68433B40C9A3}"/>
              </a:ext>
            </a:extLst>
          </p:cNvPr>
          <p:cNvSpPr>
            <a:spLocks noGrp="1" noChangeArrowheads="1"/>
          </p:cNvSpPr>
          <p:nvPr>
            <p:ph type="body" idx="1"/>
          </p:nvPr>
        </p:nvSpPr>
        <p:spPr/>
        <p:txBody>
          <a:bodyPr/>
          <a:lstStyle/>
          <a:p>
            <a:pPr>
              <a:lnSpc>
                <a:spcPct val="90000"/>
              </a:lnSpc>
              <a:buFontTx/>
              <a:buNone/>
            </a:pPr>
            <a:r>
              <a:rPr lang="en-US" altLang="en-US" u="sng"/>
              <a:t>Large sites</a:t>
            </a:r>
            <a:r>
              <a:rPr lang="en-US" altLang="en-US"/>
              <a:t> typically current or active industrial, many situated on Willamette River</a:t>
            </a:r>
          </a:p>
          <a:p>
            <a:pPr lvl="1">
              <a:lnSpc>
                <a:spcPct val="90000"/>
              </a:lnSpc>
              <a:buFontTx/>
              <a:buChar char="•"/>
            </a:pPr>
            <a:r>
              <a:rPr lang="en-US" altLang="en-US"/>
              <a:t>Gas Plants</a:t>
            </a:r>
          </a:p>
          <a:p>
            <a:pPr lvl="1">
              <a:lnSpc>
                <a:spcPct val="90000"/>
              </a:lnSpc>
              <a:buFontTx/>
              <a:buChar char="•"/>
            </a:pPr>
            <a:r>
              <a:rPr lang="en-US" altLang="en-US"/>
              <a:t>Bulk Fuel Facilities</a:t>
            </a:r>
          </a:p>
          <a:p>
            <a:pPr lvl="1">
              <a:lnSpc>
                <a:spcPct val="90000"/>
              </a:lnSpc>
              <a:buFontTx/>
              <a:buChar char="•"/>
            </a:pPr>
            <a:r>
              <a:rPr lang="en-US" altLang="en-US"/>
              <a:t>Rail Yards</a:t>
            </a:r>
          </a:p>
          <a:p>
            <a:pPr lvl="1">
              <a:lnSpc>
                <a:spcPct val="90000"/>
              </a:lnSpc>
              <a:buFontTx/>
              <a:buChar char="•"/>
            </a:pPr>
            <a:r>
              <a:rPr lang="en-US" altLang="en-US"/>
              <a:t>Ship Construction and Dismantling</a:t>
            </a:r>
          </a:p>
          <a:p>
            <a:pPr lvl="1">
              <a:lnSpc>
                <a:spcPct val="90000"/>
              </a:lnSpc>
              <a:buFontTx/>
              <a:buChar char="•"/>
            </a:pPr>
            <a:r>
              <a:rPr lang="en-US" altLang="en-US"/>
              <a:t>Pesticide Manufacturers</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76FE192-57B5-40AF-B7E6-24D5F9EFD820}"/>
              </a:ext>
            </a:extLst>
          </p:cNvPr>
          <p:cNvSpPr>
            <a:spLocks noGrp="1"/>
          </p:cNvSpPr>
          <p:nvPr>
            <p:ph type="sldNum" sz="quarter" idx="12"/>
          </p:nvPr>
        </p:nvSpPr>
        <p:spPr/>
        <p:txBody>
          <a:bodyPr/>
          <a:lstStyle/>
          <a:p>
            <a:fld id="{28CE718E-CEA8-4376-A551-1554FBD1B337}" type="slidenum">
              <a:rPr lang="en-US" altLang="en-US"/>
              <a:pPr/>
              <a:t>40</a:t>
            </a:fld>
            <a:endParaRPr lang="en-US" altLang="en-US"/>
          </a:p>
        </p:txBody>
      </p:sp>
      <p:sp>
        <p:nvSpPr>
          <p:cNvPr id="436226" name="Rectangle 1026">
            <a:extLst>
              <a:ext uri="{FF2B5EF4-FFF2-40B4-BE49-F238E27FC236}">
                <a16:creationId xmlns:a16="http://schemas.microsoft.com/office/drawing/2014/main" id="{DE9EF34F-C349-40BC-B562-E75F306B7D45}"/>
              </a:ext>
            </a:extLst>
          </p:cNvPr>
          <p:cNvSpPr>
            <a:spLocks noGrp="1" noChangeArrowheads="1"/>
          </p:cNvSpPr>
          <p:nvPr>
            <p:ph type="title"/>
          </p:nvPr>
        </p:nvSpPr>
        <p:spPr>
          <a:xfrm>
            <a:off x="685800" y="381000"/>
            <a:ext cx="7848600" cy="746125"/>
          </a:xfrm>
        </p:spPr>
        <p:txBody>
          <a:bodyPr/>
          <a:lstStyle/>
          <a:p>
            <a:r>
              <a:rPr lang="en-US" altLang="en-US" sz="2800">
                <a:solidFill>
                  <a:schemeClr val="hlink"/>
                </a:solidFill>
              </a:rPr>
              <a:t>CHEMICAL OXIDATION </a:t>
            </a:r>
            <a:br>
              <a:rPr lang="en-US" altLang="en-US" sz="2800">
                <a:solidFill>
                  <a:schemeClr val="hlink"/>
                </a:solidFill>
              </a:rPr>
            </a:br>
            <a:r>
              <a:rPr lang="en-US" altLang="en-US" sz="2800">
                <a:solidFill>
                  <a:schemeClr val="hlink"/>
                </a:solidFill>
              </a:rPr>
              <a:t>TREATMENT AREAS</a:t>
            </a:r>
          </a:p>
        </p:txBody>
      </p:sp>
      <p:graphicFrame>
        <p:nvGraphicFramePr>
          <p:cNvPr id="436227" name="Object 1027">
            <a:extLst>
              <a:ext uri="{FF2B5EF4-FFF2-40B4-BE49-F238E27FC236}">
                <a16:creationId xmlns:a16="http://schemas.microsoft.com/office/drawing/2014/main" id="{429D6420-E035-4520-9C4F-9EB1BC6F56A9}"/>
              </a:ext>
            </a:extLst>
          </p:cNvPr>
          <p:cNvGraphicFramePr>
            <a:graphicFrameLocks noChangeAspect="1"/>
          </p:cNvGraphicFramePr>
          <p:nvPr>
            <p:ph idx="1"/>
          </p:nvPr>
        </p:nvGraphicFramePr>
        <p:xfrm>
          <a:off x="1192213" y="1219200"/>
          <a:ext cx="6761162" cy="5337175"/>
        </p:xfrm>
        <a:graphic>
          <a:graphicData uri="http://schemas.openxmlformats.org/presentationml/2006/ole">
            <mc:AlternateContent xmlns:mc="http://schemas.openxmlformats.org/markup-compatibility/2006">
              <mc:Choice xmlns:v="urn:schemas-microsoft-com:vml" Requires="v">
                <p:oleObj spid="_x0000_s448512" name="Bitmap Image" r:id="rId3" imgW="5858693" imgH="5353797" progId="Paint.Picture">
                  <p:embed/>
                </p:oleObj>
              </mc:Choice>
              <mc:Fallback>
                <p:oleObj name="Bitmap Image" r:id="rId3" imgW="5858693" imgH="5353797" progId="Paint.Picture">
                  <p:embed/>
                  <p:pic>
                    <p:nvPicPr>
                      <p:cNvPr id="0" name="Object 1027"/>
                      <p:cNvPicPr>
                        <a:picLocks noChangeAspect="1" noChangeArrowheads="1"/>
                      </p:cNvPicPr>
                      <p:nvPr/>
                    </p:nvPicPr>
                    <p:blipFill>
                      <a:blip r:embed="rId4">
                        <a:extLst>
                          <a:ext uri="{28A0092B-C50C-407E-A947-70E740481C1C}">
                            <a14:useLocalDpi xmlns:a14="http://schemas.microsoft.com/office/drawing/2010/main" val="0"/>
                          </a:ext>
                        </a:extLst>
                      </a:blip>
                      <a:srcRect t="5714"/>
                      <a:stretch>
                        <a:fillRect/>
                      </a:stretch>
                    </p:blipFill>
                    <p:spPr bwMode="auto">
                      <a:xfrm>
                        <a:off x="1192213" y="1219200"/>
                        <a:ext cx="6761162" cy="533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CB7B78A-87F8-4F39-BBE8-1B4E3F6184D0}"/>
              </a:ext>
            </a:extLst>
          </p:cNvPr>
          <p:cNvSpPr>
            <a:spLocks noGrp="1"/>
          </p:cNvSpPr>
          <p:nvPr>
            <p:ph type="sldNum" sz="quarter" idx="12"/>
          </p:nvPr>
        </p:nvSpPr>
        <p:spPr/>
        <p:txBody>
          <a:bodyPr/>
          <a:lstStyle/>
          <a:p>
            <a:fld id="{AB824DBB-0B98-4DB3-86F9-A366480F486E}" type="slidenum">
              <a:rPr lang="en-US" altLang="en-US"/>
              <a:pPr/>
              <a:t>41</a:t>
            </a:fld>
            <a:endParaRPr lang="en-US" altLang="en-US"/>
          </a:p>
        </p:txBody>
      </p:sp>
      <p:sp>
        <p:nvSpPr>
          <p:cNvPr id="438274" name="Rectangle 1026">
            <a:extLst>
              <a:ext uri="{FF2B5EF4-FFF2-40B4-BE49-F238E27FC236}">
                <a16:creationId xmlns:a16="http://schemas.microsoft.com/office/drawing/2014/main" id="{D12B0503-0825-489F-B825-46DE5596C531}"/>
              </a:ext>
            </a:extLst>
          </p:cNvPr>
          <p:cNvSpPr>
            <a:spLocks noGrp="1" noChangeArrowheads="1"/>
          </p:cNvSpPr>
          <p:nvPr>
            <p:ph type="title"/>
          </p:nvPr>
        </p:nvSpPr>
        <p:spPr/>
        <p:txBody>
          <a:bodyPr/>
          <a:lstStyle/>
          <a:p>
            <a:r>
              <a:rPr lang="en-US" altLang="en-US" sz="2800">
                <a:solidFill>
                  <a:schemeClr val="hlink"/>
                </a:solidFill>
              </a:rPr>
              <a:t>FUTURE CADET ACTIVITIES</a:t>
            </a:r>
          </a:p>
        </p:txBody>
      </p:sp>
      <p:sp>
        <p:nvSpPr>
          <p:cNvPr id="438275" name="Rectangle 1027">
            <a:extLst>
              <a:ext uri="{FF2B5EF4-FFF2-40B4-BE49-F238E27FC236}">
                <a16:creationId xmlns:a16="http://schemas.microsoft.com/office/drawing/2014/main" id="{6A777C4B-27A9-4F1E-BA25-060F65708F6B}"/>
              </a:ext>
            </a:extLst>
          </p:cNvPr>
          <p:cNvSpPr>
            <a:spLocks noGrp="1" noChangeArrowheads="1"/>
          </p:cNvSpPr>
          <p:nvPr>
            <p:ph type="body" idx="1"/>
          </p:nvPr>
        </p:nvSpPr>
        <p:spPr/>
        <p:txBody>
          <a:bodyPr/>
          <a:lstStyle/>
          <a:p>
            <a:r>
              <a:rPr lang="en-US" altLang="en-US" sz="2400" b="1"/>
              <a:t>Cost of Phase 1 treatment $450,000 including $320,000 for chemicals</a:t>
            </a:r>
          </a:p>
          <a:p>
            <a:r>
              <a:rPr lang="en-US" altLang="en-US" sz="2400" b="1"/>
              <a:t>Preliminary results mixed – good results in upper unit, not so good lower</a:t>
            </a:r>
          </a:p>
          <a:p>
            <a:r>
              <a:rPr lang="en-US" altLang="en-US" sz="2400" b="1"/>
              <a:t>Delivery of chemical to treatment area is critical, difficult in fine-grained soil</a:t>
            </a:r>
          </a:p>
          <a:p>
            <a:r>
              <a:rPr lang="en-US" altLang="en-US" sz="2400" b="1"/>
              <a:t>Based on results, treatment will likely be needed, will consider tretment to stimulate natural biologic breakdown (anaerobic bacteria)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846B7E-06C4-495D-9CD2-186E3F0EC423}"/>
              </a:ext>
            </a:extLst>
          </p:cNvPr>
          <p:cNvSpPr>
            <a:spLocks noGrp="1"/>
          </p:cNvSpPr>
          <p:nvPr>
            <p:ph type="sldNum" sz="quarter" idx="12"/>
          </p:nvPr>
        </p:nvSpPr>
        <p:spPr/>
        <p:txBody>
          <a:bodyPr/>
          <a:lstStyle/>
          <a:p>
            <a:fld id="{E88019DF-6ABC-4712-989F-887A5267D9C3}" type="slidenum">
              <a:rPr lang="en-US" altLang="en-US"/>
              <a:pPr/>
              <a:t>42</a:t>
            </a:fld>
            <a:endParaRPr lang="en-US" altLang="en-US"/>
          </a:p>
        </p:txBody>
      </p:sp>
      <p:sp>
        <p:nvSpPr>
          <p:cNvPr id="399362" name="Rectangle 1026">
            <a:extLst>
              <a:ext uri="{FF2B5EF4-FFF2-40B4-BE49-F238E27FC236}">
                <a16:creationId xmlns:a16="http://schemas.microsoft.com/office/drawing/2014/main" id="{A9846C85-9C26-41C1-B4E0-53A5771A2777}"/>
              </a:ext>
            </a:extLst>
          </p:cNvPr>
          <p:cNvSpPr>
            <a:spLocks noGrp="1" noChangeArrowheads="1"/>
          </p:cNvSpPr>
          <p:nvPr>
            <p:ph type="title"/>
          </p:nvPr>
        </p:nvSpPr>
        <p:spPr/>
        <p:txBody>
          <a:bodyPr/>
          <a:lstStyle/>
          <a:p>
            <a:r>
              <a:rPr lang="en-US" altLang="en-US" sz="2800"/>
              <a:t>Case Summary: </a:t>
            </a:r>
            <a:br>
              <a:rPr lang="en-US" altLang="en-US" sz="2800"/>
            </a:br>
            <a:r>
              <a:rPr lang="en-US" altLang="en-US" sz="2800"/>
              <a:t>Electrical Resistance Heating</a:t>
            </a:r>
            <a:endParaRPr lang="en-US" altLang="en-US" sz="2800" i="1"/>
          </a:p>
        </p:txBody>
      </p:sp>
      <p:sp>
        <p:nvSpPr>
          <p:cNvPr id="399363" name="Text Box 1027">
            <a:extLst>
              <a:ext uri="{FF2B5EF4-FFF2-40B4-BE49-F238E27FC236}">
                <a16:creationId xmlns:a16="http://schemas.microsoft.com/office/drawing/2014/main" id="{C7008017-D704-4922-8EF8-B5F8B15656C2}"/>
              </a:ext>
            </a:extLst>
          </p:cNvPr>
          <p:cNvSpPr txBox="1">
            <a:spLocks noChangeArrowheads="1"/>
          </p:cNvSpPr>
          <p:nvPr/>
        </p:nvSpPr>
        <p:spPr bwMode="auto">
          <a:xfrm>
            <a:off x="990600" y="2286000"/>
            <a:ext cx="7239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20000"/>
              </a:spcBef>
              <a:spcAft>
                <a:spcPct val="15000"/>
              </a:spcAft>
              <a:buClr>
                <a:srgbClr val="FF0000"/>
              </a:buClr>
            </a:pPr>
            <a:r>
              <a:rPr lang="en-US" altLang="en-US" sz="4400">
                <a:solidFill>
                  <a:srgbClr val="000066"/>
                </a:solidFill>
                <a:latin typeface="Times New Roman" panose="02020603050405020304" pitchFamily="18" charset="0"/>
              </a:rPr>
              <a:t>ICN Pharmaceuticals, Inc.</a:t>
            </a:r>
          </a:p>
          <a:p>
            <a:pPr algn="ctr">
              <a:lnSpc>
                <a:spcPct val="80000"/>
              </a:lnSpc>
              <a:spcBef>
                <a:spcPct val="20000"/>
              </a:spcBef>
              <a:spcAft>
                <a:spcPct val="15000"/>
              </a:spcAft>
              <a:buClr>
                <a:srgbClr val="FF0000"/>
              </a:buClr>
            </a:pPr>
            <a:r>
              <a:rPr lang="en-US" altLang="en-US" sz="3600" b="0">
                <a:solidFill>
                  <a:srgbClr val="000066"/>
                </a:solidFill>
                <a:latin typeface="Times New Roman" panose="02020603050405020304" pitchFamily="18" charset="0"/>
              </a:rPr>
              <a:t>Portland, Oregon</a:t>
            </a:r>
          </a:p>
          <a:p>
            <a:pPr algn="ctr">
              <a:lnSpc>
                <a:spcPct val="80000"/>
              </a:lnSpc>
              <a:spcBef>
                <a:spcPct val="20000"/>
              </a:spcBef>
              <a:spcAft>
                <a:spcPct val="15000"/>
              </a:spcAft>
              <a:buClr>
                <a:srgbClr val="FF0000"/>
              </a:buClr>
            </a:pPr>
            <a:endParaRPr lang="en-US" altLang="en-US" sz="3600" b="0">
              <a:solidFill>
                <a:srgbClr val="000066"/>
              </a:solidFill>
              <a:latin typeface="Times New Roman" panose="02020603050405020304" pitchFamily="18" charset="0"/>
            </a:endParaRPr>
          </a:p>
          <a:p>
            <a:pPr algn="ctr">
              <a:lnSpc>
                <a:spcPct val="80000"/>
              </a:lnSpc>
              <a:spcBef>
                <a:spcPct val="20000"/>
              </a:spcBef>
              <a:spcAft>
                <a:spcPct val="15000"/>
              </a:spcAft>
              <a:buClr>
                <a:srgbClr val="FF0000"/>
              </a:buClr>
            </a:pPr>
            <a:endParaRPr lang="en-US" altLang="en-US" sz="2000" b="0" i="1">
              <a:solidFill>
                <a:srgbClr val="000066"/>
              </a:solidFill>
              <a:latin typeface="Times New Roman" panose="02020603050405020304" pitchFamily="18" charset="0"/>
            </a:endParaRPr>
          </a:p>
          <a:p>
            <a:pPr algn="ctr">
              <a:lnSpc>
                <a:spcPct val="80000"/>
              </a:lnSpc>
              <a:spcBef>
                <a:spcPct val="20000"/>
              </a:spcBef>
              <a:spcAft>
                <a:spcPct val="15000"/>
              </a:spcAft>
              <a:buClr>
                <a:srgbClr val="FF0000"/>
              </a:buClr>
            </a:pPr>
            <a:endParaRPr lang="en-US" altLang="en-US" sz="2000" b="0" i="1">
              <a:latin typeface="Times New Roman" panose="02020603050405020304" pitchFamily="18" charset="0"/>
            </a:endParaRPr>
          </a:p>
        </p:txBody>
      </p:sp>
      <p:pic>
        <p:nvPicPr>
          <p:cNvPr id="399364" name="Picture 1028" descr="colorlogo">
            <a:extLst>
              <a:ext uri="{FF2B5EF4-FFF2-40B4-BE49-F238E27FC236}">
                <a16:creationId xmlns:a16="http://schemas.microsoft.com/office/drawing/2014/main" id="{A9ED7A2C-663F-422D-8370-ACDE98818ABD}"/>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934200" y="3048000"/>
            <a:ext cx="1063625" cy="238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491BCEA-5E26-4DD0-9688-95F1FA18BAA4}"/>
              </a:ext>
            </a:extLst>
          </p:cNvPr>
          <p:cNvSpPr>
            <a:spLocks noGrp="1"/>
          </p:cNvSpPr>
          <p:nvPr>
            <p:ph type="sldNum" sz="quarter" idx="12"/>
          </p:nvPr>
        </p:nvSpPr>
        <p:spPr/>
        <p:txBody>
          <a:bodyPr/>
          <a:lstStyle/>
          <a:p>
            <a:fld id="{E9C1D330-C56B-4FC2-BB34-DFAAE56E145F}" type="slidenum">
              <a:rPr lang="en-US" altLang="en-US"/>
              <a:pPr/>
              <a:t>43</a:t>
            </a:fld>
            <a:endParaRPr lang="en-US" altLang="en-US"/>
          </a:p>
        </p:txBody>
      </p:sp>
      <p:sp>
        <p:nvSpPr>
          <p:cNvPr id="265219" name="Rectangle 3">
            <a:extLst>
              <a:ext uri="{FF2B5EF4-FFF2-40B4-BE49-F238E27FC236}">
                <a16:creationId xmlns:a16="http://schemas.microsoft.com/office/drawing/2014/main" id="{3B2B2869-AA36-4CB1-8807-8F7F9C675DE3}"/>
              </a:ext>
            </a:extLst>
          </p:cNvPr>
          <p:cNvSpPr>
            <a:spLocks noGrp="1" noChangeArrowheads="1"/>
          </p:cNvSpPr>
          <p:nvPr>
            <p:ph type="body" idx="1"/>
          </p:nvPr>
        </p:nvSpPr>
        <p:spPr>
          <a:xfrm>
            <a:off x="609600" y="1828800"/>
            <a:ext cx="7848600" cy="4495800"/>
          </a:xfrm>
        </p:spPr>
        <p:txBody>
          <a:bodyPr/>
          <a:lstStyle/>
          <a:p>
            <a:r>
              <a:rPr lang="en-US" altLang="en-US" sz="2400"/>
              <a:t>ICN Pharmaceuticals, Inc. joined DEQ’s Voluntary Cleanup Program in 1992</a:t>
            </a:r>
          </a:p>
          <a:p>
            <a:r>
              <a:rPr lang="en-US" altLang="en-US" sz="2400"/>
              <a:t>Former clinical laboratory: 1960-1980</a:t>
            </a:r>
          </a:p>
          <a:p>
            <a:r>
              <a:rPr lang="en-US" altLang="en-US" sz="2400"/>
              <a:t>Primary contaminants: chlorinated solvents (TCE and daughter compounds) as well as benzene and toluene</a:t>
            </a:r>
          </a:p>
          <a:p>
            <a:r>
              <a:rPr lang="en-US" altLang="en-US" sz="2400"/>
              <a:t>Former dry well considered source of groundwater contamination - suspected DNAPLs present</a:t>
            </a:r>
          </a:p>
          <a:p>
            <a:r>
              <a:rPr lang="en-US" altLang="en-US" sz="2400"/>
              <a:t>Site located in Portland Wellfield, many nearby wells</a:t>
            </a:r>
          </a:p>
        </p:txBody>
      </p:sp>
      <p:sp>
        <p:nvSpPr>
          <p:cNvPr id="265221" name="Rectangle 5">
            <a:extLst>
              <a:ext uri="{FF2B5EF4-FFF2-40B4-BE49-F238E27FC236}">
                <a16:creationId xmlns:a16="http://schemas.microsoft.com/office/drawing/2014/main" id="{6B4490DA-51BD-4545-9CD1-35042D8B5EF7}"/>
              </a:ext>
            </a:extLst>
          </p:cNvPr>
          <p:cNvSpPr>
            <a:spLocks noGrp="1" noChangeArrowheads="1"/>
          </p:cNvSpPr>
          <p:nvPr>
            <p:ph type="title"/>
          </p:nvPr>
        </p:nvSpPr>
        <p:spPr/>
        <p:txBody>
          <a:bodyPr/>
          <a:lstStyle/>
          <a:p>
            <a:r>
              <a:rPr lang="en-US" altLang="en-US" sz="3600"/>
              <a:t>Site Background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5814705-A0CD-4976-BFA0-1120F001445F}"/>
              </a:ext>
            </a:extLst>
          </p:cNvPr>
          <p:cNvSpPr>
            <a:spLocks noGrp="1"/>
          </p:cNvSpPr>
          <p:nvPr>
            <p:ph type="sldNum" sz="quarter" idx="12"/>
          </p:nvPr>
        </p:nvSpPr>
        <p:spPr/>
        <p:txBody>
          <a:bodyPr/>
          <a:lstStyle/>
          <a:p>
            <a:fld id="{6468CED8-D934-4EFB-9629-FB7D320E33FB}" type="slidenum">
              <a:rPr lang="en-US" altLang="en-US"/>
              <a:pPr/>
              <a:t>44</a:t>
            </a:fld>
            <a:endParaRPr lang="en-US" altLang="en-US"/>
          </a:p>
        </p:txBody>
      </p:sp>
      <p:sp>
        <p:nvSpPr>
          <p:cNvPr id="317442" name="Rectangle 1026">
            <a:extLst>
              <a:ext uri="{FF2B5EF4-FFF2-40B4-BE49-F238E27FC236}">
                <a16:creationId xmlns:a16="http://schemas.microsoft.com/office/drawing/2014/main" id="{F5D21A7D-BE22-4E78-B87E-26EB1CDF690D}"/>
              </a:ext>
            </a:extLst>
          </p:cNvPr>
          <p:cNvSpPr>
            <a:spLocks noGrp="1" noChangeArrowheads="1"/>
          </p:cNvSpPr>
          <p:nvPr>
            <p:ph type="title"/>
          </p:nvPr>
        </p:nvSpPr>
        <p:spPr/>
        <p:txBody>
          <a:bodyPr/>
          <a:lstStyle/>
          <a:p>
            <a:r>
              <a:rPr lang="en-US" altLang="en-US" sz="3600"/>
              <a:t>Site Proximity to City Wells</a:t>
            </a:r>
          </a:p>
        </p:txBody>
      </p:sp>
      <p:pic>
        <p:nvPicPr>
          <p:cNvPr id="317447" name="Picture 1031" descr="icn_figure1">
            <a:extLst>
              <a:ext uri="{FF2B5EF4-FFF2-40B4-BE49-F238E27FC236}">
                <a16:creationId xmlns:a16="http://schemas.microsoft.com/office/drawing/2014/main" id="{62CE92E3-A4F3-41B6-BA42-FB4852DFD6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488"/>
          <a:stretch>
            <a:fillRect/>
          </a:stretch>
        </p:blipFill>
        <p:spPr>
          <a:xfrm>
            <a:off x="2714625" y="1752600"/>
            <a:ext cx="3714750" cy="49530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02D802-2786-4095-994C-26A7792005B9}"/>
              </a:ext>
            </a:extLst>
          </p:cNvPr>
          <p:cNvSpPr>
            <a:spLocks noGrp="1"/>
          </p:cNvSpPr>
          <p:nvPr>
            <p:ph type="sldNum" sz="quarter" idx="12"/>
          </p:nvPr>
        </p:nvSpPr>
        <p:spPr/>
        <p:txBody>
          <a:bodyPr/>
          <a:lstStyle/>
          <a:p>
            <a:fld id="{6DD1F163-1689-414E-9198-D85490FB1FFC}" type="slidenum">
              <a:rPr lang="en-US" altLang="en-US"/>
              <a:pPr/>
              <a:t>45</a:t>
            </a:fld>
            <a:endParaRPr lang="en-US" altLang="en-US"/>
          </a:p>
        </p:txBody>
      </p:sp>
      <p:sp>
        <p:nvSpPr>
          <p:cNvPr id="269314" name="Rectangle 2">
            <a:extLst>
              <a:ext uri="{FF2B5EF4-FFF2-40B4-BE49-F238E27FC236}">
                <a16:creationId xmlns:a16="http://schemas.microsoft.com/office/drawing/2014/main" id="{74239567-E548-44DB-B421-3B9AC52CEAFD}"/>
              </a:ext>
            </a:extLst>
          </p:cNvPr>
          <p:cNvSpPr>
            <a:spLocks noGrp="1" noChangeArrowheads="1"/>
          </p:cNvSpPr>
          <p:nvPr>
            <p:ph type="title"/>
          </p:nvPr>
        </p:nvSpPr>
        <p:spPr/>
        <p:txBody>
          <a:bodyPr/>
          <a:lstStyle/>
          <a:p>
            <a:r>
              <a:rPr lang="en-US" altLang="en-US" sz="3600"/>
              <a:t>Site Geology</a:t>
            </a:r>
          </a:p>
        </p:txBody>
      </p:sp>
      <p:sp>
        <p:nvSpPr>
          <p:cNvPr id="269315" name="Rectangle 3">
            <a:extLst>
              <a:ext uri="{FF2B5EF4-FFF2-40B4-BE49-F238E27FC236}">
                <a16:creationId xmlns:a16="http://schemas.microsoft.com/office/drawing/2014/main" id="{24CCF882-14CF-4E85-958A-CF32DA2A1EEA}"/>
              </a:ext>
            </a:extLst>
          </p:cNvPr>
          <p:cNvSpPr>
            <a:spLocks noGrp="1" noChangeArrowheads="1"/>
          </p:cNvSpPr>
          <p:nvPr>
            <p:ph type="body" idx="1"/>
          </p:nvPr>
        </p:nvSpPr>
        <p:spPr/>
        <p:txBody>
          <a:bodyPr/>
          <a:lstStyle/>
          <a:p>
            <a:r>
              <a:rPr lang="en-US" altLang="en-US" sz="2800"/>
              <a:t>Fine-grained “Overbank Deposits” to 60 ft bgs</a:t>
            </a:r>
          </a:p>
          <a:p>
            <a:endParaRPr lang="en-US" altLang="en-US" sz="2800"/>
          </a:p>
          <a:p>
            <a:r>
              <a:rPr lang="en-US" altLang="en-US" sz="2800"/>
              <a:t>Gravels (Troutdale Gravels) from 60 to 220 feet bgs represent uppermost drinking water aquiferandTroutdale Gravel Aquifer consisting of unconsolidated and cemented gravels (approx. 175 ft thick)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8577698-D135-4D8A-95B2-4F90114148FD}"/>
              </a:ext>
            </a:extLst>
          </p:cNvPr>
          <p:cNvSpPr>
            <a:spLocks noGrp="1"/>
          </p:cNvSpPr>
          <p:nvPr>
            <p:ph type="sldNum" sz="quarter" idx="12"/>
          </p:nvPr>
        </p:nvSpPr>
        <p:spPr/>
        <p:txBody>
          <a:bodyPr/>
          <a:lstStyle/>
          <a:p>
            <a:fld id="{74B6F6A6-EE1C-40DF-A163-A4C5F5C718C5}" type="slidenum">
              <a:rPr lang="en-US" altLang="en-US"/>
              <a:pPr/>
              <a:t>46</a:t>
            </a:fld>
            <a:endParaRPr lang="en-US" altLang="en-US"/>
          </a:p>
        </p:txBody>
      </p:sp>
      <p:sp>
        <p:nvSpPr>
          <p:cNvPr id="316418" name="Rectangle 1026">
            <a:extLst>
              <a:ext uri="{FF2B5EF4-FFF2-40B4-BE49-F238E27FC236}">
                <a16:creationId xmlns:a16="http://schemas.microsoft.com/office/drawing/2014/main" id="{BF9EB827-BBE5-46B3-8E32-8185C39E2B3B}"/>
              </a:ext>
            </a:extLst>
          </p:cNvPr>
          <p:cNvSpPr>
            <a:spLocks noGrp="1" noChangeArrowheads="1"/>
          </p:cNvSpPr>
          <p:nvPr>
            <p:ph type="title"/>
          </p:nvPr>
        </p:nvSpPr>
        <p:spPr/>
        <p:txBody>
          <a:bodyPr/>
          <a:lstStyle/>
          <a:p>
            <a:r>
              <a:rPr lang="en-US" altLang="en-US" sz="3600"/>
              <a:t>Stratigraphic Cross-Section</a:t>
            </a:r>
          </a:p>
        </p:txBody>
      </p:sp>
      <p:pic>
        <p:nvPicPr>
          <p:cNvPr id="316420" name="Picture 1028" descr="icn_figure1-3">
            <a:extLst>
              <a:ext uri="{FF2B5EF4-FFF2-40B4-BE49-F238E27FC236}">
                <a16:creationId xmlns:a16="http://schemas.microsoft.com/office/drawing/2014/main" id="{7F4ACAB5-FFB6-446B-B58A-E4A66ED8C89C}"/>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t="4079"/>
          <a:stretch>
            <a:fillRect/>
          </a:stretch>
        </p:blipFill>
        <p:spPr>
          <a:xfrm>
            <a:off x="2855913" y="1828800"/>
            <a:ext cx="3432175"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7AD775C-7EA6-4BE0-BCB7-75AE686B805D}"/>
              </a:ext>
            </a:extLst>
          </p:cNvPr>
          <p:cNvSpPr>
            <a:spLocks noGrp="1"/>
          </p:cNvSpPr>
          <p:nvPr>
            <p:ph type="sldNum" sz="quarter" idx="12"/>
          </p:nvPr>
        </p:nvSpPr>
        <p:spPr/>
        <p:txBody>
          <a:bodyPr/>
          <a:lstStyle/>
          <a:p>
            <a:fld id="{1DB0C874-033C-4AD0-8522-A2A0E0541AE2}" type="slidenum">
              <a:rPr lang="en-US" altLang="en-US"/>
              <a:pPr/>
              <a:t>47</a:t>
            </a:fld>
            <a:endParaRPr lang="en-US" altLang="en-US"/>
          </a:p>
        </p:txBody>
      </p:sp>
      <p:sp>
        <p:nvSpPr>
          <p:cNvPr id="276482" name="Rectangle 2">
            <a:extLst>
              <a:ext uri="{FF2B5EF4-FFF2-40B4-BE49-F238E27FC236}">
                <a16:creationId xmlns:a16="http://schemas.microsoft.com/office/drawing/2014/main" id="{FACD4E28-940C-43A0-856F-A4E0A78B2ED2}"/>
              </a:ext>
            </a:extLst>
          </p:cNvPr>
          <p:cNvSpPr>
            <a:spLocks noGrp="1" noChangeArrowheads="1"/>
          </p:cNvSpPr>
          <p:nvPr>
            <p:ph type="title"/>
          </p:nvPr>
        </p:nvSpPr>
        <p:spPr/>
        <p:txBody>
          <a:bodyPr/>
          <a:lstStyle/>
          <a:p>
            <a:r>
              <a:rPr lang="en-US" altLang="en-US" sz="3600"/>
              <a:t>Source Zone Description</a:t>
            </a:r>
          </a:p>
        </p:txBody>
      </p:sp>
      <p:sp>
        <p:nvSpPr>
          <p:cNvPr id="276483" name="Rectangle 3">
            <a:extLst>
              <a:ext uri="{FF2B5EF4-FFF2-40B4-BE49-F238E27FC236}">
                <a16:creationId xmlns:a16="http://schemas.microsoft.com/office/drawing/2014/main" id="{92230C34-2224-43E1-832C-1BC63D1F0C76}"/>
              </a:ext>
            </a:extLst>
          </p:cNvPr>
          <p:cNvSpPr>
            <a:spLocks noGrp="1" noChangeArrowheads="1"/>
          </p:cNvSpPr>
          <p:nvPr>
            <p:ph type="body" idx="1"/>
          </p:nvPr>
        </p:nvSpPr>
        <p:spPr/>
        <p:txBody>
          <a:bodyPr/>
          <a:lstStyle/>
          <a:p>
            <a:pPr>
              <a:lnSpc>
                <a:spcPct val="90000"/>
              </a:lnSpc>
            </a:pPr>
            <a:r>
              <a:rPr lang="en-US" altLang="en-US" sz="2400"/>
              <a:t>Very high concentrations of solvents (to 250,000 ppb) including area of residual free product (DNAPL)</a:t>
            </a:r>
          </a:p>
          <a:p>
            <a:pPr>
              <a:lnSpc>
                <a:spcPct val="90000"/>
              </a:lnSpc>
            </a:pPr>
            <a:r>
              <a:rPr lang="en-US" altLang="en-US" sz="2400"/>
              <a:t>Free product zone 120 by 80 ft oblong centered on former dry well</a:t>
            </a:r>
          </a:p>
          <a:p>
            <a:pPr>
              <a:lnSpc>
                <a:spcPct val="90000"/>
              </a:lnSpc>
            </a:pPr>
            <a:r>
              <a:rPr lang="en-US" altLang="en-US" sz="2400"/>
              <a:t>Contamination extending to &gt;100 feet below ground surface and drinking water aquifer</a:t>
            </a:r>
          </a:p>
          <a:p>
            <a:pPr>
              <a:lnSpc>
                <a:spcPct val="90000"/>
              </a:lnSpc>
            </a:pPr>
            <a:r>
              <a:rPr lang="en-US" altLang="en-US" sz="2400"/>
              <a:t>Between 1992 and present, many of phases of soil and groundwater investigation completed including installation of 60+ wells, some as deep as 200 feet</a:t>
            </a:r>
          </a:p>
          <a:p>
            <a:pPr>
              <a:lnSpc>
                <a:spcPct val="90000"/>
              </a:lnSpc>
            </a:pPr>
            <a:r>
              <a:rPr lang="en-US" altLang="en-US" sz="2400"/>
              <a:t>Nearly all contamination determined to have migrated to groundwater, mostly present in shallow silts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4325CD1-066D-45AA-A962-23C3E002EF82}"/>
              </a:ext>
            </a:extLst>
          </p:cNvPr>
          <p:cNvSpPr>
            <a:spLocks noGrp="1"/>
          </p:cNvSpPr>
          <p:nvPr>
            <p:ph type="sldNum" sz="quarter" idx="12"/>
          </p:nvPr>
        </p:nvSpPr>
        <p:spPr/>
        <p:txBody>
          <a:bodyPr/>
          <a:lstStyle/>
          <a:p>
            <a:fld id="{BA96DA91-19F8-47CA-A32B-80E379D24268}" type="slidenum">
              <a:rPr lang="en-US" altLang="en-US"/>
              <a:pPr/>
              <a:t>48</a:t>
            </a:fld>
            <a:endParaRPr lang="en-US" altLang="en-US"/>
          </a:p>
        </p:txBody>
      </p:sp>
      <p:sp>
        <p:nvSpPr>
          <p:cNvPr id="285698" name="Rectangle 2">
            <a:extLst>
              <a:ext uri="{FF2B5EF4-FFF2-40B4-BE49-F238E27FC236}">
                <a16:creationId xmlns:a16="http://schemas.microsoft.com/office/drawing/2014/main" id="{8DBBA591-036D-426C-BD84-09C63BF9A746}"/>
              </a:ext>
            </a:extLst>
          </p:cNvPr>
          <p:cNvSpPr>
            <a:spLocks noGrp="1" noChangeArrowheads="1"/>
          </p:cNvSpPr>
          <p:nvPr>
            <p:ph type="title"/>
          </p:nvPr>
        </p:nvSpPr>
        <p:spPr/>
        <p:txBody>
          <a:bodyPr/>
          <a:lstStyle/>
          <a:p>
            <a:r>
              <a:rPr lang="en-US" altLang="en-US" sz="3600"/>
              <a:t>Remedial Approach</a:t>
            </a:r>
          </a:p>
        </p:txBody>
      </p:sp>
      <p:sp>
        <p:nvSpPr>
          <p:cNvPr id="285699" name="Rectangle 3">
            <a:extLst>
              <a:ext uri="{FF2B5EF4-FFF2-40B4-BE49-F238E27FC236}">
                <a16:creationId xmlns:a16="http://schemas.microsoft.com/office/drawing/2014/main" id="{DDABDBA9-E054-49B1-862D-75B65624CA52}"/>
              </a:ext>
            </a:extLst>
          </p:cNvPr>
          <p:cNvSpPr>
            <a:spLocks noGrp="1" noChangeArrowheads="1"/>
          </p:cNvSpPr>
          <p:nvPr>
            <p:ph type="body" idx="1"/>
          </p:nvPr>
        </p:nvSpPr>
        <p:spPr/>
        <p:txBody>
          <a:bodyPr/>
          <a:lstStyle/>
          <a:p>
            <a:r>
              <a:rPr lang="en-US" altLang="en-US" sz="2400"/>
              <a:t>Electrical resistive heating selected as interim action</a:t>
            </a:r>
          </a:p>
          <a:p>
            <a:r>
              <a:rPr lang="en-US" altLang="en-US" sz="2400"/>
              <a:t>Operational strategy</a:t>
            </a:r>
          </a:p>
          <a:p>
            <a:pPr lvl="1"/>
            <a:r>
              <a:rPr lang="en-US" altLang="en-US" sz="2000"/>
              <a:t>Deliver electrical current to metal probes installed to 50 feet throughout site</a:t>
            </a:r>
          </a:p>
          <a:p>
            <a:pPr lvl="1"/>
            <a:r>
              <a:rPr lang="en-US" altLang="en-US" sz="2000"/>
              <a:t>Boil groundwater to 100C and vaporize contaminants </a:t>
            </a:r>
          </a:p>
          <a:p>
            <a:pPr lvl="1"/>
            <a:r>
              <a:rPr lang="en-US" altLang="en-US" sz="2000"/>
              <a:t>Collect vapors in vapor extraction system at surface</a:t>
            </a:r>
          </a:p>
          <a:p>
            <a:r>
              <a:rPr lang="en-US" altLang="en-US" sz="2400"/>
              <a:t>Other treatment options not expected to work, too slow, or too expensive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96C0106-72D7-446E-A61B-07D2622C5524}"/>
              </a:ext>
            </a:extLst>
          </p:cNvPr>
          <p:cNvSpPr>
            <a:spLocks noGrp="1"/>
          </p:cNvSpPr>
          <p:nvPr>
            <p:ph type="sldNum" sz="quarter" idx="12"/>
          </p:nvPr>
        </p:nvSpPr>
        <p:spPr/>
        <p:txBody>
          <a:bodyPr/>
          <a:lstStyle/>
          <a:p>
            <a:fld id="{95B1D47A-1A5B-42CE-9BD3-1081A28503A7}" type="slidenum">
              <a:rPr lang="en-US" altLang="en-US"/>
              <a:pPr/>
              <a:t>49</a:t>
            </a:fld>
            <a:endParaRPr lang="en-US" altLang="en-US"/>
          </a:p>
        </p:txBody>
      </p:sp>
      <p:sp>
        <p:nvSpPr>
          <p:cNvPr id="271362" name="Rectangle 2">
            <a:extLst>
              <a:ext uri="{FF2B5EF4-FFF2-40B4-BE49-F238E27FC236}">
                <a16:creationId xmlns:a16="http://schemas.microsoft.com/office/drawing/2014/main" id="{27CC41B5-6784-4BFB-9E67-A9431B1DCCF9}"/>
              </a:ext>
            </a:extLst>
          </p:cNvPr>
          <p:cNvSpPr>
            <a:spLocks noGrp="1" noChangeArrowheads="1"/>
          </p:cNvSpPr>
          <p:nvPr>
            <p:ph type="title"/>
          </p:nvPr>
        </p:nvSpPr>
        <p:spPr/>
        <p:txBody>
          <a:bodyPr/>
          <a:lstStyle/>
          <a:p>
            <a:r>
              <a:rPr lang="en-US" altLang="en-US" sz="3600"/>
              <a:t>Treatment System</a:t>
            </a:r>
          </a:p>
        </p:txBody>
      </p:sp>
      <p:sp>
        <p:nvSpPr>
          <p:cNvPr id="271363" name="Rectangle 3">
            <a:extLst>
              <a:ext uri="{FF2B5EF4-FFF2-40B4-BE49-F238E27FC236}">
                <a16:creationId xmlns:a16="http://schemas.microsoft.com/office/drawing/2014/main" id="{201B071B-125A-4E27-8606-CE72581B55F0}"/>
              </a:ext>
            </a:extLst>
          </p:cNvPr>
          <p:cNvSpPr>
            <a:spLocks noGrp="1" noChangeArrowheads="1"/>
          </p:cNvSpPr>
          <p:nvPr>
            <p:ph type="body" idx="1"/>
          </p:nvPr>
        </p:nvSpPr>
        <p:spPr/>
        <p:txBody>
          <a:bodyPr/>
          <a:lstStyle/>
          <a:p>
            <a:r>
              <a:rPr lang="en-US" altLang="en-US" sz="2400"/>
              <a:t>Initial system: 60 electrodes, 53 vapor extraction points, 13 pressure monitoring points, 8 thermocouple strings, and 950 kW transformer</a:t>
            </a:r>
          </a:p>
          <a:p>
            <a:r>
              <a:rPr lang="en-US" altLang="en-US" sz="2400"/>
              <a:t>Later expanded to include 13 additional electrodes and 67 “electrode vents”, plus instrumentation</a:t>
            </a:r>
          </a:p>
          <a:p>
            <a:r>
              <a:rPr lang="en-US" altLang="en-US" sz="2400"/>
              <a:t>SVE system recovers contaminants in multiple phases (steam/vapors/liquids) and separates into liquid and vapor streams for treatment and discharge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2FB506D-F9EB-48FA-813D-1B47EF25244E}"/>
              </a:ext>
            </a:extLst>
          </p:cNvPr>
          <p:cNvSpPr>
            <a:spLocks noGrp="1"/>
          </p:cNvSpPr>
          <p:nvPr>
            <p:ph type="sldNum" sz="quarter" idx="12"/>
          </p:nvPr>
        </p:nvSpPr>
        <p:spPr/>
        <p:txBody>
          <a:bodyPr/>
          <a:lstStyle/>
          <a:p>
            <a:fld id="{24B4C330-AD45-4E52-BA80-12E7E5F77479}" type="slidenum">
              <a:rPr lang="en-US" altLang="en-US"/>
              <a:pPr/>
              <a:t>5</a:t>
            </a:fld>
            <a:endParaRPr lang="en-US" altLang="en-US"/>
          </a:p>
        </p:txBody>
      </p:sp>
      <p:sp>
        <p:nvSpPr>
          <p:cNvPr id="407554" name="Rectangle 2">
            <a:extLst>
              <a:ext uri="{FF2B5EF4-FFF2-40B4-BE49-F238E27FC236}">
                <a16:creationId xmlns:a16="http://schemas.microsoft.com/office/drawing/2014/main" id="{F529BAF2-7D6E-4949-AA81-D346E5C72C53}"/>
              </a:ext>
            </a:extLst>
          </p:cNvPr>
          <p:cNvSpPr>
            <a:spLocks noGrp="1" noChangeArrowheads="1"/>
          </p:cNvSpPr>
          <p:nvPr>
            <p:ph type="title"/>
          </p:nvPr>
        </p:nvSpPr>
        <p:spPr/>
        <p:txBody>
          <a:bodyPr/>
          <a:lstStyle/>
          <a:p>
            <a:r>
              <a:rPr lang="en-US" altLang="en-US"/>
              <a:t>Other Cleanup Sites</a:t>
            </a:r>
          </a:p>
        </p:txBody>
      </p:sp>
      <p:sp>
        <p:nvSpPr>
          <p:cNvPr id="407555" name="Rectangle 3">
            <a:extLst>
              <a:ext uri="{FF2B5EF4-FFF2-40B4-BE49-F238E27FC236}">
                <a16:creationId xmlns:a16="http://schemas.microsoft.com/office/drawing/2014/main" id="{57BF7C37-3B9E-444E-BBC4-843D7633173C}"/>
              </a:ext>
            </a:extLst>
          </p:cNvPr>
          <p:cNvSpPr>
            <a:spLocks noGrp="1" noChangeArrowheads="1"/>
          </p:cNvSpPr>
          <p:nvPr>
            <p:ph type="body" idx="1"/>
          </p:nvPr>
        </p:nvSpPr>
        <p:spPr/>
        <p:txBody>
          <a:bodyPr/>
          <a:lstStyle/>
          <a:p>
            <a:pPr>
              <a:buFontTx/>
              <a:buNone/>
            </a:pPr>
            <a:r>
              <a:rPr lang="en-US" altLang="en-US" u="sng"/>
              <a:t>Medium to small</a:t>
            </a:r>
            <a:r>
              <a:rPr lang="en-US" altLang="en-US"/>
              <a:t> sites, more varied</a:t>
            </a:r>
          </a:p>
          <a:p>
            <a:r>
              <a:rPr lang="en-US" altLang="en-US"/>
              <a:t>Dry cleaners</a:t>
            </a:r>
          </a:p>
          <a:p>
            <a:r>
              <a:rPr lang="en-US" altLang="en-US"/>
              <a:t>Gas Stations</a:t>
            </a:r>
          </a:p>
          <a:p>
            <a:r>
              <a:rPr lang="en-US" altLang="en-US"/>
              <a:t>Landfills/Dumps</a:t>
            </a:r>
          </a:p>
          <a:p>
            <a:r>
              <a:rPr lang="en-US" altLang="en-US"/>
              <a:t>Other small industrial (plating, misc. manufacturing, etc.) </a:t>
            </a:r>
          </a:p>
          <a:p>
            <a:r>
              <a:rPr lang="en-US" altLang="en-US"/>
              <a:t>Mom &amp; Pop operations</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4023C-F166-44A5-B4DD-FA7CFA68C159}"/>
              </a:ext>
            </a:extLst>
          </p:cNvPr>
          <p:cNvSpPr>
            <a:spLocks noGrp="1"/>
          </p:cNvSpPr>
          <p:nvPr>
            <p:ph type="sldNum" sz="quarter" idx="12"/>
          </p:nvPr>
        </p:nvSpPr>
        <p:spPr/>
        <p:txBody>
          <a:bodyPr/>
          <a:lstStyle/>
          <a:p>
            <a:fld id="{8B37168F-4242-4308-9218-38CFF0EFBB1E}" type="slidenum">
              <a:rPr lang="en-US" altLang="en-US"/>
              <a:pPr/>
              <a:t>50</a:t>
            </a:fld>
            <a:endParaRPr lang="en-US" altLang="en-US"/>
          </a:p>
        </p:txBody>
      </p:sp>
      <p:pic>
        <p:nvPicPr>
          <p:cNvPr id="299012" name="Picture 4" descr="dan">
            <a:extLst>
              <a:ext uri="{FF2B5EF4-FFF2-40B4-BE49-F238E27FC236}">
                <a16:creationId xmlns:a16="http://schemas.microsoft.com/office/drawing/2014/main" id="{77C7BCC7-1DFF-42FF-A4D8-4C19D5323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613" b="38872"/>
          <a:stretch>
            <a:fillRect/>
          </a:stretch>
        </p:blipFill>
        <p:spPr bwMode="auto">
          <a:xfrm>
            <a:off x="2540000" y="1524000"/>
            <a:ext cx="4062413"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A02A540-38F9-4E9B-9290-64FDCF0A985A}"/>
              </a:ext>
            </a:extLst>
          </p:cNvPr>
          <p:cNvSpPr>
            <a:spLocks noGrp="1"/>
          </p:cNvSpPr>
          <p:nvPr>
            <p:ph type="sldNum" sz="quarter" idx="12"/>
          </p:nvPr>
        </p:nvSpPr>
        <p:spPr/>
        <p:txBody>
          <a:bodyPr/>
          <a:lstStyle/>
          <a:p>
            <a:fld id="{BE45B8BA-C20B-451F-86DB-A366DDFBE04F}" type="slidenum">
              <a:rPr lang="en-US" altLang="en-US"/>
              <a:pPr/>
              <a:t>51</a:t>
            </a:fld>
            <a:endParaRPr lang="en-US" altLang="en-US"/>
          </a:p>
        </p:txBody>
      </p:sp>
      <p:pic>
        <p:nvPicPr>
          <p:cNvPr id="318468" name="Picture 1028" descr="icn_figure14">
            <a:extLst>
              <a:ext uri="{FF2B5EF4-FFF2-40B4-BE49-F238E27FC236}">
                <a16:creationId xmlns:a16="http://schemas.microsoft.com/office/drawing/2014/main" id="{B9A3EC29-C12F-4E87-8EBC-6454BAC5E202}"/>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33663" y="1219200"/>
            <a:ext cx="3876675"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5B61EC-FEFB-4A9A-B3D8-A323C6209984}"/>
              </a:ext>
            </a:extLst>
          </p:cNvPr>
          <p:cNvSpPr>
            <a:spLocks noGrp="1"/>
          </p:cNvSpPr>
          <p:nvPr>
            <p:ph type="sldNum" sz="quarter" idx="12"/>
          </p:nvPr>
        </p:nvSpPr>
        <p:spPr/>
        <p:txBody>
          <a:bodyPr/>
          <a:lstStyle/>
          <a:p>
            <a:fld id="{16289C4E-1CD4-448A-9A7F-7844C27FC6BD}" type="slidenum">
              <a:rPr lang="en-US" altLang="en-US"/>
              <a:pPr/>
              <a:t>52</a:t>
            </a:fld>
            <a:endParaRPr lang="en-US" altLang="en-US"/>
          </a:p>
        </p:txBody>
      </p:sp>
      <p:pic>
        <p:nvPicPr>
          <p:cNvPr id="300036" name="Picture 2052" descr="icn_bluecontainer">
            <a:extLst>
              <a:ext uri="{FF2B5EF4-FFF2-40B4-BE49-F238E27FC236}">
                <a16:creationId xmlns:a16="http://schemas.microsoft.com/office/drawing/2014/main" id="{F1DA9922-9EE2-4863-A947-0AE8CFBB4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7909"/>
          <a:stretch>
            <a:fillRect/>
          </a:stretch>
        </p:blipFill>
        <p:spPr bwMode="auto">
          <a:xfrm>
            <a:off x="1600200" y="1905000"/>
            <a:ext cx="5943600" cy="3795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7A2AAF-39DF-4FBD-AF71-E3E7FBBF3459}"/>
              </a:ext>
            </a:extLst>
          </p:cNvPr>
          <p:cNvSpPr>
            <a:spLocks noGrp="1"/>
          </p:cNvSpPr>
          <p:nvPr>
            <p:ph type="sldNum" sz="quarter" idx="12"/>
          </p:nvPr>
        </p:nvSpPr>
        <p:spPr/>
        <p:txBody>
          <a:bodyPr/>
          <a:lstStyle/>
          <a:p>
            <a:fld id="{F9D20D0E-4C14-44E2-9DC0-B7B82480500C}" type="slidenum">
              <a:rPr lang="en-US" altLang="en-US"/>
              <a:pPr/>
              <a:t>53</a:t>
            </a:fld>
            <a:endParaRPr lang="en-US" altLang="en-US"/>
          </a:p>
        </p:txBody>
      </p:sp>
      <p:pic>
        <p:nvPicPr>
          <p:cNvPr id="301060" name="Picture 4" descr="icn_redyellowpipes">
            <a:extLst>
              <a:ext uri="{FF2B5EF4-FFF2-40B4-BE49-F238E27FC236}">
                <a16:creationId xmlns:a16="http://schemas.microsoft.com/office/drawing/2014/main" id="{1C785B06-5164-4D0D-B582-DD29E1FD9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7367"/>
          <a:stretch>
            <a:fillRect/>
          </a:stretch>
        </p:blipFill>
        <p:spPr bwMode="auto">
          <a:xfrm>
            <a:off x="381000" y="762000"/>
            <a:ext cx="8534400" cy="5522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CD0D56-4404-49B7-B27D-0563A3E19CFC}"/>
              </a:ext>
            </a:extLst>
          </p:cNvPr>
          <p:cNvSpPr>
            <a:spLocks noGrp="1"/>
          </p:cNvSpPr>
          <p:nvPr>
            <p:ph type="sldNum" sz="quarter" idx="12"/>
          </p:nvPr>
        </p:nvSpPr>
        <p:spPr/>
        <p:txBody>
          <a:bodyPr/>
          <a:lstStyle/>
          <a:p>
            <a:fld id="{9427A171-225A-46FB-BA39-369663FCF2BF}" type="slidenum">
              <a:rPr lang="en-US" altLang="en-US"/>
              <a:pPr/>
              <a:t>54</a:t>
            </a:fld>
            <a:endParaRPr lang="en-US" altLang="en-US"/>
          </a:p>
        </p:txBody>
      </p:sp>
      <p:pic>
        <p:nvPicPr>
          <p:cNvPr id="302084" name="Picture 4" descr="icn_yellowpipes">
            <a:extLst>
              <a:ext uri="{FF2B5EF4-FFF2-40B4-BE49-F238E27FC236}">
                <a16:creationId xmlns:a16="http://schemas.microsoft.com/office/drawing/2014/main" id="{3B70E5B5-E10D-439F-AB11-F7A345750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28" b="56070"/>
          <a:stretch>
            <a:fillRect/>
          </a:stretch>
        </p:blipFill>
        <p:spPr bwMode="auto">
          <a:xfrm>
            <a:off x="381000" y="685800"/>
            <a:ext cx="8382000" cy="5357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395A335-4977-479D-B4B4-688BB95CD82B}"/>
              </a:ext>
            </a:extLst>
          </p:cNvPr>
          <p:cNvSpPr>
            <a:spLocks noGrp="1"/>
          </p:cNvSpPr>
          <p:nvPr>
            <p:ph type="sldNum" sz="quarter" idx="12"/>
          </p:nvPr>
        </p:nvSpPr>
        <p:spPr/>
        <p:txBody>
          <a:bodyPr/>
          <a:lstStyle/>
          <a:p>
            <a:fld id="{4CBF8CB9-6F31-4F72-9000-CD9DFB690B5F}" type="slidenum">
              <a:rPr lang="en-US" altLang="en-US"/>
              <a:pPr/>
              <a:t>55</a:t>
            </a:fld>
            <a:endParaRPr lang="en-US" altLang="en-US"/>
          </a:p>
        </p:txBody>
      </p:sp>
      <p:sp>
        <p:nvSpPr>
          <p:cNvPr id="274434" name="Rectangle 2">
            <a:extLst>
              <a:ext uri="{FF2B5EF4-FFF2-40B4-BE49-F238E27FC236}">
                <a16:creationId xmlns:a16="http://schemas.microsoft.com/office/drawing/2014/main" id="{9D942053-8749-41A6-A0F5-C03B90F38960}"/>
              </a:ext>
            </a:extLst>
          </p:cNvPr>
          <p:cNvSpPr>
            <a:spLocks noGrp="1" noChangeArrowheads="1"/>
          </p:cNvSpPr>
          <p:nvPr>
            <p:ph type="title"/>
          </p:nvPr>
        </p:nvSpPr>
        <p:spPr>
          <a:xfrm>
            <a:off x="685800" y="381000"/>
            <a:ext cx="7391400" cy="1219200"/>
          </a:xfrm>
        </p:spPr>
        <p:txBody>
          <a:bodyPr/>
          <a:lstStyle/>
          <a:p>
            <a:r>
              <a:rPr lang="en-US" altLang="en-US" sz="3600"/>
              <a:t>Problems</a:t>
            </a:r>
          </a:p>
        </p:txBody>
      </p:sp>
      <p:sp>
        <p:nvSpPr>
          <p:cNvPr id="274435" name="Rectangle 3">
            <a:extLst>
              <a:ext uri="{FF2B5EF4-FFF2-40B4-BE49-F238E27FC236}">
                <a16:creationId xmlns:a16="http://schemas.microsoft.com/office/drawing/2014/main" id="{573F993A-5494-4C59-82C0-7374C043509A}"/>
              </a:ext>
            </a:extLst>
          </p:cNvPr>
          <p:cNvSpPr>
            <a:spLocks noGrp="1" noChangeArrowheads="1"/>
          </p:cNvSpPr>
          <p:nvPr>
            <p:ph type="body" idx="1"/>
          </p:nvPr>
        </p:nvSpPr>
        <p:spPr>
          <a:xfrm>
            <a:off x="609600" y="1905000"/>
            <a:ext cx="7772400" cy="4114800"/>
          </a:xfrm>
        </p:spPr>
        <p:txBody>
          <a:bodyPr/>
          <a:lstStyle/>
          <a:p>
            <a:pPr>
              <a:lnSpc>
                <a:spcPct val="90000"/>
              </a:lnSpc>
            </a:pPr>
            <a:r>
              <a:rPr lang="en-US" altLang="en-US" sz="2400"/>
              <a:t>Movement of steam in subsurface erratic, short-circuiting to surface</a:t>
            </a:r>
          </a:p>
          <a:p>
            <a:pPr>
              <a:lnSpc>
                <a:spcPct val="90000"/>
              </a:lnSpc>
              <a:buFontTx/>
              <a:buNone/>
            </a:pPr>
            <a:endParaRPr lang="en-US" altLang="en-US" sz="2400"/>
          </a:p>
          <a:p>
            <a:pPr>
              <a:lnSpc>
                <a:spcPct val="90000"/>
              </a:lnSpc>
            </a:pPr>
            <a:r>
              <a:rPr lang="en-US" altLang="en-US" sz="2400"/>
              <a:t>Sampling of very hot water for groundwater monitoring dangerous/difficult</a:t>
            </a:r>
          </a:p>
          <a:p>
            <a:pPr>
              <a:lnSpc>
                <a:spcPct val="90000"/>
              </a:lnSpc>
            </a:pPr>
            <a:endParaRPr lang="en-US" altLang="en-US" sz="2400"/>
          </a:p>
          <a:p>
            <a:pPr>
              <a:lnSpc>
                <a:spcPct val="90000"/>
              </a:lnSpc>
            </a:pPr>
            <a:r>
              <a:rPr lang="en-US" altLang="en-US" sz="2400"/>
              <a:t>Failure (melting) of monitoring well casing despite use of heat-resistant inserts</a:t>
            </a:r>
          </a:p>
          <a:p>
            <a:pPr>
              <a:lnSpc>
                <a:spcPct val="90000"/>
              </a:lnSpc>
            </a:pPr>
            <a:endParaRPr lang="en-US" altLang="en-US" sz="2400"/>
          </a:p>
          <a:p>
            <a:pPr>
              <a:lnSpc>
                <a:spcPct val="90000"/>
              </a:lnSpc>
            </a:pPr>
            <a:r>
              <a:rPr lang="en-US" altLang="en-US" sz="2400"/>
              <a:t>Work completed during energy shortage.  Electricity costs very high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8">
            <a:extLst>
              <a:ext uri="{FF2B5EF4-FFF2-40B4-BE49-F238E27FC236}">
                <a16:creationId xmlns:a16="http://schemas.microsoft.com/office/drawing/2014/main" id="{FB1D4C26-89A2-4CA9-B815-9D28D976A98E}"/>
              </a:ext>
            </a:extLst>
          </p:cNvPr>
          <p:cNvSpPr>
            <a:spLocks noGrp="1"/>
          </p:cNvSpPr>
          <p:nvPr>
            <p:ph type="sldNum" sz="quarter" idx="12"/>
          </p:nvPr>
        </p:nvSpPr>
        <p:spPr/>
        <p:txBody>
          <a:bodyPr/>
          <a:lstStyle/>
          <a:p>
            <a:fld id="{6FF2DE3C-74E1-4A51-B179-84885E214E79}" type="slidenum">
              <a:rPr lang="en-US" altLang="en-US"/>
              <a:pPr/>
              <a:t>56</a:t>
            </a:fld>
            <a:endParaRPr lang="en-US" altLang="en-US"/>
          </a:p>
        </p:txBody>
      </p:sp>
      <p:pic>
        <p:nvPicPr>
          <p:cNvPr id="311300" name="Picture 1028" descr="icnspray1gif">
            <a:extLst>
              <a:ext uri="{FF2B5EF4-FFF2-40B4-BE49-F238E27FC236}">
                <a16:creationId xmlns:a16="http://schemas.microsoft.com/office/drawing/2014/main" id="{297CF3AA-5780-4BF0-A742-12DB01B8FFF6}"/>
              </a:ext>
            </a:extLst>
          </p:cNvPr>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62000" y="0"/>
            <a:ext cx="2238375"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303" name="Picture 1031" descr="icnspray2gif">
            <a:extLst>
              <a:ext uri="{FF2B5EF4-FFF2-40B4-BE49-F238E27FC236}">
                <a16:creationId xmlns:a16="http://schemas.microsoft.com/office/drawing/2014/main" id="{1EF48E4F-3F66-4084-A5AF-1339978C6BA7}"/>
              </a:ext>
            </a:extLst>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029200" y="0"/>
            <a:ext cx="2489200" cy="3733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306" name="Picture 1034" descr="icnspray3gif">
            <a:extLst>
              <a:ext uri="{FF2B5EF4-FFF2-40B4-BE49-F238E27FC236}">
                <a16:creationId xmlns:a16="http://schemas.microsoft.com/office/drawing/2014/main" id="{0731F30C-E7F6-404C-A4FF-84296660EFC0}"/>
              </a:ext>
            </a:extLst>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838200" y="3505200"/>
            <a:ext cx="2252663" cy="3352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309" name="Picture 1037" descr="icnspray4gif">
            <a:extLst>
              <a:ext uri="{FF2B5EF4-FFF2-40B4-BE49-F238E27FC236}">
                <a16:creationId xmlns:a16="http://schemas.microsoft.com/office/drawing/2014/main" id="{A7FCE0AF-EA23-4C69-AD2F-885B53ED3808}"/>
              </a:ext>
            </a:extLst>
          </p:cNvPr>
          <p:cNvPicPr>
            <a:picLocks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953000" y="3886200"/>
            <a:ext cx="2971800"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3B973D-56C2-435E-91D8-25D1E99E7F5D}"/>
              </a:ext>
            </a:extLst>
          </p:cNvPr>
          <p:cNvSpPr>
            <a:spLocks noGrp="1"/>
          </p:cNvSpPr>
          <p:nvPr>
            <p:ph type="sldNum" sz="quarter" idx="12"/>
          </p:nvPr>
        </p:nvSpPr>
        <p:spPr/>
        <p:txBody>
          <a:bodyPr/>
          <a:lstStyle/>
          <a:p>
            <a:fld id="{B1D5151B-6618-4339-BDC8-82975C951073}" type="slidenum">
              <a:rPr lang="en-US" altLang="en-US"/>
              <a:pPr/>
              <a:t>57</a:t>
            </a:fld>
            <a:endParaRPr lang="en-US" altLang="en-US"/>
          </a:p>
        </p:txBody>
      </p:sp>
      <p:pic>
        <p:nvPicPr>
          <p:cNvPr id="303108" name="Picture 4" descr="MVC-004F">
            <a:extLst>
              <a:ext uri="{FF2B5EF4-FFF2-40B4-BE49-F238E27FC236}">
                <a16:creationId xmlns:a16="http://schemas.microsoft.com/office/drawing/2014/main" id="{4F07268D-151D-4013-9310-1FA33CE04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077200" cy="6057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629CDC-AB5C-45FD-BB79-BD8E3FCA54BA}"/>
              </a:ext>
            </a:extLst>
          </p:cNvPr>
          <p:cNvSpPr>
            <a:spLocks noGrp="1"/>
          </p:cNvSpPr>
          <p:nvPr>
            <p:ph type="sldNum" sz="quarter" idx="12"/>
          </p:nvPr>
        </p:nvSpPr>
        <p:spPr/>
        <p:txBody>
          <a:bodyPr/>
          <a:lstStyle/>
          <a:p>
            <a:fld id="{EF7829A3-545B-41D0-B876-7298458CA43A}" type="slidenum">
              <a:rPr lang="en-US" altLang="en-US"/>
              <a:pPr/>
              <a:t>58</a:t>
            </a:fld>
            <a:endParaRPr lang="en-US" altLang="en-US"/>
          </a:p>
        </p:txBody>
      </p:sp>
      <p:pic>
        <p:nvPicPr>
          <p:cNvPr id="304132" name="Picture 4" descr="MVC-005F">
            <a:extLst>
              <a:ext uri="{FF2B5EF4-FFF2-40B4-BE49-F238E27FC236}">
                <a16:creationId xmlns:a16="http://schemas.microsoft.com/office/drawing/2014/main" id="{17F0E33C-308E-4108-9AF9-0866BFDE1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077200" cy="6057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1AFE8BD-AF06-400F-92A1-3357E4EE0FFE}"/>
              </a:ext>
            </a:extLst>
          </p:cNvPr>
          <p:cNvSpPr>
            <a:spLocks noGrp="1"/>
          </p:cNvSpPr>
          <p:nvPr>
            <p:ph type="sldNum" sz="quarter" idx="12"/>
          </p:nvPr>
        </p:nvSpPr>
        <p:spPr/>
        <p:txBody>
          <a:bodyPr/>
          <a:lstStyle/>
          <a:p>
            <a:fld id="{C80C6CA7-8FB1-417D-B6E8-08A41DA46DE2}" type="slidenum">
              <a:rPr lang="en-US" altLang="en-US"/>
              <a:pPr/>
              <a:t>59</a:t>
            </a:fld>
            <a:endParaRPr lang="en-US" altLang="en-US"/>
          </a:p>
        </p:txBody>
      </p:sp>
      <p:pic>
        <p:nvPicPr>
          <p:cNvPr id="325636" name="Picture 4">
            <a:extLst>
              <a:ext uri="{FF2B5EF4-FFF2-40B4-BE49-F238E27FC236}">
                <a16:creationId xmlns:a16="http://schemas.microsoft.com/office/drawing/2014/main" id="{8B85D754-1441-49E2-9FEF-748C17C115A3}"/>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709613"/>
            <a:ext cx="8229600" cy="5340350"/>
          </a:xfrm>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BAD6BEB-8FD4-4F66-9AF2-46EDF4B80545}"/>
              </a:ext>
            </a:extLst>
          </p:cNvPr>
          <p:cNvSpPr>
            <a:spLocks noGrp="1"/>
          </p:cNvSpPr>
          <p:nvPr>
            <p:ph type="sldNum" sz="quarter" idx="12"/>
          </p:nvPr>
        </p:nvSpPr>
        <p:spPr/>
        <p:txBody>
          <a:bodyPr/>
          <a:lstStyle/>
          <a:p>
            <a:fld id="{E458EC63-87A8-4472-B7FC-079D5E83DD88}" type="slidenum">
              <a:rPr lang="en-US" altLang="en-US"/>
              <a:pPr/>
              <a:t>6</a:t>
            </a:fld>
            <a:endParaRPr lang="en-US" altLang="en-US"/>
          </a:p>
        </p:txBody>
      </p:sp>
      <p:sp>
        <p:nvSpPr>
          <p:cNvPr id="408578" name="Rectangle 2">
            <a:extLst>
              <a:ext uri="{FF2B5EF4-FFF2-40B4-BE49-F238E27FC236}">
                <a16:creationId xmlns:a16="http://schemas.microsoft.com/office/drawing/2014/main" id="{3EE7A445-368F-4946-8587-ED91D654E513}"/>
              </a:ext>
            </a:extLst>
          </p:cNvPr>
          <p:cNvSpPr>
            <a:spLocks noGrp="1" noChangeArrowheads="1"/>
          </p:cNvSpPr>
          <p:nvPr>
            <p:ph type="title"/>
          </p:nvPr>
        </p:nvSpPr>
        <p:spPr/>
        <p:txBody>
          <a:bodyPr/>
          <a:lstStyle/>
          <a:p>
            <a:r>
              <a:rPr lang="en-US" altLang="en-US"/>
              <a:t>Typical Contaminants - Soil</a:t>
            </a:r>
          </a:p>
        </p:txBody>
      </p:sp>
      <p:sp>
        <p:nvSpPr>
          <p:cNvPr id="408579" name="Rectangle 3">
            <a:extLst>
              <a:ext uri="{FF2B5EF4-FFF2-40B4-BE49-F238E27FC236}">
                <a16:creationId xmlns:a16="http://schemas.microsoft.com/office/drawing/2014/main" id="{3B88E743-77A5-4F9F-A130-A2109FDD795A}"/>
              </a:ext>
            </a:extLst>
          </p:cNvPr>
          <p:cNvSpPr>
            <a:spLocks noGrp="1" noChangeArrowheads="1"/>
          </p:cNvSpPr>
          <p:nvPr>
            <p:ph type="body" idx="1"/>
          </p:nvPr>
        </p:nvSpPr>
        <p:spPr/>
        <p:txBody>
          <a:bodyPr/>
          <a:lstStyle/>
          <a:p>
            <a:r>
              <a:rPr lang="en-US" altLang="en-US" sz="2800"/>
              <a:t>Petroleum Hydrocarbons (gas, diesel, lube oils)</a:t>
            </a:r>
          </a:p>
          <a:p>
            <a:r>
              <a:rPr lang="en-US" altLang="en-US" sz="2800"/>
              <a:t>Volatile Organic Compounds (benzene, solvents including PCE and TCE)</a:t>
            </a:r>
          </a:p>
          <a:p>
            <a:r>
              <a:rPr lang="en-US" altLang="en-US" sz="2800"/>
              <a:t>Semi-Volatile Organics (phenols, PAHs)</a:t>
            </a:r>
          </a:p>
          <a:p>
            <a:r>
              <a:rPr lang="en-US" altLang="en-US" sz="2800"/>
              <a:t>Metals (lead, arsenic, chromium)</a:t>
            </a:r>
          </a:p>
          <a:p>
            <a:r>
              <a:rPr lang="en-US" altLang="en-US" sz="2800"/>
              <a:t>Poly-Chlorinated Biphenyls (PCBs)</a:t>
            </a:r>
          </a:p>
          <a:p>
            <a:r>
              <a:rPr lang="en-US" altLang="en-US" sz="2800"/>
              <a:t>Dioxins and Furans</a:t>
            </a:r>
          </a:p>
          <a:p>
            <a:endParaRPr lang="en-US" altLang="en-US" sz="2800"/>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3A0ACF1-D081-4AA4-89B2-8CC61ABA26E8}"/>
              </a:ext>
            </a:extLst>
          </p:cNvPr>
          <p:cNvSpPr>
            <a:spLocks noGrp="1"/>
          </p:cNvSpPr>
          <p:nvPr>
            <p:ph type="sldNum" sz="quarter" idx="12"/>
          </p:nvPr>
        </p:nvSpPr>
        <p:spPr/>
        <p:txBody>
          <a:bodyPr/>
          <a:lstStyle/>
          <a:p>
            <a:fld id="{A3887A31-606A-4D22-8EB8-EF077778FFC8}" type="slidenum">
              <a:rPr lang="en-US" altLang="en-US"/>
              <a:pPr/>
              <a:t>60</a:t>
            </a:fld>
            <a:endParaRPr lang="en-US" altLang="en-US"/>
          </a:p>
        </p:txBody>
      </p:sp>
      <p:pic>
        <p:nvPicPr>
          <p:cNvPr id="323588" name="Picture 4">
            <a:extLst>
              <a:ext uri="{FF2B5EF4-FFF2-40B4-BE49-F238E27FC236}">
                <a16:creationId xmlns:a16="http://schemas.microsoft.com/office/drawing/2014/main" id="{5957B8D0-697C-45E2-8A21-EEE4BD698521}"/>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 y="617538"/>
            <a:ext cx="8763000" cy="5622925"/>
          </a:xfrm>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F1E2AD-0690-4C18-A759-A1AF4873D7D3}"/>
              </a:ext>
            </a:extLst>
          </p:cNvPr>
          <p:cNvSpPr>
            <a:spLocks noGrp="1"/>
          </p:cNvSpPr>
          <p:nvPr>
            <p:ph type="sldNum" sz="quarter" idx="12"/>
          </p:nvPr>
        </p:nvSpPr>
        <p:spPr/>
        <p:txBody>
          <a:bodyPr/>
          <a:lstStyle/>
          <a:p>
            <a:fld id="{4FF43F9D-3443-4EAB-B0B7-0BB9CE093E24}" type="slidenum">
              <a:rPr lang="en-US" altLang="en-US"/>
              <a:pPr/>
              <a:t>61</a:t>
            </a:fld>
            <a:endParaRPr lang="en-US" altLang="en-US"/>
          </a:p>
        </p:txBody>
      </p:sp>
      <p:pic>
        <p:nvPicPr>
          <p:cNvPr id="305158" name="Picture 6">
            <a:extLst>
              <a:ext uri="{FF2B5EF4-FFF2-40B4-BE49-F238E27FC236}">
                <a16:creationId xmlns:a16="http://schemas.microsoft.com/office/drawing/2014/main" id="{5BC7F1F5-FEE3-4D07-9A85-CB815007E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652463"/>
            <a:ext cx="8763000"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8EBA850-6836-413A-ABB4-B2566468CB25}"/>
              </a:ext>
            </a:extLst>
          </p:cNvPr>
          <p:cNvSpPr>
            <a:spLocks noGrp="1"/>
          </p:cNvSpPr>
          <p:nvPr>
            <p:ph type="sldNum" sz="quarter" idx="12"/>
          </p:nvPr>
        </p:nvSpPr>
        <p:spPr/>
        <p:txBody>
          <a:bodyPr/>
          <a:lstStyle/>
          <a:p>
            <a:fld id="{AB083D18-FD99-4463-A9E9-DC1D344EFE6D}" type="slidenum">
              <a:rPr lang="en-US" altLang="en-US"/>
              <a:pPr/>
              <a:t>62</a:t>
            </a:fld>
            <a:endParaRPr lang="en-US" altLang="en-US"/>
          </a:p>
        </p:txBody>
      </p:sp>
      <p:pic>
        <p:nvPicPr>
          <p:cNvPr id="324612" name="Picture 4">
            <a:extLst>
              <a:ext uri="{FF2B5EF4-FFF2-40B4-BE49-F238E27FC236}">
                <a16:creationId xmlns:a16="http://schemas.microsoft.com/office/drawing/2014/main" id="{50F2FBA3-1457-4A87-8B72-59C7B189040C}"/>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5300" y="768350"/>
            <a:ext cx="8153400" cy="5319713"/>
          </a:xfrm>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E437CBF-E1AA-49B8-86FE-97C1DD2675CF}"/>
              </a:ext>
            </a:extLst>
          </p:cNvPr>
          <p:cNvSpPr>
            <a:spLocks noGrp="1"/>
          </p:cNvSpPr>
          <p:nvPr>
            <p:ph type="sldNum" sz="quarter" idx="12"/>
          </p:nvPr>
        </p:nvSpPr>
        <p:spPr/>
        <p:txBody>
          <a:bodyPr/>
          <a:lstStyle/>
          <a:p>
            <a:fld id="{9D23F232-CC58-4378-B4FB-26DB08B77C96}" type="slidenum">
              <a:rPr lang="en-US" altLang="en-US"/>
              <a:pPr/>
              <a:t>63</a:t>
            </a:fld>
            <a:endParaRPr lang="en-US" altLang="en-US"/>
          </a:p>
        </p:txBody>
      </p:sp>
      <p:sp>
        <p:nvSpPr>
          <p:cNvPr id="273410" name="Rectangle 2">
            <a:extLst>
              <a:ext uri="{FF2B5EF4-FFF2-40B4-BE49-F238E27FC236}">
                <a16:creationId xmlns:a16="http://schemas.microsoft.com/office/drawing/2014/main" id="{1324E97D-7587-4010-8CFD-F2D404157F60}"/>
              </a:ext>
            </a:extLst>
          </p:cNvPr>
          <p:cNvSpPr>
            <a:spLocks noGrp="1" noChangeArrowheads="1"/>
          </p:cNvSpPr>
          <p:nvPr>
            <p:ph type="title"/>
          </p:nvPr>
        </p:nvSpPr>
        <p:spPr/>
        <p:txBody>
          <a:bodyPr/>
          <a:lstStyle/>
          <a:p>
            <a:r>
              <a:rPr lang="en-US" altLang="en-US" sz="3600"/>
              <a:t>Analysis</a:t>
            </a:r>
          </a:p>
        </p:txBody>
      </p:sp>
      <p:sp>
        <p:nvSpPr>
          <p:cNvPr id="273411" name="Rectangle 3">
            <a:extLst>
              <a:ext uri="{FF2B5EF4-FFF2-40B4-BE49-F238E27FC236}">
                <a16:creationId xmlns:a16="http://schemas.microsoft.com/office/drawing/2014/main" id="{9F6E0AD7-9C74-4E02-9023-217CDD6AF6BA}"/>
              </a:ext>
            </a:extLst>
          </p:cNvPr>
          <p:cNvSpPr>
            <a:spLocks noGrp="1" noChangeArrowheads="1"/>
          </p:cNvSpPr>
          <p:nvPr>
            <p:ph type="body" idx="1"/>
          </p:nvPr>
        </p:nvSpPr>
        <p:spPr/>
        <p:txBody>
          <a:bodyPr/>
          <a:lstStyle/>
          <a:p>
            <a:pPr>
              <a:lnSpc>
                <a:spcPct val="90000"/>
              </a:lnSpc>
            </a:pPr>
            <a:r>
              <a:rPr lang="en-US" altLang="en-US" sz="2400"/>
              <a:t>Heating system operated for approximately one year, much longer than expected</a:t>
            </a:r>
          </a:p>
          <a:p>
            <a:pPr>
              <a:lnSpc>
                <a:spcPct val="90000"/>
              </a:lnSpc>
            </a:pPr>
            <a:r>
              <a:rPr lang="en-US" altLang="en-US" sz="2400"/>
              <a:t>Currently using existing infrastructure to complete a “polishing” step to get rid of remaining contamination – biosparging</a:t>
            </a:r>
          </a:p>
          <a:p>
            <a:pPr>
              <a:lnSpc>
                <a:spcPct val="90000"/>
              </a:lnSpc>
            </a:pPr>
            <a:r>
              <a:rPr lang="en-US" altLang="en-US" sz="2400"/>
              <a:t>Approx. 96 gallons of total VOCs recovered, much more eliminated by biodegradation enhanced by heat (thermophilic bacteria)</a:t>
            </a:r>
          </a:p>
          <a:p>
            <a:pPr>
              <a:lnSpc>
                <a:spcPct val="90000"/>
              </a:lnSpc>
            </a:pPr>
            <a:r>
              <a:rPr lang="en-US" altLang="en-US" sz="2400"/>
              <a:t>Free product completely removed, one of first successful “in-situ” treatments of DNAPL in country</a:t>
            </a:r>
          </a:p>
          <a:p>
            <a:pPr>
              <a:lnSpc>
                <a:spcPct val="90000"/>
              </a:lnSpc>
            </a:pPr>
            <a:r>
              <a:rPr lang="en-US" altLang="en-US" sz="2400"/>
              <a:t>Cost pretty high – probably $2+ million</a:t>
            </a:r>
          </a:p>
          <a:p>
            <a:pPr>
              <a:lnSpc>
                <a:spcPct val="90000"/>
              </a:lnSpc>
            </a:pPr>
            <a:endParaRPr lang="en-US" altLang="en-US"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83648B4-E3D1-4E9B-8BAF-7F141ACB6802}"/>
              </a:ext>
            </a:extLst>
          </p:cNvPr>
          <p:cNvSpPr>
            <a:spLocks noGrp="1"/>
          </p:cNvSpPr>
          <p:nvPr>
            <p:ph type="sldNum" sz="quarter" idx="12"/>
          </p:nvPr>
        </p:nvSpPr>
        <p:spPr/>
        <p:txBody>
          <a:bodyPr/>
          <a:lstStyle/>
          <a:p>
            <a:fld id="{0546CCD9-FE61-4971-9E02-43F6034B33B1}" type="slidenum">
              <a:rPr lang="en-US" altLang="en-US"/>
              <a:pPr/>
              <a:t>7</a:t>
            </a:fld>
            <a:endParaRPr lang="en-US" altLang="en-US"/>
          </a:p>
        </p:txBody>
      </p:sp>
      <p:sp>
        <p:nvSpPr>
          <p:cNvPr id="409602" name="Rectangle 2">
            <a:extLst>
              <a:ext uri="{FF2B5EF4-FFF2-40B4-BE49-F238E27FC236}">
                <a16:creationId xmlns:a16="http://schemas.microsoft.com/office/drawing/2014/main" id="{74C753D4-476A-421E-8880-084DC0434C6D}"/>
              </a:ext>
            </a:extLst>
          </p:cNvPr>
          <p:cNvSpPr>
            <a:spLocks noGrp="1" noChangeArrowheads="1"/>
          </p:cNvSpPr>
          <p:nvPr>
            <p:ph type="title"/>
          </p:nvPr>
        </p:nvSpPr>
        <p:spPr/>
        <p:txBody>
          <a:bodyPr/>
          <a:lstStyle/>
          <a:p>
            <a:r>
              <a:rPr lang="en-US" altLang="en-US" sz="3600"/>
              <a:t>Typical Contaminants - Groundwater</a:t>
            </a:r>
          </a:p>
        </p:txBody>
      </p:sp>
      <p:sp>
        <p:nvSpPr>
          <p:cNvPr id="409603" name="Rectangle 3">
            <a:extLst>
              <a:ext uri="{FF2B5EF4-FFF2-40B4-BE49-F238E27FC236}">
                <a16:creationId xmlns:a16="http://schemas.microsoft.com/office/drawing/2014/main" id="{ADE2A921-90F4-41AE-B05D-11C2C619CEBE}"/>
              </a:ext>
            </a:extLst>
          </p:cNvPr>
          <p:cNvSpPr>
            <a:spLocks noGrp="1" noChangeArrowheads="1"/>
          </p:cNvSpPr>
          <p:nvPr>
            <p:ph type="body" idx="1"/>
          </p:nvPr>
        </p:nvSpPr>
        <p:spPr/>
        <p:txBody>
          <a:bodyPr/>
          <a:lstStyle/>
          <a:p>
            <a:r>
              <a:rPr lang="en-US" altLang="en-US"/>
              <a:t>Dry cleaning (PCE) or industrial solvents (TCE, 1,1,1-TCA)</a:t>
            </a:r>
          </a:p>
          <a:p>
            <a:endParaRPr lang="en-US" altLang="en-US"/>
          </a:p>
          <a:p>
            <a:r>
              <a:rPr lang="en-US" altLang="en-US"/>
              <a:t>Petroleum components including BTEX and Polynuclear Aromatic Hydrocarbons (PAHs)</a:t>
            </a:r>
          </a:p>
          <a:p>
            <a:pPr>
              <a:buFontTx/>
              <a:buNone/>
            </a:pPr>
            <a:endParaRPr lang="en-US" alt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682D07F-4DB0-439B-A251-B368EB2BAC80}"/>
              </a:ext>
            </a:extLst>
          </p:cNvPr>
          <p:cNvSpPr>
            <a:spLocks noGrp="1"/>
          </p:cNvSpPr>
          <p:nvPr>
            <p:ph type="sldNum" sz="quarter" idx="12"/>
          </p:nvPr>
        </p:nvSpPr>
        <p:spPr/>
        <p:txBody>
          <a:bodyPr/>
          <a:lstStyle/>
          <a:p>
            <a:fld id="{E256E63A-AF82-4BAA-934F-2B7BA3908DB8}" type="slidenum">
              <a:rPr lang="en-US" altLang="en-US"/>
              <a:pPr/>
              <a:t>8</a:t>
            </a:fld>
            <a:endParaRPr lang="en-US" altLang="en-US"/>
          </a:p>
        </p:txBody>
      </p:sp>
      <p:sp>
        <p:nvSpPr>
          <p:cNvPr id="415746" name="Rectangle 2">
            <a:extLst>
              <a:ext uri="{FF2B5EF4-FFF2-40B4-BE49-F238E27FC236}">
                <a16:creationId xmlns:a16="http://schemas.microsoft.com/office/drawing/2014/main" id="{0D5A9B04-A175-44A5-BF57-02BDB3746B1F}"/>
              </a:ext>
            </a:extLst>
          </p:cNvPr>
          <p:cNvSpPr>
            <a:spLocks noGrp="1" noChangeArrowheads="1"/>
          </p:cNvSpPr>
          <p:nvPr>
            <p:ph type="title"/>
          </p:nvPr>
        </p:nvSpPr>
        <p:spPr/>
        <p:txBody>
          <a:bodyPr/>
          <a:lstStyle/>
          <a:p>
            <a:r>
              <a:rPr lang="en-US" altLang="en-US"/>
              <a:t>CLEANUP GOALS</a:t>
            </a:r>
          </a:p>
        </p:txBody>
      </p:sp>
      <p:sp>
        <p:nvSpPr>
          <p:cNvPr id="415747" name="Rectangle 3">
            <a:extLst>
              <a:ext uri="{FF2B5EF4-FFF2-40B4-BE49-F238E27FC236}">
                <a16:creationId xmlns:a16="http://schemas.microsoft.com/office/drawing/2014/main" id="{453250F9-38B0-4913-B8A0-194552229DE7}"/>
              </a:ext>
            </a:extLst>
          </p:cNvPr>
          <p:cNvSpPr>
            <a:spLocks noGrp="1" noChangeArrowheads="1"/>
          </p:cNvSpPr>
          <p:nvPr>
            <p:ph type="body" idx="1"/>
          </p:nvPr>
        </p:nvSpPr>
        <p:spPr/>
        <p:txBody>
          <a:bodyPr/>
          <a:lstStyle/>
          <a:p>
            <a:pPr>
              <a:buFontTx/>
              <a:buNone/>
            </a:pPr>
            <a:endParaRPr lang="en-US" altLang="en-US" sz="2400"/>
          </a:p>
          <a:p>
            <a:r>
              <a:rPr lang="en-US" altLang="en-US" sz="2400"/>
              <a:t>Cleanup to risk-based concentrations, currently defined as one-in-a-million (1 x 10-6) risk</a:t>
            </a:r>
          </a:p>
          <a:p>
            <a:endParaRPr lang="en-US" altLang="en-US" sz="2400"/>
          </a:p>
          <a:p>
            <a:r>
              <a:rPr lang="en-US" altLang="en-US" sz="2400"/>
              <a:t>Requires identification of potentially exposed human and ecological “receptors” </a:t>
            </a:r>
          </a:p>
          <a:p>
            <a:endParaRPr lang="en-US" altLang="en-US" sz="2400"/>
          </a:p>
          <a:p>
            <a:r>
              <a:rPr lang="en-US" altLang="en-US" sz="2400"/>
              <a:t>In past, focused on human risk based on exposure to groundwater or soil.  More emphasis now on </a:t>
            </a:r>
            <a:r>
              <a:rPr lang="en-US" altLang="en-US" sz="2400" u="sng"/>
              <a:t>ecological receptors</a:t>
            </a:r>
            <a:r>
              <a:rPr lang="en-US" altLang="en-US" sz="2400"/>
              <a:t>, particularly in water (sediments)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489293F-6C7E-49BE-9815-7E26BDCF62B5}"/>
              </a:ext>
            </a:extLst>
          </p:cNvPr>
          <p:cNvSpPr>
            <a:spLocks noGrp="1"/>
          </p:cNvSpPr>
          <p:nvPr>
            <p:ph type="sldNum" sz="quarter" idx="12"/>
          </p:nvPr>
        </p:nvSpPr>
        <p:spPr/>
        <p:txBody>
          <a:bodyPr/>
          <a:lstStyle/>
          <a:p>
            <a:fld id="{A931F93A-8EB4-46F0-9217-547DAFF53E49}" type="slidenum">
              <a:rPr lang="en-US" altLang="en-US"/>
              <a:pPr/>
              <a:t>9</a:t>
            </a:fld>
            <a:endParaRPr lang="en-US" altLang="en-US"/>
          </a:p>
        </p:txBody>
      </p:sp>
      <p:sp>
        <p:nvSpPr>
          <p:cNvPr id="410626" name="Rectangle 2">
            <a:extLst>
              <a:ext uri="{FF2B5EF4-FFF2-40B4-BE49-F238E27FC236}">
                <a16:creationId xmlns:a16="http://schemas.microsoft.com/office/drawing/2014/main" id="{0AF0A3BF-2F7C-44A6-81D2-E35E5AAAAEF1}"/>
              </a:ext>
            </a:extLst>
          </p:cNvPr>
          <p:cNvSpPr>
            <a:spLocks noGrp="1" noChangeArrowheads="1"/>
          </p:cNvSpPr>
          <p:nvPr>
            <p:ph type="title"/>
          </p:nvPr>
        </p:nvSpPr>
        <p:spPr/>
        <p:txBody>
          <a:bodyPr/>
          <a:lstStyle/>
          <a:p>
            <a:r>
              <a:rPr lang="en-US" altLang="en-US" sz="3600"/>
              <a:t>Types of Cleanup Actions</a:t>
            </a:r>
          </a:p>
        </p:txBody>
      </p:sp>
      <p:sp>
        <p:nvSpPr>
          <p:cNvPr id="410627" name="Rectangle 3">
            <a:extLst>
              <a:ext uri="{FF2B5EF4-FFF2-40B4-BE49-F238E27FC236}">
                <a16:creationId xmlns:a16="http://schemas.microsoft.com/office/drawing/2014/main" id="{F29433D2-1FD9-4FEA-9B82-088F1F2497DF}"/>
              </a:ext>
            </a:extLst>
          </p:cNvPr>
          <p:cNvSpPr>
            <a:spLocks noGrp="1" noChangeArrowheads="1"/>
          </p:cNvSpPr>
          <p:nvPr>
            <p:ph type="body" idx="1"/>
          </p:nvPr>
        </p:nvSpPr>
        <p:spPr/>
        <p:txBody>
          <a:bodyPr/>
          <a:lstStyle/>
          <a:p>
            <a:pPr>
              <a:lnSpc>
                <a:spcPct val="90000"/>
              </a:lnSpc>
              <a:buFontTx/>
              <a:buNone/>
            </a:pPr>
            <a:r>
              <a:rPr lang="en-US" altLang="en-US" sz="2800" u="sng"/>
              <a:t>Passive</a:t>
            </a:r>
          </a:p>
          <a:p>
            <a:pPr>
              <a:lnSpc>
                <a:spcPct val="90000"/>
              </a:lnSpc>
            </a:pPr>
            <a:r>
              <a:rPr lang="en-US" altLang="en-US" sz="2800"/>
              <a:t>No Action – contaminants don’t pose significant risk to humans or critters</a:t>
            </a:r>
          </a:p>
          <a:p>
            <a:pPr>
              <a:lnSpc>
                <a:spcPct val="90000"/>
              </a:lnSpc>
            </a:pPr>
            <a:r>
              <a:rPr lang="en-US" altLang="en-US" sz="2800"/>
              <a:t>Monitoring – ensure stable situation does not change.  Common for groundwater</a:t>
            </a:r>
          </a:p>
          <a:p>
            <a:pPr>
              <a:lnSpc>
                <a:spcPct val="90000"/>
              </a:lnSpc>
              <a:buFontTx/>
              <a:buNone/>
            </a:pPr>
            <a:r>
              <a:rPr lang="en-US" altLang="en-US" sz="2800" u="sng"/>
              <a:t>Active</a:t>
            </a:r>
          </a:p>
          <a:p>
            <a:pPr>
              <a:lnSpc>
                <a:spcPct val="90000"/>
              </a:lnSpc>
            </a:pPr>
            <a:r>
              <a:rPr lang="en-US" altLang="en-US" sz="2800"/>
              <a:t>Dig and Haul</a:t>
            </a:r>
          </a:p>
          <a:p>
            <a:pPr>
              <a:lnSpc>
                <a:spcPct val="90000"/>
              </a:lnSpc>
            </a:pPr>
            <a:r>
              <a:rPr lang="en-US" altLang="en-US" sz="2800"/>
              <a:t>Containment (capping)</a:t>
            </a:r>
          </a:p>
          <a:p>
            <a:pPr>
              <a:lnSpc>
                <a:spcPct val="90000"/>
              </a:lnSpc>
            </a:pPr>
            <a:r>
              <a:rPr lang="en-US" altLang="en-US" sz="2800"/>
              <a:t>Various in-place (“in-situ”) treatments</a:t>
            </a:r>
          </a:p>
          <a:p>
            <a:pPr>
              <a:lnSpc>
                <a:spcPct val="90000"/>
              </a:lnSpc>
            </a:pPr>
            <a:endParaRPr lang="en-US" altLang="en-US" sz="2800"/>
          </a:p>
        </p:txBody>
      </p:sp>
    </p:spTree>
  </p:cSld>
  <p:clrMapOvr>
    <a:masterClrMapping/>
  </p:clrMapOvr>
  <p:transition/>
</p:sld>
</file>

<file path=ppt/theme/theme1.xml><?xml version="1.0" encoding="utf-8"?>
<a:theme xmlns:a="http://schemas.openxmlformats.org/drawingml/2006/main" name="1_Blank Presentation">
  <a:themeElements>
    <a:clrScheme name="">
      <a:dk1>
        <a:srgbClr val="000000"/>
      </a:dk1>
      <a:lt1>
        <a:srgbClr val="FAEFC8"/>
      </a:lt1>
      <a:dk2>
        <a:srgbClr val="000000"/>
      </a:dk2>
      <a:lt2>
        <a:srgbClr val="808080"/>
      </a:lt2>
      <a:accent1>
        <a:srgbClr val="00CC99"/>
      </a:accent1>
      <a:accent2>
        <a:srgbClr val="3333CC"/>
      </a:accent2>
      <a:accent3>
        <a:srgbClr val="FCF6E0"/>
      </a:accent3>
      <a:accent4>
        <a:srgbClr val="000000"/>
      </a:accent4>
      <a:accent5>
        <a:srgbClr val="AAE2CA"/>
      </a:accent5>
      <a:accent6>
        <a:srgbClr val="2D2DB9"/>
      </a:accent6>
      <a:hlink>
        <a:srgbClr val="CCCCFF"/>
      </a:hlink>
      <a:folHlink>
        <a:srgbClr val="B2B2B2"/>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2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2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8731</TotalTime>
  <Words>2818</Words>
  <Application>Microsoft Office PowerPoint</Application>
  <PresentationFormat>On-screen Show (4:3)</PresentationFormat>
  <Paragraphs>324</Paragraphs>
  <Slides>63</Slides>
  <Notes>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71" baseType="lpstr">
      <vt:lpstr>Times New Roman</vt:lpstr>
      <vt:lpstr>Arial</vt:lpstr>
      <vt:lpstr>Trebuchet MS</vt:lpstr>
      <vt:lpstr>Tekton</vt:lpstr>
      <vt:lpstr>Comic Sans MS</vt:lpstr>
      <vt:lpstr>1_Blank Presentation</vt:lpstr>
      <vt:lpstr>Microsoft Clip Gallery</vt:lpstr>
      <vt:lpstr>Bitmap Image</vt:lpstr>
      <vt:lpstr>PowerPoint Presentation</vt:lpstr>
      <vt:lpstr>PowerPoint Presentation</vt:lpstr>
      <vt:lpstr>NWR Voluntary Cleanup</vt:lpstr>
      <vt:lpstr>Types of Cleanup Sites</vt:lpstr>
      <vt:lpstr>Other Cleanup Sites</vt:lpstr>
      <vt:lpstr>Typical Contaminants - Soil</vt:lpstr>
      <vt:lpstr>Typical Contaminants - Groundwater</vt:lpstr>
      <vt:lpstr>CLEANUP GOALS</vt:lpstr>
      <vt:lpstr>Types of Cleanup Actions</vt:lpstr>
      <vt:lpstr>In-Situ Treatments</vt:lpstr>
      <vt:lpstr>Cleanup Project Examples</vt:lpstr>
      <vt:lpstr>PowerPoint Presentation</vt:lpstr>
      <vt:lpstr>Site History</vt:lpstr>
      <vt:lpstr>Union Station Yards - Circa 1912</vt:lpstr>
      <vt:lpstr>Union Station Yards - Circa 1988</vt:lpstr>
      <vt:lpstr>Discovery of Environmental Problems</vt:lpstr>
      <vt:lpstr>Exploration Plan</vt:lpstr>
      <vt:lpstr>Crude Oil Release</vt:lpstr>
      <vt:lpstr>Crude Oil Soil Remediation</vt:lpstr>
      <vt:lpstr>Site-Wide Soil Contamination</vt:lpstr>
      <vt:lpstr>Surface Capping</vt:lpstr>
      <vt:lpstr>Cap Construction</vt:lpstr>
      <vt:lpstr>Phase A Housing</vt:lpstr>
      <vt:lpstr>Phase A Housing</vt:lpstr>
      <vt:lpstr>Phase B Housing</vt:lpstr>
      <vt:lpstr>Phase B Housing</vt:lpstr>
      <vt:lpstr>Cost-Sharing Arrangements</vt:lpstr>
      <vt:lpstr>PowerPoint Presentation</vt:lpstr>
      <vt:lpstr>PowerPoint Presentation</vt:lpstr>
      <vt:lpstr>CADET MANUFACTURING BACKGROUND</vt:lpstr>
      <vt:lpstr>SETTLEMENT NEGOTIATIONS</vt:lpstr>
      <vt:lpstr>CADET SITE MAP</vt:lpstr>
      <vt:lpstr>CADET GROUNDWATER CONTAMINATION</vt:lpstr>
      <vt:lpstr>ENVIRONMENTAL ISSUES</vt:lpstr>
      <vt:lpstr>REGIONAL GEOLOGIC CROSS-SECTION</vt:lpstr>
      <vt:lpstr>INTERIM REMEDIAL MEASURE</vt:lpstr>
      <vt:lpstr>PERMANGANATE CONCENTRATIONS</vt:lpstr>
      <vt:lpstr>IN-SITU CHEMICAL OXIDATION  INJECTION PROCESS</vt:lpstr>
      <vt:lpstr>TREATMENT DESIGN</vt:lpstr>
      <vt:lpstr>CHEMICAL OXIDATION  TREATMENT AREAS</vt:lpstr>
      <vt:lpstr>FUTURE CADET ACTIVITIES</vt:lpstr>
      <vt:lpstr>Case Summary:  Electrical Resistance Heating</vt:lpstr>
      <vt:lpstr>Site Background</vt:lpstr>
      <vt:lpstr>Site Proximity to City Wells</vt:lpstr>
      <vt:lpstr>Site Geology</vt:lpstr>
      <vt:lpstr>Stratigraphic Cross-Section</vt:lpstr>
      <vt:lpstr>Source Zone Description</vt:lpstr>
      <vt:lpstr>Remedial Approach</vt:lpstr>
      <vt:lpstr>Treatment System</vt:lpstr>
      <vt:lpstr>PowerPoint Presentation</vt:lpstr>
      <vt:lpstr>PowerPoint Presentation</vt:lpstr>
      <vt:lpstr>PowerPoint Presentation</vt:lpstr>
      <vt:lpstr>PowerPoint Presentation</vt:lpstr>
      <vt:lpstr>PowerPoint Presentation</vt:lpstr>
      <vt:lpstr>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vt:lpstr>
    </vt:vector>
  </TitlesOfParts>
  <Company>Waste Policy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Interstate Technology Regulatory Cooperation (ITRC) Work Group</dc:title>
  <dc:creator>Computer User</dc:creator>
  <cp:lastModifiedBy>Steve Taylor</cp:lastModifiedBy>
  <cp:revision>207</cp:revision>
  <cp:lastPrinted>2000-07-06T17:45:14Z</cp:lastPrinted>
  <dcterms:created xsi:type="dcterms:W3CDTF">1999-03-22T13:53:33Z</dcterms:created>
  <dcterms:modified xsi:type="dcterms:W3CDTF">2020-06-01T22:39:26Z</dcterms:modified>
</cp:coreProperties>
</file>