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73" r:id="rId2"/>
    <p:sldId id="274" r:id="rId3"/>
    <p:sldId id="264" r:id="rId4"/>
    <p:sldId id="265" r:id="rId5"/>
    <p:sldId id="263" r:id="rId6"/>
    <p:sldId id="266" r:id="rId7"/>
    <p:sldId id="279" r:id="rId8"/>
    <p:sldId id="256" r:id="rId9"/>
    <p:sldId id="267" r:id="rId10"/>
    <p:sldId id="268" r:id="rId11"/>
    <p:sldId id="269" r:id="rId12"/>
    <p:sldId id="270" r:id="rId13"/>
    <p:sldId id="272" r:id="rId14"/>
    <p:sldId id="271" r:id="rId15"/>
    <p:sldId id="257" r:id="rId16"/>
    <p:sldId id="259" r:id="rId17"/>
    <p:sldId id="277" r:id="rId18"/>
    <p:sldId id="261" r:id="rId19"/>
    <p:sldId id="260" r:id="rId20"/>
    <p:sldId id="258" r:id="rId21"/>
    <p:sldId id="262" r:id="rId22"/>
    <p:sldId id="280" r:id="rId23"/>
    <p:sldId id="283" r:id="rId24"/>
    <p:sldId id="276" r:id="rId25"/>
    <p:sldId id="284" r:id="rId26"/>
    <p:sldId id="275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2" d="100"/>
          <a:sy n="112" d="100"/>
        </p:scale>
        <p:origin x="-948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53CFDA-29EF-43B8-87F1-96B28C87C348}" type="datetimeFigureOut">
              <a:rPr lang="en-US" smtClean="0"/>
              <a:t>4/17/2013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824BE8-A266-44CF-ABAB-7DBA85C74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585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BEF0B-C4EC-436F-994C-596CF9D4424E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24CF43-8C02-435E-A689-F66D9898FF5C}" type="slidenum">
              <a:rPr lang="en-US" smtClean="0"/>
              <a:pPr/>
              <a:t>23</a:t>
            </a:fld>
            <a:endParaRPr lang="en-US" smtClean="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0D80759-D2C7-4C40-A255-FD9BBB914AE4}" type="slidenum">
              <a:rPr lang="en-US"/>
              <a:pPr/>
              <a:t>25</a:t>
            </a:fld>
            <a:endParaRPr lang="en-US"/>
          </a:p>
        </p:txBody>
      </p:sp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BEF0B-C4EC-436F-994C-596CF9D4424E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0D1AB-A4D8-4B0C-B783-06D5E9740048}" type="datetimeFigureOut">
              <a:rPr lang="en-US" smtClean="0"/>
              <a:t>4/17/2013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19EB0-7099-4AED-A86C-4DDE258164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22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0D1AB-A4D8-4B0C-B783-06D5E9740048}" type="datetimeFigureOut">
              <a:rPr lang="en-US" smtClean="0"/>
              <a:t>4/17/2013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19EB0-7099-4AED-A86C-4DDE258164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447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0D1AB-A4D8-4B0C-B783-06D5E9740048}" type="datetimeFigureOut">
              <a:rPr lang="en-US" smtClean="0"/>
              <a:t>4/17/2013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19EB0-7099-4AED-A86C-4DDE258164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264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0D1AB-A4D8-4B0C-B783-06D5E9740048}" type="datetimeFigureOut">
              <a:rPr lang="en-US" smtClean="0"/>
              <a:t>4/17/2013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19EB0-7099-4AED-A86C-4DDE258164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353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0D1AB-A4D8-4B0C-B783-06D5E9740048}" type="datetimeFigureOut">
              <a:rPr lang="en-US" smtClean="0"/>
              <a:t>4/17/2013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19EB0-7099-4AED-A86C-4DDE258164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953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0D1AB-A4D8-4B0C-B783-06D5E9740048}" type="datetimeFigureOut">
              <a:rPr lang="en-US" smtClean="0"/>
              <a:t>4/17/2013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19EB0-7099-4AED-A86C-4DDE258164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0152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0D1AB-A4D8-4B0C-B783-06D5E9740048}" type="datetimeFigureOut">
              <a:rPr lang="en-US" smtClean="0"/>
              <a:t>4/17/2013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19EB0-7099-4AED-A86C-4DDE258164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631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0D1AB-A4D8-4B0C-B783-06D5E9740048}" type="datetimeFigureOut">
              <a:rPr lang="en-US" smtClean="0"/>
              <a:t>4/17/2013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19EB0-7099-4AED-A86C-4DDE258164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6913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0D1AB-A4D8-4B0C-B783-06D5E9740048}" type="datetimeFigureOut">
              <a:rPr lang="en-US" smtClean="0"/>
              <a:t>4/17/2013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19EB0-7099-4AED-A86C-4DDE258164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6506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0D1AB-A4D8-4B0C-B783-06D5E9740048}" type="datetimeFigureOut">
              <a:rPr lang="en-US" smtClean="0"/>
              <a:t>4/17/2013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19EB0-7099-4AED-A86C-4DDE258164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495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0D1AB-A4D8-4B0C-B783-06D5E9740048}" type="datetimeFigureOut">
              <a:rPr lang="en-US" smtClean="0"/>
              <a:t>4/17/2013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19EB0-7099-4AED-A86C-4DDE258164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0165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D0D1AB-A4D8-4B0C-B783-06D5E9740048}" type="datetimeFigureOut">
              <a:rPr lang="en-US" smtClean="0"/>
              <a:t>4/17/2013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D19EB0-7099-4AED-A86C-4DDE258164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517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gif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12" Type="http://schemas.openxmlformats.org/officeDocument/2006/relationships/image" Target="../media/image3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11" Type="http://schemas.openxmlformats.org/officeDocument/2006/relationships/image" Target="../media/image29.png"/><Relationship Id="rId5" Type="http://schemas.openxmlformats.org/officeDocument/2006/relationships/image" Target="../media/image23.jpe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</a:rPr>
              <a:t>Local and Downstream Impacts of Contemporary Forest Practices on Sediment Yield</a:t>
            </a:r>
            <a:endParaRPr lang="en-US" sz="3600" b="1" dirty="0">
              <a:solidFill>
                <a:srgbClr val="FFFF00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71600" y="4343400"/>
            <a:ext cx="6400800" cy="17526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 Skaugset, N Zegre, A Simmons,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&amp; H Owens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440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26" y="685417"/>
            <a:ext cx="8230749" cy="5487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01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26" y="680654"/>
            <a:ext cx="8230749" cy="5496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742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94" y="683411"/>
            <a:ext cx="8247012" cy="5491178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010400" y="1641231"/>
            <a:ext cx="1295400" cy="68580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909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90" y="683411"/>
            <a:ext cx="8523620" cy="5491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481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16" y="681228"/>
            <a:ext cx="8253568" cy="5495544"/>
          </a:xfrm>
        </p:spPr>
      </p:pic>
    </p:spTree>
    <p:extLst>
      <p:ext uri="{BB962C8B-B14F-4D97-AF65-F5344CB8AC3E}">
        <p14:creationId xmlns:p14="http://schemas.microsoft.com/office/powerpoint/2010/main" val="3033594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Watershed Study Sediment Yield Results</a:t>
            </a:r>
            <a:endParaRPr lang="en-US" sz="36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1290397"/>
              </p:ext>
            </p:extLst>
          </p:nvPr>
        </p:nvGraphicFramePr>
        <p:xfrm>
          <a:off x="457200" y="2209800"/>
          <a:ext cx="8229600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3886200"/>
                <a:gridCol w="16002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Watershed Study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Increase</a:t>
                      </a:r>
                      <a:r>
                        <a:rPr lang="en-US" baseline="0" dirty="0" smtClean="0"/>
                        <a:t> in Sediment Yield (kg/ha/</a:t>
                      </a:r>
                      <a:r>
                        <a:rPr lang="en-US" baseline="0" dirty="0" err="1" smtClean="0"/>
                        <a:t>yr</a:t>
                      </a:r>
                      <a:r>
                        <a:rPr lang="en-US" baseline="0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Increase (%)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HJ Andrews – WS1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420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HJ Andrews</a:t>
                      </a:r>
                      <a:r>
                        <a:rPr lang="en-US" baseline="0" dirty="0" smtClean="0"/>
                        <a:t> – WS3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802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3,900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Alsea – Needle Branch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251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325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Alsea – Deer Creek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183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Caspar Creek - SF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1,475 (1</a:t>
                      </a:r>
                      <a:r>
                        <a:rPr lang="en-US" baseline="30000" dirty="0" smtClean="0"/>
                        <a:t>st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yr</a:t>
                      </a:r>
                      <a:r>
                        <a:rPr lang="en-US" dirty="0" smtClean="0"/>
                        <a:t> increase)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335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Caspar Creek - SF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2,510 (6 </a:t>
                      </a:r>
                      <a:r>
                        <a:rPr lang="en-US" dirty="0" err="1" smtClean="0"/>
                        <a:t>yr</a:t>
                      </a:r>
                      <a:r>
                        <a:rPr lang="en-US" dirty="0" smtClean="0"/>
                        <a:t> increase)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212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Caspar Creek - NF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188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89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92258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2" y="354034"/>
            <a:ext cx="9053257" cy="6046766"/>
          </a:xfrm>
        </p:spPr>
      </p:pic>
    </p:spTree>
    <p:extLst>
      <p:ext uri="{BB962C8B-B14F-4D97-AF65-F5344CB8AC3E}">
        <p14:creationId xmlns:p14="http://schemas.microsoft.com/office/powerpoint/2010/main" val="469755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Sediment Yield Results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Sediment yield results from contemporary forest practices are not consistent with the findings in the seminal literature.</a:t>
            </a:r>
          </a:p>
          <a:p>
            <a:r>
              <a:rPr lang="en-US" dirty="0" smtClean="0"/>
              <a:t>Historically, sediment yield has doubled or tripled or greater </a:t>
            </a:r>
            <a:r>
              <a:rPr lang="en-US" dirty="0" err="1" smtClean="0"/>
              <a:t>vs</a:t>
            </a:r>
            <a:r>
              <a:rPr lang="en-US" dirty="0" smtClean="0"/>
              <a:t> contemporary increases in the 20 to 40% range.</a:t>
            </a:r>
          </a:p>
          <a:p>
            <a:r>
              <a:rPr lang="en-US" dirty="0" smtClean="0"/>
              <a:t>Why is that?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4605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228600" y="4953000"/>
            <a:ext cx="4876800" cy="1470025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Buffer strips 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82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762000" y="4419600"/>
            <a:ext cx="7772400" cy="1470025"/>
          </a:xfrm>
        </p:spPr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Clearcut size limits and adjacency constraints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883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05000" y="1524000"/>
            <a:ext cx="5257800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u="sng" dirty="0" smtClean="0">
                <a:solidFill>
                  <a:srgbClr val="FFFF00"/>
                </a:solidFill>
              </a:rPr>
              <a:t>Cast of Characters</a:t>
            </a:r>
          </a:p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Amy Simmons</a:t>
            </a:r>
          </a:p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Alex Irving</a:t>
            </a:r>
          </a:p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Nic Zegre</a:t>
            </a:r>
          </a:p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Dennis </a:t>
            </a:r>
            <a:r>
              <a:rPr lang="en-US" sz="2800" dirty="0" err="1" smtClean="0">
                <a:solidFill>
                  <a:srgbClr val="FFFF00"/>
                </a:solidFill>
              </a:rPr>
              <a:t>Feney</a:t>
            </a:r>
            <a:endParaRPr lang="en-US" sz="2800" dirty="0" smtClean="0">
              <a:solidFill>
                <a:srgbClr val="FFFF00"/>
              </a:solidFill>
            </a:endParaRPr>
          </a:p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Tim Royer</a:t>
            </a:r>
          </a:p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Emily Sinkhorn</a:t>
            </a:r>
          </a:p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Matt Meadows</a:t>
            </a:r>
          </a:p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Chris Surfleet</a:t>
            </a:r>
          </a:p>
          <a:p>
            <a:pPr algn="ctr"/>
            <a:endParaRPr lang="en-US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051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396" y="0"/>
            <a:ext cx="4561863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561863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71800" y="5867400"/>
            <a:ext cx="5943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FF00"/>
                </a:solidFill>
              </a:rPr>
              <a:t>Skyline Logging Systems</a:t>
            </a:r>
            <a:endParaRPr lang="en-US" sz="4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018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georgei\My Documents\My Pictures\IMG_10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220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9600" y="4724400"/>
            <a:ext cx="4038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FF00"/>
                </a:solidFill>
              </a:rPr>
              <a:t>Site Preparation</a:t>
            </a:r>
            <a:endParaRPr lang="en-US" sz="4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32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93"/>
            <a:ext cx="9144000" cy="68420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71600" y="4343400"/>
            <a:ext cx="7010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Location, construction, maintenance, and, especially connectivity, of roads.</a:t>
            </a:r>
            <a:endParaRPr lang="en-US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333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smtClean="0"/>
              <a:t>Transfer Processes in Steep Forested Catchments</a:t>
            </a:r>
          </a:p>
        </p:txBody>
      </p:sp>
      <p:pic>
        <p:nvPicPr>
          <p:cNvPr id="39939" name="Picture 3" descr="Douglas-fir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33334" t="2083" r="34131" b="5556"/>
          <a:stretch>
            <a:fillRect/>
          </a:stretch>
        </p:blipFill>
        <p:spPr>
          <a:xfrm>
            <a:off x="3429000" y="4157663"/>
            <a:ext cx="533400" cy="1333500"/>
          </a:xfrm>
          <a:noFill/>
        </p:spPr>
      </p:pic>
      <p:sp>
        <p:nvSpPr>
          <p:cNvPr id="39940" name="Freeform 4"/>
          <p:cNvSpPr>
            <a:spLocks/>
          </p:cNvSpPr>
          <p:nvPr/>
        </p:nvSpPr>
        <p:spPr bwMode="auto">
          <a:xfrm>
            <a:off x="381000" y="533400"/>
            <a:ext cx="8610600" cy="5257800"/>
          </a:xfrm>
          <a:custGeom>
            <a:avLst/>
            <a:gdLst>
              <a:gd name="T0" fmla="*/ 0 w 5040"/>
              <a:gd name="T1" fmla="*/ 396815 h 2544"/>
              <a:gd name="T2" fmla="*/ 164011 w 5040"/>
              <a:gd name="T3" fmla="*/ 496019 h 2544"/>
              <a:gd name="T4" fmla="*/ 328023 w 5040"/>
              <a:gd name="T5" fmla="*/ 595223 h 2544"/>
              <a:gd name="T6" fmla="*/ 492034 w 5040"/>
              <a:gd name="T7" fmla="*/ 793630 h 2544"/>
              <a:gd name="T8" fmla="*/ 656046 w 5040"/>
              <a:gd name="T9" fmla="*/ 1190445 h 2544"/>
              <a:gd name="T10" fmla="*/ 820057 w 5040"/>
              <a:gd name="T11" fmla="*/ 1388853 h 2544"/>
              <a:gd name="T12" fmla="*/ 984069 w 5040"/>
              <a:gd name="T13" fmla="*/ 1488057 h 2544"/>
              <a:gd name="T14" fmla="*/ 1066074 w 5040"/>
              <a:gd name="T15" fmla="*/ 1686464 h 2544"/>
              <a:gd name="T16" fmla="*/ 1148080 w 5040"/>
              <a:gd name="T17" fmla="*/ 1785668 h 2544"/>
              <a:gd name="T18" fmla="*/ 1230086 w 5040"/>
              <a:gd name="T19" fmla="*/ 2083279 h 2544"/>
              <a:gd name="T20" fmla="*/ 1312091 w 5040"/>
              <a:gd name="T21" fmla="*/ 2281687 h 2544"/>
              <a:gd name="T22" fmla="*/ 1394097 w 5040"/>
              <a:gd name="T23" fmla="*/ 2380891 h 2544"/>
              <a:gd name="T24" fmla="*/ 1476103 w 5040"/>
              <a:gd name="T25" fmla="*/ 2678502 h 2544"/>
              <a:gd name="T26" fmla="*/ 1558108 w 5040"/>
              <a:gd name="T27" fmla="*/ 2876909 h 2544"/>
              <a:gd name="T28" fmla="*/ 1968137 w 5040"/>
              <a:gd name="T29" fmla="*/ 3472132 h 2544"/>
              <a:gd name="T30" fmla="*/ 2132149 w 5040"/>
              <a:gd name="T31" fmla="*/ 3868947 h 2544"/>
              <a:gd name="T32" fmla="*/ 2214154 w 5040"/>
              <a:gd name="T33" fmla="*/ 4067354 h 2544"/>
              <a:gd name="T34" fmla="*/ 2378166 w 5040"/>
              <a:gd name="T35" fmla="*/ 4265763 h 2544"/>
              <a:gd name="T36" fmla="*/ 2542177 w 5040"/>
              <a:gd name="T37" fmla="*/ 4464170 h 2544"/>
              <a:gd name="T38" fmla="*/ 2788194 w 5040"/>
              <a:gd name="T39" fmla="*/ 4464170 h 2544"/>
              <a:gd name="T40" fmla="*/ 3116217 w 5040"/>
              <a:gd name="T41" fmla="*/ 4662578 h 2544"/>
              <a:gd name="T42" fmla="*/ 3198222 w 5040"/>
              <a:gd name="T43" fmla="*/ 4860985 h 2544"/>
              <a:gd name="T44" fmla="*/ 3362234 w 5040"/>
              <a:gd name="T45" fmla="*/ 4860985 h 2544"/>
              <a:gd name="T46" fmla="*/ 3444239 w 5040"/>
              <a:gd name="T47" fmla="*/ 4960189 h 2544"/>
              <a:gd name="T48" fmla="*/ 3495493 w 5040"/>
              <a:gd name="T49" fmla="*/ 5102794 h 2544"/>
              <a:gd name="T50" fmla="*/ 3608252 w 5040"/>
              <a:gd name="T51" fmla="*/ 5158596 h 2544"/>
              <a:gd name="T52" fmla="*/ 3690257 w 5040"/>
              <a:gd name="T53" fmla="*/ 5257800 h 2544"/>
              <a:gd name="T54" fmla="*/ 3854269 w 5040"/>
              <a:gd name="T55" fmla="*/ 5257800 h 2544"/>
              <a:gd name="T56" fmla="*/ 3936274 w 5040"/>
              <a:gd name="T57" fmla="*/ 5158596 h 2544"/>
              <a:gd name="T58" fmla="*/ 4018280 w 5040"/>
              <a:gd name="T59" fmla="*/ 5059393 h 2544"/>
              <a:gd name="T60" fmla="*/ 4100286 w 5040"/>
              <a:gd name="T61" fmla="*/ 4860985 h 2544"/>
              <a:gd name="T62" fmla="*/ 4182291 w 5040"/>
              <a:gd name="T63" fmla="*/ 4761781 h 2544"/>
              <a:gd name="T64" fmla="*/ 4428309 w 5040"/>
              <a:gd name="T65" fmla="*/ 4563374 h 2544"/>
              <a:gd name="T66" fmla="*/ 4510314 w 5040"/>
              <a:gd name="T67" fmla="*/ 4464170 h 2544"/>
              <a:gd name="T68" fmla="*/ 4674326 w 5040"/>
              <a:gd name="T69" fmla="*/ 4364966 h 2544"/>
              <a:gd name="T70" fmla="*/ 4879340 w 5040"/>
              <a:gd name="T71" fmla="*/ 4209960 h 2544"/>
              <a:gd name="T72" fmla="*/ 4971596 w 5040"/>
              <a:gd name="T73" fmla="*/ 4042553 h 2544"/>
              <a:gd name="T74" fmla="*/ 5140733 w 5040"/>
              <a:gd name="T75" fmla="*/ 4023953 h 2544"/>
              <a:gd name="T76" fmla="*/ 5248365 w 5040"/>
              <a:gd name="T77" fmla="*/ 3949550 h 2544"/>
              <a:gd name="T78" fmla="*/ 5325246 w 5040"/>
              <a:gd name="T79" fmla="*/ 3744942 h 2544"/>
              <a:gd name="T80" fmla="*/ 5325246 w 5040"/>
              <a:gd name="T81" fmla="*/ 3596136 h 2544"/>
              <a:gd name="T82" fmla="*/ 5371374 w 5040"/>
              <a:gd name="T83" fmla="*/ 3354327 h 2544"/>
              <a:gd name="T84" fmla="*/ 5494382 w 5040"/>
              <a:gd name="T85" fmla="*/ 3174521 h 2544"/>
              <a:gd name="T86" fmla="*/ 5576388 w 5040"/>
              <a:gd name="T87" fmla="*/ 2976113 h 2544"/>
              <a:gd name="T88" fmla="*/ 5740399 w 5040"/>
              <a:gd name="T89" fmla="*/ 2876909 h 2544"/>
              <a:gd name="T90" fmla="*/ 5986416 w 5040"/>
              <a:gd name="T91" fmla="*/ 2678502 h 2544"/>
              <a:gd name="T92" fmla="*/ 6068422 w 5040"/>
              <a:gd name="T93" fmla="*/ 2579298 h 2544"/>
              <a:gd name="T94" fmla="*/ 6232434 w 5040"/>
              <a:gd name="T95" fmla="*/ 2380891 h 2544"/>
              <a:gd name="T96" fmla="*/ 6478451 w 5040"/>
              <a:gd name="T97" fmla="*/ 2182483 h 2544"/>
              <a:gd name="T98" fmla="*/ 6724468 w 5040"/>
              <a:gd name="T99" fmla="*/ 1984075 h 2544"/>
              <a:gd name="T100" fmla="*/ 6970485 w 5040"/>
              <a:gd name="T101" fmla="*/ 1686464 h 2544"/>
              <a:gd name="T102" fmla="*/ 7052492 w 5040"/>
              <a:gd name="T103" fmla="*/ 1587260 h 2544"/>
              <a:gd name="T104" fmla="*/ 7298509 w 5040"/>
              <a:gd name="T105" fmla="*/ 1289649 h 2544"/>
              <a:gd name="T106" fmla="*/ 7462520 w 5040"/>
              <a:gd name="T107" fmla="*/ 1190445 h 2544"/>
              <a:gd name="T108" fmla="*/ 7708537 w 5040"/>
              <a:gd name="T109" fmla="*/ 892834 h 2544"/>
              <a:gd name="T110" fmla="*/ 7790543 w 5040"/>
              <a:gd name="T111" fmla="*/ 793630 h 2544"/>
              <a:gd name="T112" fmla="*/ 7954555 w 5040"/>
              <a:gd name="T113" fmla="*/ 694426 h 2544"/>
              <a:gd name="T114" fmla="*/ 8118566 w 5040"/>
              <a:gd name="T115" fmla="*/ 496019 h 2544"/>
              <a:gd name="T116" fmla="*/ 8282577 w 5040"/>
              <a:gd name="T117" fmla="*/ 297611 h 2544"/>
              <a:gd name="T118" fmla="*/ 8364583 w 5040"/>
              <a:gd name="T119" fmla="*/ 198408 h 2544"/>
              <a:gd name="T120" fmla="*/ 8446589 w 5040"/>
              <a:gd name="T121" fmla="*/ 99204 h 2544"/>
              <a:gd name="T122" fmla="*/ 8610600 w 5040"/>
              <a:gd name="T123" fmla="*/ 0 h 2544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5040"/>
              <a:gd name="T187" fmla="*/ 0 h 2544"/>
              <a:gd name="T188" fmla="*/ 5040 w 5040"/>
              <a:gd name="T189" fmla="*/ 2544 h 2544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5040" h="2544">
                <a:moveTo>
                  <a:pt x="0" y="192"/>
                </a:moveTo>
                <a:lnTo>
                  <a:pt x="96" y="240"/>
                </a:lnTo>
                <a:lnTo>
                  <a:pt x="192" y="288"/>
                </a:lnTo>
                <a:lnTo>
                  <a:pt x="288" y="384"/>
                </a:lnTo>
                <a:lnTo>
                  <a:pt x="384" y="576"/>
                </a:lnTo>
                <a:lnTo>
                  <a:pt x="480" y="672"/>
                </a:lnTo>
                <a:lnTo>
                  <a:pt x="576" y="720"/>
                </a:lnTo>
                <a:lnTo>
                  <a:pt x="624" y="816"/>
                </a:lnTo>
                <a:lnTo>
                  <a:pt x="672" y="864"/>
                </a:lnTo>
                <a:lnTo>
                  <a:pt x="720" y="1008"/>
                </a:lnTo>
                <a:lnTo>
                  <a:pt x="768" y="1104"/>
                </a:lnTo>
                <a:lnTo>
                  <a:pt x="816" y="1152"/>
                </a:lnTo>
                <a:lnTo>
                  <a:pt x="864" y="1296"/>
                </a:lnTo>
                <a:lnTo>
                  <a:pt x="912" y="1392"/>
                </a:lnTo>
                <a:lnTo>
                  <a:pt x="1152" y="1680"/>
                </a:lnTo>
                <a:lnTo>
                  <a:pt x="1248" y="1872"/>
                </a:lnTo>
                <a:lnTo>
                  <a:pt x="1296" y="1968"/>
                </a:lnTo>
                <a:lnTo>
                  <a:pt x="1392" y="2064"/>
                </a:lnTo>
                <a:lnTo>
                  <a:pt x="1488" y="2160"/>
                </a:lnTo>
                <a:lnTo>
                  <a:pt x="1632" y="2160"/>
                </a:lnTo>
                <a:lnTo>
                  <a:pt x="1824" y="2256"/>
                </a:lnTo>
                <a:lnTo>
                  <a:pt x="1872" y="2352"/>
                </a:lnTo>
                <a:lnTo>
                  <a:pt x="1968" y="2352"/>
                </a:lnTo>
                <a:lnTo>
                  <a:pt x="2016" y="2400"/>
                </a:lnTo>
                <a:lnTo>
                  <a:pt x="2046" y="2469"/>
                </a:lnTo>
                <a:lnTo>
                  <a:pt x="2112" y="2496"/>
                </a:lnTo>
                <a:lnTo>
                  <a:pt x="2160" y="2544"/>
                </a:lnTo>
                <a:lnTo>
                  <a:pt x="2256" y="2544"/>
                </a:lnTo>
                <a:lnTo>
                  <a:pt x="2304" y="2496"/>
                </a:lnTo>
                <a:lnTo>
                  <a:pt x="2352" y="2448"/>
                </a:lnTo>
                <a:lnTo>
                  <a:pt x="2400" y="2352"/>
                </a:lnTo>
                <a:lnTo>
                  <a:pt x="2448" y="2304"/>
                </a:lnTo>
                <a:lnTo>
                  <a:pt x="2592" y="2208"/>
                </a:lnTo>
                <a:lnTo>
                  <a:pt x="2640" y="2160"/>
                </a:lnTo>
                <a:lnTo>
                  <a:pt x="2736" y="2112"/>
                </a:lnTo>
                <a:lnTo>
                  <a:pt x="2856" y="2037"/>
                </a:lnTo>
                <a:lnTo>
                  <a:pt x="2910" y="1956"/>
                </a:lnTo>
                <a:lnTo>
                  <a:pt x="3009" y="1947"/>
                </a:lnTo>
                <a:lnTo>
                  <a:pt x="3072" y="1911"/>
                </a:lnTo>
                <a:lnTo>
                  <a:pt x="3117" y="1812"/>
                </a:lnTo>
                <a:lnTo>
                  <a:pt x="3117" y="1740"/>
                </a:lnTo>
                <a:lnTo>
                  <a:pt x="3144" y="1623"/>
                </a:lnTo>
                <a:lnTo>
                  <a:pt x="3216" y="1536"/>
                </a:lnTo>
                <a:lnTo>
                  <a:pt x="3264" y="1440"/>
                </a:lnTo>
                <a:lnTo>
                  <a:pt x="3360" y="1392"/>
                </a:lnTo>
                <a:lnTo>
                  <a:pt x="3504" y="1296"/>
                </a:lnTo>
                <a:lnTo>
                  <a:pt x="3552" y="1248"/>
                </a:lnTo>
                <a:lnTo>
                  <a:pt x="3648" y="1152"/>
                </a:lnTo>
                <a:lnTo>
                  <a:pt x="3792" y="1056"/>
                </a:lnTo>
                <a:lnTo>
                  <a:pt x="3936" y="960"/>
                </a:lnTo>
                <a:lnTo>
                  <a:pt x="4080" y="816"/>
                </a:lnTo>
                <a:lnTo>
                  <a:pt x="4128" y="768"/>
                </a:lnTo>
                <a:lnTo>
                  <a:pt x="4272" y="624"/>
                </a:lnTo>
                <a:lnTo>
                  <a:pt x="4368" y="576"/>
                </a:lnTo>
                <a:lnTo>
                  <a:pt x="4512" y="432"/>
                </a:lnTo>
                <a:lnTo>
                  <a:pt x="4560" y="384"/>
                </a:lnTo>
                <a:lnTo>
                  <a:pt x="4656" y="336"/>
                </a:lnTo>
                <a:lnTo>
                  <a:pt x="4752" y="240"/>
                </a:lnTo>
                <a:lnTo>
                  <a:pt x="4848" y="144"/>
                </a:lnTo>
                <a:lnTo>
                  <a:pt x="4896" y="96"/>
                </a:lnTo>
                <a:lnTo>
                  <a:pt x="4944" y="48"/>
                </a:lnTo>
                <a:lnTo>
                  <a:pt x="5040" y="0"/>
                </a:lnTo>
              </a:path>
            </a:pathLst>
          </a:custGeom>
          <a:noFill/>
          <a:ln w="222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941" name="Freeform 5"/>
          <p:cNvSpPr>
            <a:spLocks/>
          </p:cNvSpPr>
          <p:nvPr/>
        </p:nvSpPr>
        <p:spPr bwMode="auto">
          <a:xfrm>
            <a:off x="1143000" y="1905000"/>
            <a:ext cx="714375" cy="1343025"/>
          </a:xfrm>
          <a:custGeom>
            <a:avLst/>
            <a:gdLst>
              <a:gd name="T0" fmla="*/ 0 w 480"/>
              <a:gd name="T1" fmla="*/ 0 h 864"/>
              <a:gd name="T2" fmla="*/ 13395 w 480"/>
              <a:gd name="T3" fmla="*/ 181868 h 864"/>
              <a:gd name="T4" fmla="*/ 71438 w 480"/>
              <a:gd name="T5" fmla="*/ 447675 h 864"/>
              <a:gd name="T6" fmla="*/ 214313 w 480"/>
              <a:gd name="T7" fmla="*/ 746125 h 864"/>
              <a:gd name="T8" fmla="*/ 357188 w 480"/>
              <a:gd name="T9" fmla="*/ 969963 h 864"/>
              <a:gd name="T10" fmla="*/ 571500 w 480"/>
              <a:gd name="T11" fmla="*/ 1193800 h 864"/>
              <a:gd name="T12" fmla="*/ 714375 w 480"/>
              <a:gd name="T13" fmla="*/ 1343025 h 8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80"/>
              <a:gd name="T22" fmla="*/ 0 h 864"/>
              <a:gd name="T23" fmla="*/ 480 w 480"/>
              <a:gd name="T24" fmla="*/ 864 h 86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80" h="864">
                <a:moveTo>
                  <a:pt x="0" y="0"/>
                </a:moveTo>
                <a:cubicBezTo>
                  <a:pt x="0" y="34"/>
                  <a:pt x="1" y="69"/>
                  <a:pt x="9" y="117"/>
                </a:cubicBezTo>
                <a:cubicBezTo>
                  <a:pt x="17" y="165"/>
                  <a:pt x="26" y="228"/>
                  <a:pt x="48" y="288"/>
                </a:cubicBezTo>
                <a:cubicBezTo>
                  <a:pt x="70" y="348"/>
                  <a:pt x="112" y="424"/>
                  <a:pt x="144" y="480"/>
                </a:cubicBezTo>
                <a:cubicBezTo>
                  <a:pt x="176" y="536"/>
                  <a:pt x="200" y="576"/>
                  <a:pt x="240" y="624"/>
                </a:cubicBezTo>
                <a:cubicBezTo>
                  <a:pt x="280" y="672"/>
                  <a:pt x="344" y="728"/>
                  <a:pt x="384" y="768"/>
                </a:cubicBezTo>
                <a:cubicBezTo>
                  <a:pt x="424" y="808"/>
                  <a:pt x="452" y="836"/>
                  <a:pt x="480" y="864"/>
                </a:cubicBezTo>
              </a:path>
            </a:pathLst>
          </a:custGeom>
          <a:noFill/>
          <a:ln w="1905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942" name="Freeform 6"/>
          <p:cNvSpPr>
            <a:spLocks/>
          </p:cNvSpPr>
          <p:nvPr/>
        </p:nvSpPr>
        <p:spPr bwMode="auto">
          <a:xfrm>
            <a:off x="1447800" y="2362200"/>
            <a:ext cx="381000" cy="304800"/>
          </a:xfrm>
          <a:custGeom>
            <a:avLst/>
            <a:gdLst>
              <a:gd name="T0" fmla="*/ 0 w 240"/>
              <a:gd name="T1" fmla="*/ 0 h 192"/>
              <a:gd name="T2" fmla="*/ 228600 w 240"/>
              <a:gd name="T3" fmla="*/ 76200 h 192"/>
              <a:gd name="T4" fmla="*/ 381000 w 240"/>
              <a:gd name="T5" fmla="*/ 304800 h 192"/>
              <a:gd name="T6" fmla="*/ 0 60000 65536"/>
              <a:gd name="T7" fmla="*/ 0 60000 65536"/>
              <a:gd name="T8" fmla="*/ 0 60000 65536"/>
              <a:gd name="T9" fmla="*/ 0 w 240"/>
              <a:gd name="T10" fmla="*/ 0 h 192"/>
              <a:gd name="T11" fmla="*/ 240 w 24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0" h="192">
                <a:moveTo>
                  <a:pt x="0" y="0"/>
                </a:moveTo>
                <a:cubicBezTo>
                  <a:pt x="52" y="8"/>
                  <a:pt x="104" y="16"/>
                  <a:pt x="144" y="48"/>
                </a:cubicBezTo>
                <a:cubicBezTo>
                  <a:pt x="184" y="80"/>
                  <a:pt x="224" y="168"/>
                  <a:pt x="240" y="192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 type="stealth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9943" name="Text Box 7"/>
          <p:cNvSpPr txBox="1">
            <a:spLocks noChangeArrowheads="1"/>
          </p:cNvSpPr>
          <p:nvPr/>
        </p:nvSpPr>
        <p:spPr bwMode="auto">
          <a:xfrm>
            <a:off x="1371600" y="1992313"/>
            <a:ext cx="157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/>
              <a:t>Debris Avalanche</a:t>
            </a:r>
          </a:p>
        </p:txBody>
      </p:sp>
      <p:sp>
        <p:nvSpPr>
          <p:cNvPr id="39944" name="Line 8"/>
          <p:cNvSpPr>
            <a:spLocks noChangeShapeType="1"/>
          </p:cNvSpPr>
          <p:nvPr/>
        </p:nvSpPr>
        <p:spPr bwMode="auto">
          <a:xfrm>
            <a:off x="3886200" y="48006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9945" name="Text Box 9"/>
          <p:cNvSpPr txBox="1">
            <a:spLocks noChangeArrowheads="1"/>
          </p:cNvSpPr>
          <p:nvPr/>
        </p:nvSpPr>
        <p:spPr bwMode="auto">
          <a:xfrm>
            <a:off x="3794125" y="4354513"/>
            <a:ext cx="8048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/>
              <a:t>Litterfall</a:t>
            </a:r>
          </a:p>
        </p:txBody>
      </p:sp>
      <p:grpSp>
        <p:nvGrpSpPr>
          <p:cNvPr id="39946" name="Group 10"/>
          <p:cNvGrpSpPr>
            <a:grpSpLocks/>
          </p:cNvGrpSpPr>
          <p:nvPr/>
        </p:nvGrpSpPr>
        <p:grpSpPr bwMode="auto">
          <a:xfrm>
            <a:off x="4949825" y="4495800"/>
            <a:ext cx="522288" cy="254000"/>
            <a:chOff x="3118" y="3216"/>
            <a:chExt cx="329" cy="160"/>
          </a:xfrm>
        </p:grpSpPr>
        <p:sp>
          <p:nvSpPr>
            <p:cNvPr id="39968" name="Freeform 11"/>
            <p:cNvSpPr>
              <a:spLocks/>
            </p:cNvSpPr>
            <p:nvPr/>
          </p:nvSpPr>
          <p:spPr bwMode="auto">
            <a:xfrm>
              <a:off x="3360" y="3216"/>
              <a:ext cx="87" cy="94"/>
            </a:xfrm>
            <a:custGeom>
              <a:avLst/>
              <a:gdLst>
                <a:gd name="T0" fmla="*/ 25 w 87"/>
                <a:gd name="T1" fmla="*/ 94 h 94"/>
                <a:gd name="T2" fmla="*/ 76 w 87"/>
                <a:gd name="T3" fmla="*/ 88 h 94"/>
                <a:gd name="T4" fmla="*/ 87 w 87"/>
                <a:gd name="T5" fmla="*/ 85 h 94"/>
                <a:gd name="T6" fmla="*/ 81 w 87"/>
                <a:gd name="T7" fmla="*/ 75 h 94"/>
                <a:gd name="T8" fmla="*/ 69 w 87"/>
                <a:gd name="T9" fmla="*/ 69 h 94"/>
                <a:gd name="T10" fmla="*/ 52 w 87"/>
                <a:gd name="T11" fmla="*/ 69 h 94"/>
                <a:gd name="T12" fmla="*/ 60 w 87"/>
                <a:gd name="T13" fmla="*/ 60 h 94"/>
                <a:gd name="T14" fmla="*/ 60 w 87"/>
                <a:gd name="T15" fmla="*/ 45 h 94"/>
                <a:gd name="T16" fmla="*/ 57 w 87"/>
                <a:gd name="T17" fmla="*/ 30 h 94"/>
                <a:gd name="T18" fmla="*/ 42 w 87"/>
                <a:gd name="T19" fmla="*/ 30 h 94"/>
                <a:gd name="T20" fmla="*/ 40 w 87"/>
                <a:gd name="T21" fmla="*/ 12 h 94"/>
                <a:gd name="T22" fmla="*/ 28 w 87"/>
                <a:gd name="T23" fmla="*/ 0 h 94"/>
                <a:gd name="T24" fmla="*/ 15 w 87"/>
                <a:gd name="T25" fmla="*/ 0 h 94"/>
                <a:gd name="T26" fmla="*/ 4 w 87"/>
                <a:gd name="T27" fmla="*/ 18 h 94"/>
                <a:gd name="T28" fmla="*/ 0 w 87"/>
                <a:gd name="T29" fmla="*/ 33 h 94"/>
                <a:gd name="T30" fmla="*/ 0 w 87"/>
                <a:gd name="T31" fmla="*/ 48 h 94"/>
                <a:gd name="T32" fmla="*/ 0 w 87"/>
                <a:gd name="T33" fmla="*/ 69 h 94"/>
                <a:gd name="T34" fmla="*/ 25 w 87"/>
                <a:gd name="T35" fmla="*/ 94 h 9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87"/>
                <a:gd name="T55" fmla="*/ 0 h 94"/>
                <a:gd name="T56" fmla="*/ 87 w 87"/>
                <a:gd name="T57" fmla="*/ 94 h 94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87" h="94">
                  <a:moveTo>
                    <a:pt x="25" y="94"/>
                  </a:moveTo>
                  <a:lnTo>
                    <a:pt x="76" y="88"/>
                  </a:lnTo>
                  <a:lnTo>
                    <a:pt x="87" y="85"/>
                  </a:lnTo>
                  <a:lnTo>
                    <a:pt x="81" y="75"/>
                  </a:lnTo>
                  <a:lnTo>
                    <a:pt x="69" y="69"/>
                  </a:lnTo>
                  <a:lnTo>
                    <a:pt x="52" y="69"/>
                  </a:lnTo>
                  <a:lnTo>
                    <a:pt x="60" y="60"/>
                  </a:lnTo>
                  <a:lnTo>
                    <a:pt x="60" y="45"/>
                  </a:lnTo>
                  <a:lnTo>
                    <a:pt x="57" y="30"/>
                  </a:lnTo>
                  <a:lnTo>
                    <a:pt x="42" y="30"/>
                  </a:lnTo>
                  <a:lnTo>
                    <a:pt x="40" y="12"/>
                  </a:lnTo>
                  <a:lnTo>
                    <a:pt x="28" y="0"/>
                  </a:lnTo>
                  <a:lnTo>
                    <a:pt x="15" y="0"/>
                  </a:lnTo>
                  <a:lnTo>
                    <a:pt x="4" y="18"/>
                  </a:lnTo>
                  <a:lnTo>
                    <a:pt x="0" y="33"/>
                  </a:lnTo>
                  <a:lnTo>
                    <a:pt x="0" y="48"/>
                  </a:lnTo>
                  <a:lnTo>
                    <a:pt x="0" y="69"/>
                  </a:lnTo>
                  <a:lnTo>
                    <a:pt x="25" y="94"/>
                  </a:lnTo>
                  <a:close/>
                </a:path>
              </a:pathLst>
            </a:custGeom>
            <a:solidFill>
              <a:srgbClr val="A854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969" name="AutoShape 12"/>
            <p:cNvSpPr>
              <a:spLocks noChangeArrowheads="1"/>
            </p:cNvSpPr>
            <p:nvPr/>
          </p:nvSpPr>
          <p:spPr bwMode="auto">
            <a:xfrm rot="-7211708">
              <a:off x="3238" y="3209"/>
              <a:ext cx="47" cy="288"/>
            </a:xfrm>
            <a:prstGeom prst="can">
              <a:avLst>
                <a:gd name="adj" fmla="val 95745"/>
              </a:avLst>
            </a:prstGeom>
            <a:solidFill>
              <a:srgbClr val="A854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70" name="Rectangle 13"/>
            <p:cNvSpPr>
              <a:spLocks noChangeArrowheads="1"/>
            </p:cNvSpPr>
            <p:nvPr/>
          </p:nvSpPr>
          <p:spPr bwMode="auto">
            <a:xfrm>
              <a:off x="3360" y="3264"/>
              <a:ext cx="47" cy="47"/>
            </a:xfrm>
            <a:prstGeom prst="rect">
              <a:avLst/>
            </a:prstGeom>
            <a:solidFill>
              <a:srgbClr val="A854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9947" name="Text Box 14"/>
          <p:cNvSpPr txBox="1">
            <a:spLocks noChangeArrowheads="1"/>
          </p:cNvSpPr>
          <p:nvPr/>
        </p:nvSpPr>
        <p:spPr bwMode="auto">
          <a:xfrm>
            <a:off x="5038725" y="3962400"/>
            <a:ext cx="67627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/>
              <a:t>Root</a:t>
            </a:r>
            <a:br>
              <a:rPr lang="en-US" sz="1400"/>
            </a:br>
            <a:r>
              <a:rPr lang="en-US" sz="1400"/>
              <a:t>Throw</a:t>
            </a:r>
          </a:p>
        </p:txBody>
      </p:sp>
      <p:sp>
        <p:nvSpPr>
          <p:cNvPr id="39948" name="Freeform 15"/>
          <p:cNvSpPr>
            <a:spLocks/>
          </p:cNvSpPr>
          <p:nvPr/>
        </p:nvSpPr>
        <p:spPr bwMode="auto">
          <a:xfrm>
            <a:off x="5867400" y="1828800"/>
            <a:ext cx="1911350" cy="1905000"/>
          </a:xfrm>
          <a:custGeom>
            <a:avLst/>
            <a:gdLst>
              <a:gd name="T0" fmla="*/ 1905000 w 1204"/>
              <a:gd name="T1" fmla="*/ 0 h 1200"/>
              <a:gd name="T2" fmla="*/ 1890713 w 1204"/>
              <a:gd name="T3" fmla="*/ 447675 h 1200"/>
              <a:gd name="T4" fmla="*/ 1776413 w 1204"/>
              <a:gd name="T5" fmla="*/ 1062037 h 1200"/>
              <a:gd name="T6" fmla="*/ 1419225 w 1204"/>
              <a:gd name="T7" fmla="*/ 1519237 h 1200"/>
              <a:gd name="T8" fmla="*/ 876300 w 1204"/>
              <a:gd name="T9" fmla="*/ 1790700 h 1200"/>
              <a:gd name="T10" fmla="*/ 376237 w 1204"/>
              <a:gd name="T11" fmla="*/ 1862138 h 1200"/>
              <a:gd name="T12" fmla="*/ 0 w 1204"/>
              <a:gd name="T13" fmla="*/ 1905000 h 12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204"/>
              <a:gd name="T22" fmla="*/ 0 h 1200"/>
              <a:gd name="T23" fmla="*/ 1204 w 1204"/>
              <a:gd name="T24" fmla="*/ 1200 h 12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204" h="1200">
                <a:moveTo>
                  <a:pt x="1200" y="0"/>
                </a:moveTo>
                <a:cubicBezTo>
                  <a:pt x="1201" y="78"/>
                  <a:pt x="1204" y="171"/>
                  <a:pt x="1191" y="282"/>
                </a:cubicBezTo>
                <a:cubicBezTo>
                  <a:pt x="1178" y="393"/>
                  <a:pt x="1168" y="557"/>
                  <a:pt x="1119" y="669"/>
                </a:cubicBezTo>
                <a:cubicBezTo>
                  <a:pt x="1070" y="781"/>
                  <a:pt x="989" y="880"/>
                  <a:pt x="894" y="957"/>
                </a:cubicBezTo>
                <a:cubicBezTo>
                  <a:pt x="799" y="1034"/>
                  <a:pt x="662" y="1092"/>
                  <a:pt x="552" y="1128"/>
                </a:cubicBezTo>
                <a:cubicBezTo>
                  <a:pt x="442" y="1164"/>
                  <a:pt x="329" y="1161"/>
                  <a:pt x="237" y="1173"/>
                </a:cubicBezTo>
                <a:cubicBezTo>
                  <a:pt x="145" y="1185"/>
                  <a:pt x="72" y="1192"/>
                  <a:pt x="0" y="1200"/>
                </a:cubicBezTo>
              </a:path>
            </a:pathLst>
          </a:custGeom>
          <a:noFill/>
          <a:ln w="1905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949" name="Text Box 16"/>
          <p:cNvSpPr txBox="1">
            <a:spLocks noChangeArrowheads="1"/>
          </p:cNvSpPr>
          <p:nvPr/>
        </p:nvSpPr>
        <p:spPr bwMode="auto">
          <a:xfrm>
            <a:off x="6629400" y="2759075"/>
            <a:ext cx="903288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/>
              <a:t>Slump or</a:t>
            </a:r>
            <a:br>
              <a:rPr lang="en-US" sz="1400"/>
            </a:br>
            <a:r>
              <a:rPr lang="en-US" sz="1400"/>
              <a:t>earthflow</a:t>
            </a:r>
          </a:p>
        </p:txBody>
      </p:sp>
      <p:sp>
        <p:nvSpPr>
          <p:cNvPr id="39950" name="Freeform 17"/>
          <p:cNvSpPr>
            <a:spLocks/>
          </p:cNvSpPr>
          <p:nvPr/>
        </p:nvSpPr>
        <p:spPr bwMode="auto">
          <a:xfrm>
            <a:off x="2743200" y="4876800"/>
            <a:ext cx="1090613" cy="809625"/>
          </a:xfrm>
          <a:custGeom>
            <a:avLst/>
            <a:gdLst>
              <a:gd name="T0" fmla="*/ 0 w 687"/>
              <a:gd name="T1" fmla="*/ 0 h 510"/>
              <a:gd name="T2" fmla="*/ 47625 w 687"/>
              <a:gd name="T3" fmla="*/ 309563 h 510"/>
              <a:gd name="T4" fmla="*/ 219075 w 687"/>
              <a:gd name="T5" fmla="*/ 581025 h 510"/>
              <a:gd name="T6" fmla="*/ 633413 w 687"/>
              <a:gd name="T7" fmla="*/ 766763 h 510"/>
              <a:gd name="T8" fmla="*/ 1090613 w 687"/>
              <a:gd name="T9" fmla="*/ 809625 h 5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87"/>
              <a:gd name="T16" fmla="*/ 0 h 510"/>
              <a:gd name="T17" fmla="*/ 687 w 687"/>
              <a:gd name="T18" fmla="*/ 510 h 5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87" h="510">
                <a:moveTo>
                  <a:pt x="0" y="0"/>
                </a:moveTo>
                <a:cubicBezTo>
                  <a:pt x="3" y="67"/>
                  <a:pt x="7" y="134"/>
                  <a:pt x="30" y="195"/>
                </a:cubicBezTo>
                <a:cubicBezTo>
                  <a:pt x="53" y="256"/>
                  <a:pt x="76" y="318"/>
                  <a:pt x="138" y="366"/>
                </a:cubicBezTo>
                <a:cubicBezTo>
                  <a:pt x="200" y="414"/>
                  <a:pt x="308" y="459"/>
                  <a:pt x="399" y="483"/>
                </a:cubicBezTo>
                <a:cubicBezTo>
                  <a:pt x="490" y="507"/>
                  <a:pt x="588" y="508"/>
                  <a:pt x="687" y="510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 type="stealth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9951" name="Text Box 18"/>
          <p:cNvSpPr txBox="1">
            <a:spLocks noChangeArrowheads="1"/>
          </p:cNvSpPr>
          <p:nvPr/>
        </p:nvSpPr>
        <p:spPr bwMode="auto">
          <a:xfrm>
            <a:off x="1981200" y="5029200"/>
            <a:ext cx="8826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/>
              <a:t>Solution</a:t>
            </a:r>
            <a:br>
              <a:rPr lang="en-US" sz="1400"/>
            </a:br>
            <a:r>
              <a:rPr lang="en-US" sz="1400"/>
              <a:t>transport</a:t>
            </a:r>
          </a:p>
        </p:txBody>
      </p:sp>
      <p:sp>
        <p:nvSpPr>
          <p:cNvPr id="39952" name="Freeform 19"/>
          <p:cNvSpPr>
            <a:spLocks/>
          </p:cNvSpPr>
          <p:nvPr/>
        </p:nvSpPr>
        <p:spPr bwMode="auto">
          <a:xfrm>
            <a:off x="1981200" y="3657600"/>
            <a:ext cx="304800" cy="533400"/>
          </a:xfrm>
          <a:custGeom>
            <a:avLst/>
            <a:gdLst>
              <a:gd name="T0" fmla="*/ 0 w 192"/>
              <a:gd name="T1" fmla="*/ 0 h 336"/>
              <a:gd name="T2" fmla="*/ 76200 w 192"/>
              <a:gd name="T3" fmla="*/ 228600 h 336"/>
              <a:gd name="T4" fmla="*/ 304800 w 192"/>
              <a:gd name="T5" fmla="*/ 533400 h 336"/>
              <a:gd name="T6" fmla="*/ 0 60000 65536"/>
              <a:gd name="T7" fmla="*/ 0 60000 65536"/>
              <a:gd name="T8" fmla="*/ 0 60000 65536"/>
              <a:gd name="T9" fmla="*/ 0 w 192"/>
              <a:gd name="T10" fmla="*/ 0 h 336"/>
              <a:gd name="T11" fmla="*/ 192 w 192"/>
              <a:gd name="T12" fmla="*/ 336 h 3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2" h="336">
                <a:moveTo>
                  <a:pt x="0" y="0"/>
                </a:moveTo>
                <a:cubicBezTo>
                  <a:pt x="8" y="44"/>
                  <a:pt x="16" y="88"/>
                  <a:pt x="48" y="144"/>
                </a:cubicBezTo>
                <a:cubicBezTo>
                  <a:pt x="80" y="200"/>
                  <a:pt x="136" y="268"/>
                  <a:pt x="192" y="336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 type="stealth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9953" name="Text Box 20"/>
          <p:cNvSpPr txBox="1">
            <a:spLocks noChangeArrowheads="1"/>
          </p:cNvSpPr>
          <p:nvPr/>
        </p:nvSpPr>
        <p:spPr bwMode="auto">
          <a:xfrm>
            <a:off x="1506538" y="3657600"/>
            <a:ext cx="627062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/>
              <a:t>Soil</a:t>
            </a:r>
            <a:br>
              <a:rPr lang="en-US" sz="1400"/>
            </a:br>
            <a:r>
              <a:rPr lang="en-US" sz="1400"/>
              <a:t>creep</a:t>
            </a:r>
          </a:p>
        </p:txBody>
      </p:sp>
      <p:sp>
        <p:nvSpPr>
          <p:cNvPr id="39954" name="Line 21"/>
          <p:cNvSpPr>
            <a:spLocks noChangeShapeType="1"/>
          </p:cNvSpPr>
          <p:nvPr/>
        </p:nvSpPr>
        <p:spPr bwMode="auto">
          <a:xfrm flipH="1">
            <a:off x="4343400" y="5181600"/>
            <a:ext cx="304800" cy="30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9955" name="Text Box 22"/>
          <p:cNvSpPr txBox="1">
            <a:spLocks noChangeArrowheads="1"/>
          </p:cNvSpPr>
          <p:nvPr/>
        </p:nvSpPr>
        <p:spPr bwMode="auto">
          <a:xfrm>
            <a:off x="4724400" y="5029200"/>
            <a:ext cx="1011238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/>
              <a:t>Surface</a:t>
            </a:r>
            <a:br>
              <a:rPr lang="en-US" sz="1400"/>
            </a:br>
            <a:r>
              <a:rPr lang="en-US" sz="1400"/>
              <a:t>movement</a:t>
            </a:r>
          </a:p>
        </p:txBody>
      </p:sp>
      <p:sp>
        <p:nvSpPr>
          <p:cNvPr id="39956" name="Line 23"/>
          <p:cNvSpPr>
            <a:spLocks noChangeShapeType="1"/>
          </p:cNvSpPr>
          <p:nvPr/>
        </p:nvSpPr>
        <p:spPr bwMode="auto">
          <a:xfrm>
            <a:off x="1752600" y="5562600"/>
            <a:ext cx="6477000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957" name="Text Box 24"/>
          <p:cNvSpPr txBox="1">
            <a:spLocks noChangeArrowheads="1"/>
          </p:cNvSpPr>
          <p:nvPr/>
        </p:nvSpPr>
        <p:spPr bwMode="auto">
          <a:xfrm>
            <a:off x="6384925" y="5257800"/>
            <a:ext cx="18764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 b="1">
                <a:latin typeface="Verdana" pitchFamily="34" charset="0"/>
              </a:rPr>
              <a:t>Hillslope Process</a:t>
            </a:r>
          </a:p>
        </p:txBody>
      </p:sp>
      <p:sp>
        <p:nvSpPr>
          <p:cNvPr id="39958" name="Text Box 25"/>
          <p:cNvSpPr txBox="1">
            <a:spLocks noChangeArrowheads="1"/>
          </p:cNvSpPr>
          <p:nvPr/>
        </p:nvSpPr>
        <p:spPr bwMode="auto">
          <a:xfrm>
            <a:off x="6019800" y="5562600"/>
            <a:ext cx="26066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 b="1">
                <a:latin typeface="Verdana" pitchFamily="34" charset="0"/>
              </a:rPr>
              <a:t>Stream Channel Process</a:t>
            </a:r>
          </a:p>
        </p:txBody>
      </p:sp>
      <p:sp>
        <p:nvSpPr>
          <p:cNvPr id="39959" name="Line 26"/>
          <p:cNvSpPr>
            <a:spLocks noChangeShapeType="1"/>
          </p:cNvSpPr>
          <p:nvPr/>
        </p:nvSpPr>
        <p:spPr bwMode="auto">
          <a:xfrm>
            <a:off x="4343400" y="5562600"/>
            <a:ext cx="123825" cy="409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9960" name="Line 27"/>
          <p:cNvSpPr>
            <a:spLocks noChangeShapeType="1"/>
          </p:cNvSpPr>
          <p:nvPr/>
        </p:nvSpPr>
        <p:spPr bwMode="auto">
          <a:xfrm>
            <a:off x="4267200" y="5638800"/>
            <a:ext cx="1524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9961" name="Line 28"/>
          <p:cNvSpPr>
            <a:spLocks noChangeShapeType="1"/>
          </p:cNvSpPr>
          <p:nvPr/>
        </p:nvSpPr>
        <p:spPr bwMode="auto">
          <a:xfrm>
            <a:off x="4114800" y="5638800"/>
            <a:ext cx="2286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9962" name="Line 29"/>
          <p:cNvSpPr>
            <a:spLocks noChangeShapeType="1"/>
          </p:cNvSpPr>
          <p:nvPr/>
        </p:nvSpPr>
        <p:spPr bwMode="auto">
          <a:xfrm>
            <a:off x="3962400" y="5638800"/>
            <a:ext cx="2286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9963" name="Text Box 30"/>
          <p:cNvSpPr txBox="1">
            <a:spLocks noChangeArrowheads="1"/>
          </p:cNvSpPr>
          <p:nvPr/>
        </p:nvSpPr>
        <p:spPr bwMode="auto">
          <a:xfrm>
            <a:off x="4419600" y="5715000"/>
            <a:ext cx="13382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/>
              <a:t>Dissolved load</a:t>
            </a:r>
          </a:p>
        </p:txBody>
      </p:sp>
      <p:sp>
        <p:nvSpPr>
          <p:cNvPr id="39964" name="Text Box 31"/>
          <p:cNvSpPr txBox="1">
            <a:spLocks noChangeArrowheads="1"/>
          </p:cNvSpPr>
          <p:nvPr/>
        </p:nvSpPr>
        <p:spPr bwMode="auto">
          <a:xfrm>
            <a:off x="4419600" y="6096000"/>
            <a:ext cx="14652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/>
              <a:t>Suspended load</a:t>
            </a:r>
          </a:p>
        </p:txBody>
      </p:sp>
      <p:sp>
        <p:nvSpPr>
          <p:cNvPr id="39965" name="Text Box 32"/>
          <p:cNvSpPr txBox="1">
            <a:spLocks noChangeArrowheads="1"/>
          </p:cNvSpPr>
          <p:nvPr/>
        </p:nvSpPr>
        <p:spPr bwMode="auto">
          <a:xfrm>
            <a:off x="4343400" y="6400800"/>
            <a:ext cx="8842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/>
              <a:t>Bed load</a:t>
            </a:r>
          </a:p>
        </p:txBody>
      </p:sp>
      <p:sp>
        <p:nvSpPr>
          <p:cNvPr id="39966" name="Text Box 33"/>
          <p:cNvSpPr txBox="1">
            <a:spLocks noChangeArrowheads="1"/>
          </p:cNvSpPr>
          <p:nvPr/>
        </p:nvSpPr>
        <p:spPr bwMode="auto">
          <a:xfrm>
            <a:off x="2971800" y="6477000"/>
            <a:ext cx="12573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/>
              <a:t>Debris torrent</a:t>
            </a:r>
          </a:p>
        </p:txBody>
      </p:sp>
      <p:sp>
        <p:nvSpPr>
          <p:cNvPr id="2" name="Oval 1"/>
          <p:cNvSpPr/>
          <p:nvPr/>
        </p:nvSpPr>
        <p:spPr>
          <a:xfrm>
            <a:off x="1447800" y="3367352"/>
            <a:ext cx="1243013" cy="1219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967" name="Text Box 34"/>
          <p:cNvSpPr txBox="1">
            <a:spLocks noChangeArrowheads="1"/>
          </p:cNvSpPr>
          <p:nvPr/>
        </p:nvSpPr>
        <p:spPr bwMode="auto">
          <a:xfrm>
            <a:off x="176213" y="6553200"/>
            <a:ext cx="256698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200"/>
              <a:t>Modified from Swanson et al., 1982</a:t>
            </a:r>
          </a:p>
        </p:txBody>
      </p:sp>
      <p:sp>
        <p:nvSpPr>
          <p:cNvPr id="3" name="Oval 2"/>
          <p:cNvSpPr/>
          <p:nvPr/>
        </p:nvSpPr>
        <p:spPr>
          <a:xfrm>
            <a:off x="4065935" y="5962650"/>
            <a:ext cx="1790700" cy="5715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835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What I Think I Think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600" dirty="0" smtClean="0"/>
              <a:t>Sediment yield result do not appear to be consistent with the findings in the seminal literature.</a:t>
            </a:r>
          </a:p>
          <a:p>
            <a:r>
              <a:rPr lang="en-US" sz="2600" dirty="0" smtClean="0"/>
              <a:t>The results appear to be more muted, with increases in the 20% to 40% range.</a:t>
            </a:r>
          </a:p>
          <a:p>
            <a:r>
              <a:rPr lang="en-US" sz="2600" dirty="0" smtClean="0"/>
              <a:t>These results are in agreement with and correlate with the increases in water yield.</a:t>
            </a:r>
          </a:p>
          <a:p>
            <a:r>
              <a:rPr lang="en-US" sz="2600" dirty="0" smtClean="0"/>
              <a:t>A testable hypothesis is that the increase is due to increased stream power due to increased water yield.</a:t>
            </a:r>
          </a:p>
          <a:p>
            <a:r>
              <a:rPr lang="en-US" sz="2600" dirty="0" smtClean="0"/>
              <a:t>An alternative hypothesis is that the increase is due to an increased erosion rate of the watershed due to logging.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4147983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3" name="Text Box 3"/>
          <p:cNvSpPr txBox="1">
            <a:spLocks noChangeArrowheads="1"/>
          </p:cNvSpPr>
          <p:nvPr/>
        </p:nvSpPr>
        <p:spPr bwMode="auto">
          <a:xfrm>
            <a:off x="746125" y="3975100"/>
            <a:ext cx="30638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1800"/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52400" y="381000"/>
            <a:ext cx="8991600" cy="6270625"/>
            <a:chOff x="96" y="240"/>
            <a:chExt cx="5664" cy="3950"/>
          </a:xfrm>
        </p:grpSpPr>
        <p:pic>
          <p:nvPicPr>
            <p:cNvPr id="122887" name="Picture 7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824" y="864"/>
              <a:ext cx="811" cy="816"/>
            </a:xfrm>
            <a:prstGeom prst="rect">
              <a:avLst/>
            </a:prstGeom>
            <a:noFill/>
          </p:spPr>
        </p:pic>
        <p:pic>
          <p:nvPicPr>
            <p:cNvPr id="122888" name="Picture 8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832" y="864"/>
              <a:ext cx="1008" cy="867"/>
            </a:xfrm>
            <a:prstGeom prst="rect">
              <a:avLst/>
            </a:prstGeom>
            <a:noFill/>
          </p:spPr>
        </p:pic>
        <p:pic>
          <p:nvPicPr>
            <p:cNvPr id="122889" name="Picture 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20" y="240"/>
              <a:ext cx="1728" cy="556"/>
            </a:xfrm>
            <a:prstGeom prst="rect">
              <a:avLst/>
            </a:prstGeom>
            <a:noFill/>
          </p:spPr>
        </p:pic>
        <p:pic>
          <p:nvPicPr>
            <p:cNvPr id="122890" name="Picture 10" descr="osublack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855" y="1248"/>
              <a:ext cx="1905" cy="699"/>
            </a:xfrm>
            <a:prstGeom prst="rect">
              <a:avLst/>
            </a:prstGeom>
            <a:noFill/>
          </p:spPr>
        </p:pic>
        <p:pic>
          <p:nvPicPr>
            <p:cNvPr id="122891" name="Picture 11" descr="Untitled-6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 l="10341" t="5804" r="11578" b="9286"/>
            <a:stretch>
              <a:fillRect/>
            </a:stretch>
          </p:blipFill>
          <p:spPr bwMode="auto">
            <a:xfrm>
              <a:off x="3600" y="240"/>
              <a:ext cx="1576" cy="640"/>
            </a:xfrm>
            <a:prstGeom prst="rect">
              <a:avLst/>
            </a:prstGeom>
            <a:noFill/>
          </p:spPr>
        </p:pic>
        <p:pic>
          <p:nvPicPr>
            <p:cNvPr id="122892" name="Picture 12" descr="RFP_LOGO2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016" y="3840"/>
              <a:ext cx="1482" cy="350"/>
            </a:xfrm>
            <a:prstGeom prst="rect">
              <a:avLst/>
            </a:prstGeom>
            <a:noFill/>
          </p:spPr>
        </p:pic>
        <p:grpSp>
          <p:nvGrpSpPr>
            <p:cNvPr id="3" name="Group 13"/>
            <p:cNvGrpSpPr>
              <a:grpSpLocks/>
            </p:cNvGrpSpPr>
            <p:nvPr/>
          </p:nvGrpSpPr>
          <p:grpSpPr bwMode="auto">
            <a:xfrm>
              <a:off x="144" y="1152"/>
              <a:ext cx="1362" cy="672"/>
              <a:chOff x="2199" y="1512"/>
              <a:chExt cx="1362" cy="672"/>
            </a:xfrm>
          </p:grpSpPr>
          <p:pic>
            <p:nvPicPr>
              <p:cNvPr id="122894" name="Picture 14" descr="defaul1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2199" y="1512"/>
                <a:ext cx="1362" cy="672"/>
              </a:xfrm>
              <a:prstGeom prst="rect">
                <a:avLst/>
              </a:prstGeom>
              <a:noFill/>
            </p:spPr>
          </p:pic>
          <p:sp>
            <p:nvSpPr>
              <p:cNvPr id="122895" name="Rectangle 15"/>
              <p:cNvSpPr>
                <a:spLocks noChangeArrowheads="1"/>
              </p:cNvSpPr>
              <p:nvPr/>
            </p:nvSpPr>
            <p:spPr bwMode="auto">
              <a:xfrm>
                <a:off x="2269" y="1889"/>
                <a:ext cx="1223" cy="231"/>
              </a:xfrm>
              <a:prstGeom prst="rect">
                <a:avLst/>
              </a:prstGeom>
              <a:noFill/>
              <a:ln w="349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r>
                  <a:rPr lang="en-US" sz="1800" b="1" i="1">
                    <a:solidFill>
                      <a:srgbClr val="FFFF00"/>
                    </a:solidFill>
                  </a:rPr>
                  <a:t>Douglas County</a:t>
                </a:r>
                <a:r>
                  <a:rPr lang="en-US" sz="1800" b="1">
                    <a:solidFill>
                      <a:srgbClr val="FFFF00"/>
                    </a:solidFill>
                  </a:rPr>
                  <a:t> </a:t>
                </a:r>
              </a:p>
            </p:txBody>
          </p:sp>
        </p:grpSp>
        <p:pic>
          <p:nvPicPr>
            <p:cNvPr id="122896" name="Picture 16" descr="ODFW Logo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3924" y="3600"/>
              <a:ext cx="1836" cy="434"/>
            </a:xfrm>
            <a:prstGeom prst="rect">
              <a:avLst/>
            </a:prstGeom>
            <a:noFill/>
          </p:spPr>
        </p:pic>
        <p:pic>
          <p:nvPicPr>
            <p:cNvPr id="122897" name="Picture 17" descr="ncasimac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96" y="3600"/>
              <a:ext cx="1311" cy="445"/>
            </a:xfrm>
            <a:prstGeom prst="rect">
              <a:avLst/>
            </a:prstGeom>
            <a:noFill/>
          </p:spPr>
        </p:pic>
        <p:pic>
          <p:nvPicPr>
            <p:cNvPr id="122898" name="Picture 18" descr="WatershedResCoopLogo"/>
            <p:cNvPicPr>
              <a:picLocks noChangeAspect="1" noChangeArrowheads="1"/>
            </p:cNvPicPr>
            <p:nvPr/>
          </p:nvPicPr>
          <p:blipFill>
            <a:blip r:embed="rId12" cstate="print"/>
            <a:srcRect r="50769"/>
            <a:stretch>
              <a:fillRect/>
            </a:stretch>
          </p:blipFill>
          <p:spPr bwMode="auto">
            <a:xfrm>
              <a:off x="336" y="1968"/>
              <a:ext cx="3168" cy="1412"/>
            </a:xfrm>
            <a:prstGeom prst="rect">
              <a:avLst/>
            </a:prstGeom>
            <a:noFill/>
          </p:spPr>
        </p:pic>
      </p:grpSp>
      <p:pic>
        <p:nvPicPr>
          <p:cNvPr id="16" name="Picture 15" descr="logo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813612" y="3733800"/>
            <a:ext cx="3025588" cy="10287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37947" y="2213114"/>
            <a:ext cx="30474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FF00"/>
                </a:solidFill>
                <a:latin typeface="Script MT Bold" pitchFamily="66" charset="0"/>
              </a:rPr>
              <a:t>Thank You!</a:t>
            </a:r>
            <a:endParaRPr lang="en-US" sz="4000" dirty="0">
              <a:solidFill>
                <a:srgbClr val="FFFF00"/>
              </a:solidFill>
              <a:latin typeface="Script MT Bold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9712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410200" cy="40576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grpSp>
        <p:nvGrpSpPr>
          <p:cNvPr id="7" name="Group 37"/>
          <p:cNvGrpSpPr>
            <a:grpSpLocks/>
          </p:cNvGrpSpPr>
          <p:nvPr/>
        </p:nvGrpSpPr>
        <p:grpSpPr bwMode="auto">
          <a:xfrm>
            <a:off x="3352800" y="2743200"/>
            <a:ext cx="5791200" cy="4114800"/>
            <a:chOff x="2618" y="1362"/>
            <a:chExt cx="3024" cy="2269"/>
          </a:xfrm>
        </p:grpSpPr>
        <p:pic>
          <p:nvPicPr>
            <p:cNvPr id="8" name="Picture 3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621" y="1365"/>
              <a:ext cx="3020" cy="2264"/>
            </a:xfrm>
            <a:prstGeom prst="rect">
              <a:avLst/>
            </a:prstGeom>
            <a:noFill/>
            <a:ln w="3175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</p:spPr>
        </p:pic>
        <p:sp>
          <p:nvSpPr>
            <p:cNvPr id="9" name="Rectangle 36"/>
            <p:cNvSpPr>
              <a:spLocks noChangeArrowheads="1"/>
            </p:cNvSpPr>
            <p:nvPr/>
          </p:nvSpPr>
          <p:spPr bwMode="auto">
            <a:xfrm>
              <a:off x="2618" y="1362"/>
              <a:ext cx="3024" cy="2269"/>
            </a:xfrm>
            <a:prstGeom prst="rect">
              <a:avLst/>
            </a:prstGeom>
            <a:noFill/>
            <a:ln w="3175" cap="rnd">
              <a:solidFill>
                <a:schemeClr val="bg1">
                  <a:lumMod val="7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30155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28" y="282460"/>
            <a:ext cx="8662144" cy="629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638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28" y="282460"/>
            <a:ext cx="8662144" cy="629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332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25" y="685417"/>
            <a:ext cx="8230749" cy="5487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855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28" y="282460"/>
            <a:ext cx="8662144" cy="629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081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Sediment Yield Calculations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Discharge is very important to the calculation of sediment yield.</a:t>
            </a:r>
          </a:p>
          <a:p>
            <a:r>
              <a:rPr lang="en-US" dirty="0" smtClean="0"/>
              <a:t>Sediment yield is highly skewed to the few days with the greatest discharge.</a:t>
            </a:r>
          </a:p>
          <a:p>
            <a:r>
              <a:rPr lang="en-US" dirty="0" smtClean="0"/>
              <a:t>Sediment yield will be highly correlated to discharge.</a:t>
            </a:r>
          </a:p>
          <a:p>
            <a:r>
              <a:rPr lang="en-US" dirty="0" smtClean="0"/>
              <a:t>Increases in water yield should correlate with increases in sediment yield.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9089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Regional Sediment Yield Values</a:t>
            </a:r>
            <a:endParaRPr lang="en-US" sz="3600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03183608"/>
              </p:ext>
            </p:extLst>
          </p:nvPr>
        </p:nvGraphicFramePr>
        <p:xfrm>
          <a:off x="457200" y="1905000"/>
          <a:ext cx="8229600" cy="407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  <a:gridCol w="27432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Watershed Study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Year of data collection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Sediment Yield</a:t>
                      </a:r>
                      <a:r>
                        <a:rPr lang="en-US" baseline="0" dirty="0" smtClean="0"/>
                        <a:t> (kg/ha/</a:t>
                      </a:r>
                      <a:r>
                        <a:rPr lang="en-US" baseline="0" dirty="0" err="1" smtClean="0"/>
                        <a:t>yr</a:t>
                      </a:r>
                      <a:r>
                        <a:rPr lang="en-US" baseline="0" dirty="0" smtClean="0"/>
                        <a:t>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HJ Andrews</a:t>
                      </a:r>
                      <a:r>
                        <a:rPr lang="en-US" baseline="0" dirty="0" smtClean="0"/>
                        <a:t> – WS2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57-76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18.4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Coyote Creek – WS4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66-79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76.5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Alsea – Flynn</a:t>
                      </a:r>
                      <a:r>
                        <a:rPr lang="en-US" baseline="0" dirty="0" smtClean="0"/>
                        <a:t> Creek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59-73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162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Caspar Creek - NFC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63-76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295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NFH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WY05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117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NFH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WY07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554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NFH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WY10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NFH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WY11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259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NFH - Ave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05-11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249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09583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86" y="681228"/>
            <a:ext cx="8229028" cy="5495544"/>
          </a:xfrm>
        </p:spPr>
      </p:pic>
    </p:spTree>
    <p:extLst>
      <p:ext uri="{BB962C8B-B14F-4D97-AF65-F5344CB8AC3E}">
        <p14:creationId xmlns:p14="http://schemas.microsoft.com/office/powerpoint/2010/main" val="2170307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549</TotalTime>
  <Words>428</Words>
  <Application>Microsoft Office PowerPoint</Application>
  <PresentationFormat>On-screen Show (4:3)</PresentationFormat>
  <Paragraphs>109</Paragraphs>
  <Slides>26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Local and Downstream Impacts of Contemporary Forest Practices on Sediment Yield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Sediment Yield Calculations</vt:lpstr>
      <vt:lpstr>Regional Sediment Yield Values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Watershed Study Sediment Yield Results</vt:lpstr>
      <vt:lpstr>PowerPoint Presentation</vt:lpstr>
      <vt:lpstr>Sediment Yield Results</vt:lpstr>
      <vt:lpstr>Buffer strips </vt:lpstr>
      <vt:lpstr>Clearcut size limits and adjacency constraints</vt:lpstr>
      <vt:lpstr>PowerPoint Presentation</vt:lpstr>
      <vt:lpstr>PowerPoint Presentation</vt:lpstr>
      <vt:lpstr>PowerPoint Presentation</vt:lpstr>
      <vt:lpstr>Transfer Processes in Steep Forested Catchments</vt:lpstr>
      <vt:lpstr>What I Think I Think</vt:lpstr>
      <vt:lpstr>PowerPoint Presentation</vt:lpstr>
      <vt:lpstr>PowerPoint Presentation</vt:lpstr>
    </vt:vector>
  </TitlesOfParts>
  <Company>Oregon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Skaugset, Arne</dc:creator>
  <cp:lastModifiedBy>Skaugset, Arne</cp:lastModifiedBy>
  <cp:revision>19</cp:revision>
  <dcterms:created xsi:type="dcterms:W3CDTF">2013-04-17T18:22:08Z</dcterms:created>
  <dcterms:modified xsi:type="dcterms:W3CDTF">2013-04-18T03:31:30Z</dcterms:modified>
</cp:coreProperties>
</file>