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s/slide6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2.xml" ContentType="application/vnd.openxmlformats-officedocument.presentationml.slide+xml"/>
  <Override PartName="/ppt/theme/theme2.xml" ContentType="application/vnd.openxmlformats-officedocument.them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8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63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Default Extension="emf" ContentType="image/x-emf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59.xml" ContentType="application/vnd.openxmlformats-officedocument.presentationml.slide+xml"/>
  <Override PartName="/ppt/slides/slide33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64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67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70"/>
  </p:notesMasterIdLst>
  <p:sldIdLst>
    <p:sldId id="393" r:id="rId2"/>
    <p:sldId id="270" r:id="rId3"/>
    <p:sldId id="377" r:id="rId4"/>
    <p:sldId id="268" r:id="rId5"/>
    <p:sldId id="311" r:id="rId6"/>
    <p:sldId id="340" r:id="rId7"/>
    <p:sldId id="341" r:id="rId8"/>
    <p:sldId id="342" r:id="rId9"/>
    <p:sldId id="338" r:id="rId10"/>
    <p:sldId id="339" r:id="rId11"/>
    <p:sldId id="343" r:id="rId12"/>
    <p:sldId id="313" r:id="rId13"/>
    <p:sldId id="354" r:id="rId14"/>
    <p:sldId id="349" r:id="rId15"/>
    <p:sldId id="350" r:id="rId16"/>
    <p:sldId id="351" r:id="rId17"/>
    <p:sldId id="353" r:id="rId18"/>
    <p:sldId id="345" r:id="rId19"/>
    <p:sldId id="346" r:id="rId20"/>
    <p:sldId id="364" r:id="rId21"/>
    <p:sldId id="391" r:id="rId22"/>
    <p:sldId id="348" r:id="rId23"/>
    <p:sldId id="367" r:id="rId24"/>
    <p:sldId id="365" r:id="rId25"/>
    <p:sldId id="368" r:id="rId26"/>
    <p:sldId id="369" r:id="rId27"/>
    <p:sldId id="267" r:id="rId28"/>
    <p:sldId id="266" r:id="rId29"/>
    <p:sldId id="265" r:id="rId30"/>
    <p:sldId id="264" r:id="rId31"/>
    <p:sldId id="263" r:id="rId32"/>
    <p:sldId id="262" r:id="rId33"/>
    <p:sldId id="261" r:id="rId34"/>
    <p:sldId id="260" r:id="rId35"/>
    <p:sldId id="259" r:id="rId36"/>
    <p:sldId id="299" r:id="rId37"/>
    <p:sldId id="298" r:id="rId38"/>
    <p:sldId id="297" r:id="rId39"/>
    <p:sldId id="296" r:id="rId40"/>
    <p:sldId id="295" r:id="rId41"/>
    <p:sldId id="294" r:id="rId42"/>
    <p:sldId id="293" r:id="rId43"/>
    <p:sldId id="292" r:id="rId44"/>
    <p:sldId id="291" r:id="rId45"/>
    <p:sldId id="290" r:id="rId46"/>
    <p:sldId id="289" r:id="rId47"/>
    <p:sldId id="300" r:id="rId48"/>
    <p:sldId id="288" r:id="rId49"/>
    <p:sldId id="287" r:id="rId50"/>
    <p:sldId id="286" r:id="rId51"/>
    <p:sldId id="285" r:id="rId52"/>
    <p:sldId id="284" r:id="rId53"/>
    <p:sldId id="283" r:id="rId54"/>
    <p:sldId id="282" r:id="rId55"/>
    <p:sldId id="281" r:id="rId56"/>
    <p:sldId id="280" r:id="rId57"/>
    <p:sldId id="279" r:id="rId58"/>
    <p:sldId id="278" r:id="rId59"/>
    <p:sldId id="277" r:id="rId60"/>
    <p:sldId id="276" r:id="rId61"/>
    <p:sldId id="258" r:id="rId62"/>
    <p:sldId id="310" r:id="rId63"/>
    <p:sldId id="309" r:id="rId64"/>
    <p:sldId id="308" r:id="rId65"/>
    <p:sldId id="307" r:id="rId66"/>
    <p:sldId id="306" r:id="rId67"/>
    <p:sldId id="301" r:id="rId68"/>
    <p:sldId id="371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66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vertBarState="maximized">
    <p:restoredLeft sz="23981" autoAdjust="0"/>
    <p:restoredTop sz="94707" autoAdjust="0"/>
  </p:normalViewPr>
  <p:slideViewPr>
    <p:cSldViewPr>
      <p:cViewPr varScale="1">
        <p:scale>
          <a:sx n="91" d="100"/>
          <a:sy n="91" d="100"/>
        </p:scale>
        <p:origin x="-120" y="-3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theme" Target="theme/theme1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D9B1-C9B5-4048-B3FC-54D8394D6666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B48B4-10D0-47A3-8279-0805D0359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104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651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572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03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629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3602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254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038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42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932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963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984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BE135-8175-4127-95CB-FAA21633F8CA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11F5C-5F98-4A71-8BC7-55771D0863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310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jpeg"/><Relationship Id="rId5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5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3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3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3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Relationship Id="rId5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3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5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981200"/>
            <a:ext cx="7315200" cy="3276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Influence of Contemporary Forest Management on Stream Nutrient Concentrations in an Industrialized Forest in the Oregon Cascades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49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</a:t>
            </a:r>
            <a:r>
              <a:rPr lang="en-US" sz="3600" dirty="0"/>
              <a:t>response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71600"/>
            <a:ext cx="81534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019800" y="269748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5410200"/>
            <a:ext cx="798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Concentrations in the South Fork during October 2009 were questionably high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1371600"/>
            <a:ext cx="3352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39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</a:t>
            </a:r>
            <a:r>
              <a:rPr lang="en-US" sz="3600" dirty="0"/>
              <a:t>response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71600"/>
            <a:ext cx="81534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037604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5410200"/>
            <a:ext cx="798195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Concentrations in the South Fork during October 2009 were questionably high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Concentrations in the North Fork indicate something other than a treatment effect was responsible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1800" y="1371600"/>
            <a:ext cx="3276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74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response</a:t>
            </a:r>
            <a:endParaRPr lang="en-US" sz="3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81600"/>
            <a:ext cx="4724401" cy="136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219200"/>
            <a:ext cx="2925249" cy="3785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09376" y="1247955"/>
            <a:ext cx="2925249" cy="3785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15876" y="1219200"/>
            <a:ext cx="2925249" cy="3785616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6200000">
            <a:off x="1409700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 rot="16200000">
            <a:off x="4533900" y="3558083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6200000">
            <a:off x="7727864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72439" y="1098404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90587" y="1093062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08764" y="1057455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09376" y="1219200"/>
            <a:ext cx="853024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15876" y="1219200"/>
            <a:ext cx="853024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07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response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219200"/>
            <a:ext cx="2925249" cy="3785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09376" y="1247955"/>
            <a:ext cx="2925249" cy="3785616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654052"/>
            <a:ext cx="30765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05400"/>
            <a:ext cx="42767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Triangle 8"/>
          <p:cNvSpPr/>
          <p:nvPr/>
        </p:nvSpPr>
        <p:spPr>
          <a:xfrm rot="16200000">
            <a:off x="1409700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6200000">
            <a:off x="4657725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90599" y="1143000"/>
            <a:ext cx="1752601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400" y="1189290"/>
            <a:ext cx="175260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09376" y="1219200"/>
            <a:ext cx="85302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55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73162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Magnitude of response relative to magnitude of disturbance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05400"/>
            <a:ext cx="42767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371600"/>
            <a:ext cx="639921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17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Magnitude of response relative to magnitude of disturbance</a:t>
            </a:r>
            <a:endParaRPr lang="en-US" sz="36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05400"/>
            <a:ext cx="42767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2392" y="1371600"/>
            <a:ext cx="6399213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Magnitude of response relative to magnitude of disturbance</a:t>
            </a:r>
            <a:endParaRPr lang="en-US" sz="36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105400"/>
            <a:ext cx="42767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0117" y="1371600"/>
            <a:ext cx="6403765" cy="36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80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response</a:t>
            </a:r>
            <a:endParaRPr lang="en-US" sz="36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654052"/>
            <a:ext cx="30765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502" y="1253344"/>
            <a:ext cx="2925249" cy="378561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4678" y="1219200"/>
            <a:ext cx="2925249" cy="3785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1816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single </a:t>
            </a:r>
            <a:r>
              <a:rPr lang="en-US" dirty="0" err="1" smtClean="0"/>
              <a:t>clearcut</a:t>
            </a:r>
            <a:r>
              <a:rPr lang="en-US" dirty="0" smtClean="0"/>
              <a:t> located 3,400 meters away on a steep slope produced a greater signal in the South Fork than five </a:t>
            </a:r>
            <a:r>
              <a:rPr lang="en-US" dirty="0" err="1" smtClean="0"/>
              <a:t>clearcuts</a:t>
            </a:r>
            <a:r>
              <a:rPr lang="en-US" dirty="0" smtClean="0"/>
              <a:t> combined</a:t>
            </a:r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rot="16200000">
            <a:off x="1409700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6200000">
            <a:off x="4560227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6800" y="1219200"/>
            <a:ext cx="1600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4678" y="1219200"/>
            <a:ext cx="765322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41127" y="1219200"/>
            <a:ext cx="142147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77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Discharge vs. concentration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169" y="2057400"/>
            <a:ext cx="7967663" cy="244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82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>
                <a:cs typeface="Times New Roman" pitchFamily="18" charset="0"/>
              </a:rPr>
              <a:t>Discharge vs. concentration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13" y="3875954"/>
            <a:ext cx="3749040" cy="267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2137" y="3886200"/>
            <a:ext cx="3749040" cy="267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989668"/>
            <a:ext cx="3749040" cy="26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2137" y="989668"/>
            <a:ext cx="3749040" cy="267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88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Stream water chemistry analysis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61188" y="914400"/>
            <a:ext cx="4592783" cy="5943601"/>
          </a:xfrm>
        </p:spPr>
      </p:pic>
      <p:sp>
        <p:nvSpPr>
          <p:cNvPr id="3" name="TextBox 2"/>
          <p:cNvSpPr txBox="1"/>
          <p:nvPr/>
        </p:nvSpPr>
        <p:spPr>
          <a:xfrm>
            <a:off x="228600" y="15240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Sampling locations: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Sampling began in October 2002 at the eight gauged stations 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Three locations were added in January 2003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" y="3733800"/>
            <a:ext cx="3759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28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Discharge vs. concentration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37" y="838200"/>
            <a:ext cx="7484726" cy="29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819400" y="1905000"/>
            <a:ext cx="54196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32072" y="1981200"/>
            <a:ext cx="54196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60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Discharge vs. concentration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37" y="838200"/>
            <a:ext cx="7484726" cy="29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819400" y="1905000"/>
            <a:ext cx="54196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32072" y="1981200"/>
            <a:ext cx="54196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274" y="3861999"/>
            <a:ext cx="3543607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1249" y="3892621"/>
            <a:ext cx="3543607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04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South Fork discharge: 2005 &amp; 2010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308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229600" cy="20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1"/>
            <a:ext cx="8229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03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Discharge vs. concentration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37" y="838200"/>
            <a:ext cx="7484726" cy="29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819400" y="1905000"/>
            <a:ext cx="54196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32072" y="1981200"/>
            <a:ext cx="54196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37" y="3124200"/>
            <a:ext cx="7484726" cy="29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3048000"/>
            <a:ext cx="6400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88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response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219200"/>
            <a:ext cx="2925249" cy="3785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09376" y="1247955"/>
            <a:ext cx="2925249" cy="3785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15876" y="1219200"/>
            <a:ext cx="2925249" cy="378561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7900" y="5181600"/>
            <a:ext cx="4648201" cy="134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Triangle 9"/>
          <p:cNvSpPr/>
          <p:nvPr/>
        </p:nvSpPr>
        <p:spPr>
          <a:xfrm rot="16200000">
            <a:off x="1409700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 rot="16200000">
            <a:off x="4627061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6200000">
            <a:off x="7711485" y="3467100"/>
            <a:ext cx="990600" cy="18288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09376" y="1219200"/>
            <a:ext cx="776824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0599" y="1219200"/>
            <a:ext cx="16002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07961" y="1219200"/>
            <a:ext cx="1430839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15876" y="1066800"/>
            <a:ext cx="794524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92385" y="1143000"/>
            <a:ext cx="147061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Longitudinal attenuation &amp; post-harvest recovery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5105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In-stream uptake of stream water nutrients (attenuation) was strong in the headwater streams</a:t>
            </a:r>
          </a:p>
          <a:p>
            <a:endParaRPr lang="en-US" sz="2000" dirty="0"/>
          </a:p>
          <a:p>
            <a:r>
              <a:rPr lang="en-US" sz="2000" dirty="0" smtClean="0"/>
              <a:t>Lower Clay </a:t>
            </a:r>
            <a:r>
              <a:rPr lang="en-US" sz="2000" dirty="0" err="1" smtClean="0"/>
              <a:t>clearcut</a:t>
            </a:r>
            <a:r>
              <a:rPr lang="en-US" sz="2000" dirty="0" smtClean="0"/>
              <a:t> provided information about attenuation in streams without riparian zones</a:t>
            </a:r>
          </a:p>
          <a:p>
            <a:endParaRPr lang="en-US" sz="2000" dirty="0"/>
          </a:p>
          <a:p>
            <a:r>
              <a:rPr lang="en-US" sz="2000" dirty="0" smtClean="0"/>
              <a:t>The removal of the canopy appears to increase in-stream uptake</a:t>
            </a:r>
          </a:p>
          <a:p>
            <a:endParaRPr lang="en-US" sz="2000" dirty="0"/>
          </a:p>
          <a:p>
            <a:r>
              <a:rPr lang="en-US" sz="2000" dirty="0" smtClean="0"/>
              <a:t>North BB </a:t>
            </a:r>
            <a:r>
              <a:rPr lang="en-US" sz="2000" dirty="0" err="1" smtClean="0"/>
              <a:t>clearcut</a:t>
            </a:r>
            <a:r>
              <a:rPr lang="en-US" sz="2000" dirty="0" smtClean="0"/>
              <a:t> returned to [assumed] pre-harvest concentrations after six years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29200" y="1501587"/>
            <a:ext cx="4114800" cy="532503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434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Annual stream export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895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Probably a 16-fold increase in annual stream export</a:t>
            </a:r>
          </a:p>
          <a:p>
            <a:endParaRPr lang="en-US" sz="2000" dirty="0"/>
          </a:p>
          <a:p>
            <a:r>
              <a:rPr lang="en-US" sz="2000" dirty="0" smtClean="0"/>
              <a:t>A portion of this increase is due to fertilizer</a:t>
            </a:r>
          </a:p>
          <a:p>
            <a:endParaRPr lang="en-US" sz="2000" dirty="0"/>
          </a:p>
          <a:p>
            <a:r>
              <a:rPr lang="en-US" sz="2000" dirty="0" smtClean="0"/>
              <a:t>Average input of nitrate from precipitation is approximately 0.7 kg/ha/</a:t>
            </a:r>
            <a:r>
              <a:rPr lang="en-US" sz="2000" dirty="0" err="1" smtClean="0"/>
              <a:t>yr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Input was roughly equal to output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862" y="1295400"/>
            <a:ext cx="60102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688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09" y="913688"/>
            <a:ext cx="4592782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310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94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cs typeface="Times New Roman" pitchFamily="18" charset="0"/>
              </a:rPr>
              <a:t>Calibration period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55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Stream water chemistry analysis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61188" y="914400"/>
            <a:ext cx="4592783" cy="5943601"/>
          </a:xfrm>
        </p:spPr>
      </p:pic>
      <p:sp>
        <p:nvSpPr>
          <p:cNvPr id="3" name="TextBox 2"/>
          <p:cNvSpPr txBox="1"/>
          <p:nvPr/>
        </p:nvSpPr>
        <p:spPr>
          <a:xfrm>
            <a:off x="228600" y="1524000"/>
            <a:ext cx="4495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Stream water chemistry: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amples were tested for concentrations of several nutrients, specific conductance, pH, and alkalinity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Nutrients analyzed: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organic and inorganic nitrogen</a:t>
            </a:r>
            <a:endParaRPr lang="en-US" dirty="0"/>
          </a:p>
          <a:p>
            <a:r>
              <a:rPr lang="en-US" dirty="0" smtClean="0"/>
              <a:t>	Phosphorus (P)</a:t>
            </a:r>
          </a:p>
          <a:p>
            <a:r>
              <a:rPr lang="en-US" dirty="0"/>
              <a:t>	</a:t>
            </a:r>
            <a:r>
              <a:rPr lang="en-US" dirty="0" smtClean="0"/>
              <a:t>Sodium (Na)</a:t>
            </a:r>
          </a:p>
          <a:p>
            <a:r>
              <a:rPr lang="en-US" dirty="0"/>
              <a:t>	</a:t>
            </a:r>
            <a:r>
              <a:rPr lang="en-US" dirty="0" smtClean="0"/>
              <a:t>Calcium (</a:t>
            </a:r>
            <a:r>
              <a:rPr lang="en-US" dirty="0" err="1" smtClean="0"/>
              <a:t>Ca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Magnesium (Mg)</a:t>
            </a:r>
          </a:p>
          <a:p>
            <a:r>
              <a:rPr lang="en-US" dirty="0"/>
              <a:t>	</a:t>
            </a:r>
            <a:r>
              <a:rPr lang="en-US" dirty="0" smtClean="0"/>
              <a:t>Potassium (K)</a:t>
            </a:r>
          </a:p>
          <a:p>
            <a:r>
              <a:rPr lang="en-US" dirty="0"/>
              <a:t>	</a:t>
            </a:r>
            <a:r>
              <a:rPr lang="en-US" dirty="0" smtClean="0"/>
              <a:t>Sulfate (SO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Chloride (</a:t>
            </a:r>
            <a:r>
              <a:rPr lang="en-US" dirty="0" err="1" smtClean="0"/>
              <a:t>Cl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Silicon (Si)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9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01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cs typeface="Times New Roman" pitchFamily="18" charset="0"/>
              </a:rPr>
              <a:t>Calibration period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28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cs typeface="Times New Roman" pitchFamily="18" charset="0"/>
              </a:rPr>
              <a:t>Calibration period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8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14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93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38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93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967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852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sz="3600" dirty="0" smtClean="0">
                <a:cs typeface="Times New Roman" pitchFamily="18" charset="0"/>
              </a:rPr>
              <a:t>Fertilization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676400"/>
            <a:ext cx="441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Fertilizer was applied to both watersheds in the fall of 2004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Existing </a:t>
            </a:r>
            <a:r>
              <a:rPr lang="en-US" dirty="0" err="1" smtClean="0"/>
              <a:t>clearcuts</a:t>
            </a:r>
            <a:r>
              <a:rPr lang="en-US" dirty="0" smtClean="0"/>
              <a:t> and imminent </a:t>
            </a:r>
            <a:r>
              <a:rPr lang="en-US" dirty="0" err="1" smtClean="0"/>
              <a:t>clearcuts</a:t>
            </a:r>
            <a:r>
              <a:rPr lang="en-US" dirty="0" smtClean="0"/>
              <a:t> did not receive fertilizer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North Fork received 25% more fertilizer per hectare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Fish-bearing streams: 60 foot buffer strips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Non-fish-bearing streams: no protection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Fenton received no fertilizer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337" y="838200"/>
            <a:ext cx="4651663" cy="6019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79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89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61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03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Calibration period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71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Fertilization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49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Fertilization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120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63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25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15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77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Nutrient response results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5181600"/>
          </a:xfrm>
        </p:spPr>
        <p:txBody>
          <a:bodyPr/>
          <a:lstStyle/>
          <a:p>
            <a:r>
              <a:rPr lang="en-US" sz="1800" dirty="0" smtClean="0"/>
              <a:t>Most nutrients did not show an appreciable response to timber harvest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Ammonia showed an increase in all watersheds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Phosphorus did not display a response across watersheds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Na, </a:t>
            </a:r>
            <a:r>
              <a:rPr lang="en-US" sz="1800" dirty="0" err="1" smtClean="0"/>
              <a:t>Ca</a:t>
            </a:r>
            <a:r>
              <a:rPr lang="en-US" sz="1800" dirty="0" smtClean="0"/>
              <a:t>, Mg, K, SO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, </a:t>
            </a:r>
            <a:r>
              <a:rPr lang="en-US" sz="1800" dirty="0" err="1" smtClean="0"/>
              <a:t>Cl</a:t>
            </a:r>
            <a:r>
              <a:rPr lang="en-US" sz="1800" dirty="0" smtClean="0"/>
              <a:t>, Si, alkalinity and specific conductance showed a decrease across all watersheds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-    greatest decreases observed in the treatment watersheds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Nitrate showed the only statistically significant increase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“impact” will refer to concentration of nitrate</a:t>
            </a:r>
            <a:endParaRPr lang="en-US" sz="1800" baseline="-250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64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82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04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04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49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99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8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1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95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29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08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37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</a:t>
            </a:r>
            <a:r>
              <a:rPr lang="en-US" sz="3600" dirty="0"/>
              <a:t>response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71600"/>
            <a:ext cx="81534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650" y="5410200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Strong seasonal fluctuation during the calibration period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71800" y="1371600"/>
            <a:ext cx="3276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19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272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cs typeface="Times New Roman" pitchFamily="18" charset="0"/>
              </a:rPr>
              <a:t>Post-treatment period 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85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01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5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57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6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Times New Roman" pitchFamily="18" charset="0"/>
              </a:rPr>
              <a:t>Post-treatment period 2</a:t>
            </a:r>
            <a:endParaRPr lang="en-US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5610" y="914400"/>
            <a:ext cx="4592781" cy="59436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75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Forest management resulted in an statistically significant increase in stream water concentrations of nitrate, but….</a:t>
            </a:r>
          </a:p>
          <a:p>
            <a:endParaRPr lang="en-US" sz="2000" dirty="0"/>
          </a:p>
          <a:p>
            <a:r>
              <a:rPr lang="en-US" sz="2000" dirty="0" smtClean="0"/>
              <a:t>These increases were not biologically significant</a:t>
            </a:r>
          </a:p>
          <a:p>
            <a:endParaRPr lang="en-US" sz="2000" dirty="0"/>
          </a:p>
          <a:p>
            <a:r>
              <a:rPr lang="en-US" sz="2000" dirty="0" smtClean="0"/>
              <a:t>Local impacts to fish-bearing streams were approximately equal to the cumulative impacts from non-fish-bearing streams</a:t>
            </a:r>
          </a:p>
          <a:p>
            <a:endParaRPr lang="en-US" sz="2000" dirty="0"/>
          </a:p>
          <a:p>
            <a:r>
              <a:rPr lang="en-US" sz="2000" dirty="0" smtClean="0"/>
              <a:t>A </a:t>
            </a:r>
            <a:r>
              <a:rPr lang="en-US" sz="2000" dirty="0" err="1" smtClean="0"/>
              <a:t>clearcut</a:t>
            </a:r>
            <a:r>
              <a:rPr lang="en-US" sz="2000" dirty="0" smtClean="0"/>
              <a:t> located on a steep slope is capable of producing a downstream impact greater than several moderately sloped </a:t>
            </a:r>
            <a:r>
              <a:rPr lang="en-US" sz="2000" dirty="0" err="1" smtClean="0"/>
              <a:t>clearcuts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Output from the system was roughly equivalent to the input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551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Topography was a much stronger predictor of the magnitude of response than was the size of the </a:t>
            </a:r>
            <a:r>
              <a:rPr lang="en-US" sz="2000" dirty="0" err="1" smtClean="0"/>
              <a:t>clearcut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Antecedent moisture conditions and discharge can have a profound influence on stream water concentration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 other nutrients did not appear to respond to timber harvest, BUT…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The use of urea fertilizer may have caused an increase in in-stream uptake of several nutrients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22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</a:t>
            </a:r>
            <a:r>
              <a:rPr lang="en-US" sz="3600" dirty="0"/>
              <a:t>response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71600"/>
            <a:ext cx="81534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650" y="5410200"/>
            <a:ext cx="78867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Strong seasonal fluctuation during the calibration period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Muted seasonal response during the first post-treatment period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0" y="1371600"/>
            <a:ext cx="3352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52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</a:t>
            </a:r>
            <a:r>
              <a:rPr lang="en-US" sz="3600" dirty="0"/>
              <a:t>response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71600"/>
            <a:ext cx="81534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650" y="5410200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Strong seasonal fluctuation during the calibration period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Muted seasonal response during the first post-treatment period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More pronounced seasonal response during the second post-treatment period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5600" y="1371600"/>
            <a:ext cx="3352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42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Nitrate </a:t>
            </a:r>
            <a:r>
              <a:rPr lang="en-US" sz="3600" dirty="0"/>
              <a:t>response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1371600"/>
            <a:ext cx="81534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667000" y="2590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5410200"/>
            <a:ext cx="798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Nitrate concentrations in the North Fork exceed concentrations in the South Fork for the first time during the study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1800" y="1371600"/>
            <a:ext cx="3352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57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5459</TotalTime>
  <Words>833</Words>
  <Application>Microsoft Office PowerPoint</Application>
  <PresentationFormat>On-screen Show (4:3)</PresentationFormat>
  <Paragraphs>156</Paragraphs>
  <Slides>68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Slide 1</vt:lpstr>
      <vt:lpstr>Stream water chemistry analysis</vt:lpstr>
      <vt:lpstr>Stream water chemistry analysis</vt:lpstr>
      <vt:lpstr>Fertilization </vt:lpstr>
      <vt:lpstr>Nutrient response results</vt:lpstr>
      <vt:lpstr>Nitrate response</vt:lpstr>
      <vt:lpstr>Nitrate response</vt:lpstr>
      <vt:lpstr>Nitrate response</vt:lpstr>
      <vt:lpstr>Nitrate response</vt:lpstr>
      <vt:lpstr>Nitrate response</vt:lpstr>
      <vt:lpstr>Nitrate response</vt:lpstr>
      <vt:lpstr>Nitrate response</vt:lpstr>
      <vt:lpstr>Nitrate response</vt:lpstr>
      <vt:lpstr>Magnitude of response relative to magnitude of disturbance</vt:lpstr>
      <vt:lpstr>Magnitude of response relative to magnitude of disturbance</vt:lpstr>
      <vt:lpstr>Magnitude of response relative to magnitude of disturbance</vt:lpstr>
      <vt:lpstr>Nitrate response</vt:lpstr>
      <vt:lpstr>Discharge vs. concentration</vt:lpstr>
      <vt:lpstr>Discharge vs. concentration</vt:lpstr>
      <vt:lpstr>Discharge vs. concentration</vt:lpstr>
      <vt:lpstr>Discharge vs. concentration</vt:lpstr>
      <vt:lpstr>South Fork discharge: 2005 &amp; 2010</vt:lpstr>
      <vt:lpstr>Discharge vs. concentration</vt:lpstr>
      <vt:lpstr>Nitrate response</vt:lpstr>
      <vt:lpstr>Longitudinal attenuation &amp; post-harvest recovery</vt:lpstr>
      <vt:lpstr>Annual stream export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Calibration period</vt:lpstr>
      <vt:lpstr>Fertilization</vt:lpstr>
      <vt:lpstr>Fertilization</vt:lpstr>
      <vt:lpstr>Post-treatment period 1</vt:lpstr>
      <vt:lpstr>Post-treatment period 1</vt:lpstr>
      <vt:lpstr>Post-treatment period 1</vt:lpstr>
      <vt:lpstr>Post-treatment period 1</vt:lpstr>
      <vt:lpstr>Post-treatment period 1</vt:lpstr>
      <vt:lpstr>Post-treatment period 1</vt:lpstr>
      <vt:lpstr>Post-treatment period 1</vt:lpstr>
      <vt:lpstr>Post-treatment period 1</vt:lpstr>
      <vt:lpstr>Post-treatment period 1</vt:lpstr>
      <vt:lpstr>Post-treatment period 1</vt:lpstr>
      <vt:lpstr>Post-treatment period 1</vt:lpstr>
      <vt:lpstr>Post-treatment period 2</vt:lpstr>
      <vt:lpstr>Post-treatment period 2</vt:lpstr>
      <vt:lpstr>Post-treatment period 2</vt:lpstr>
      <vt:lpstr>Post-treatment period 2</vt:lpstr>
      <vt:lpstr>Post-treatment period 2</vt:lpstr>
      <vt:lpstr>Post-treatment period 2</vt:lpstr>
      <vt:lpstr>Post-treatment period 2</vt:lpstr>
      <vt:lpstr>Post-treatment period 2</vt:lpstr>
      <vt:lpstr>Post-treatment period 2</vt:lpstr>
      <vt:lpstr>Post-treatment period 2</vt:lpstr>
      <vt:lpstr>Conclusions</vt:lpstr>
      <vt:lpstr>Conclusions</vt:lpstr>
    </vt:vector>
  </TitlesOfParts>
  <Company>Oregon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Meininger, Scott</dc:creator>
  <cp:lastModifiedBy>Scott Meininger</cp:lastModifiedBy>
  <cp:revision>241</cp:revision>
  <dcterms:created xsi:type="dcterms:W3CDTF">2013-04-17T02:53:04Z</dcterms:created>
  <dcterms:modified xsi:type="dcterms:W3CDTF">2013-04-17T03:26:07Z</dcterms:modified>
</cp:coreProperties>
</file>