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57" r:id="rId4"/>
    <p:sldId id="340" r:id="rId5"/>
    <p:sldId id="374" r:id="rId6"/>
    <p:sldId id="377" r:id="rId7"/>
    <p:sldId id="375" r:id="rId8"/>
    <p:sldId id="376" r:id="rId9"/>
    <p:sldId id="406" r:id="rId10"/>
    <p:sldId id="381" r:id="rId11"/>
    <p:sldId id="379" r:id="rId12"/>
    <p:sldId id="380" r:id="rId13"/>
    <p:sldId id="386" r:id="rId14"/>
    <p:sldId id="378" r:id="rId15"/>
    <p:sldId id="387" r:id="rId16"/>
    <p:sldId id="383" r:id="rId17"/>
    <p:sldId id="410" r:id="rId18"/>
    <p:sldId id="404" r:id="rId19"/>
    <p:sldId id="394" r:id="rId20"/>
    <p:sldId id="409" r:id="rId21"/>
    <p:sldId id="388" r:id="rId22"/>
    <p:sldId id="389" r:id="rId23"/>
    <p:sldId id="390" r:id="rId24"/>
    <p:sldId id="392" r:id="rId25"/>
    <p:sldId id="393" r:id="rId26"/>
    <p:sldId id="396" r:id="rId27"/>
    <p:sldId id="395" r:id="rId28"/>
    <p:sldId id="405" r:id="rId29"/>
    <p:sldId id="408" r:id="rId30"/>
    <p:sldId id="407" r:id="rId31"/>
    <p:sldId id="397" r:id="rId32"/>
    <p:sldId id="399" r:id="rId33"/>
    <p:sldId id="40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C7F0B"/>
    <a:srgbClr val="25655D"/>
    <a:srgbClr val="246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5" autoAdjust="0"/>
    <p:restoredTop sz="76732" autoAdjust="0"/>
  </p:normalViewPr>
  <p:slideViewPr>
    <p:cSldViewPr>
      <p:cViewPr>
        <p:scale>
          <a:sx n="50" d="100"/>
          <a:sy n="50" d="100"/>
        </p:scale>
        <p:origin x="-2280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300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47E38-CEF4-454D-AA64-4E8E47C3A3FB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AA144-38B9-4831-ADCF-2152D3E17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for coming everyone, nice to see another solid turn out. I think it’s the controversial issues that really brings people out, and I think we’ve got the granddaddy of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all. So we’re going to talk about ___.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sort of rough go through of my proposal presentation. I’ve added some base information for a broader audience so hopefully what is presented will register with most everybody. That said, if you have questions related to something that didn’t make sense, I would encourage you to ask during the presentation rather than waiting till the end so everybody tracking along. Mindful of time, but I’d rather keep people engaged throughout.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2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just sort of a quickie outline highlighting the major</a:t>
            </a:r>
            <a:r>
              <a:rPr lang="en-US" baseline="0" dirty="0" smtClean="0"/>
              <a:t> components of the presentation. </a:t>
            </a:r>
          </a:p>
          <a:p>
            <a:r>
              <a:rPr lang="en-US" baseline="0" dirty="0" smtClean="0"/>
              <a:t>I’ll present some basic info about the hydrologic cycle, specifically focusing on catchment hydrology. </a:t>
            </a:r>
          </a:p>
          <a:p>
            <a:r>
              <a:rPr lang="en-US" baseline="0" dirty="0" smtClean="0"/>
              <a:t>Then I’ll introduce MTM into the equation and some of its impacts on hydrology.</a:t>
            </a:r>
          </a:p>
          <a:p>
            <a:r>
              <a:rPr lang="en-US" baseline="0" dirty="0" smtClean="0"/>
              <a:t>Then I’ll talk about IH and how we can apply it to this question</a:t>
            </a:r>
          </a:p>
          <a:p>
            <a:r>
              <a:rPr lang="en-US" baseline="0" dirty="0" smtClean="0"/>
              <a:t>Then we’ll get into the specifics of this study, what we’re trying to achieve and how we’ll do that.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95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another key component to quantifying hydrologic response</a:t>
            </a:r>
            <a:r>
              <a:rPr lang="en-US" baseline="0" dirty="0" smtClean="0"/>
              <a:t> residence time within a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we’ll go to our animation again to demonstrate that each droplet of water will take a unique path to the outlet (if it isn’t </a:t>
            </a:r>
            <a:r>
              <a:rPr lang="en-US" baseline="0" dirty="0" err="1" smtClean="0"/>
              <a:t>evapotranspired</a:t>
            </a:r>
            <a:r>
              <a:rPr lang="en-US" baseline="0" dirty="0" smtClean="0"/>
              <a:t>), and from the distribution of all the transit times of these flow paths we can figure mean residence time within a </a:t>
            </a:r>
            <a:r>
              <a:rPr lang="en-US" baseline="0" dirty="0" err="1" smtClean="0"/>
              <a:t>waterhsed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are important considerations for both water quality as contact time is a critical factor in biogeochemical reactions and water quantity in that mean residence time will describe how quick or flashy our storm response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A144-38B9-4831-ADCF-2152D3E17C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2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0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36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8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80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7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45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8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0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6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8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0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8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4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4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D912C-2B2B-4164-8E48-338D897D11A3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048C6-16DA-4978-BE69-F364EBD24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06AB-2B7F-4273-A643-77CF11C07A0E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7C4C6-1023-48E8-96A8-E03B3AF2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04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 smtClean="0">
                <a:latin typeface="Gill Sans MT" pitchFamily="34" charset="0"/>
              </a:rPr>
              <a:t>Local &amp; Downstream Impacts of Contemporary Forest Harvesting Practices on Watershed Hydrology 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4419600"/>
            <a:ext cx="66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spc="300" dirty="0" smtClean="0">
                <a:latin typeface="Gill Sans MT" pitchFamily="34" charset="0"/>
              </a:rPr>
              <a:t>Nicolas </a:t>
            </a:r>
            <a:r>
              <a:rPr lang="en-US" sz="2200" spc="300" dirty="0" err="1" smtClean="0">
                <a:latin typeface="Gill Sans MT" pitchFamily="34" charset="0"/>
              </a:rPr>
              <a:t>Zègre</a:t>
            </a:r>
            <a:endParaRPr lang="en-US" sz="2200" spc="300" dirty="0" smtClean="0">
              <a:latin typeface="Gill Sans MT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pc="300" dirty="0" smtClean="0">
                <a:latin typeface="Gill Sans MT" pitchFamily="34" charset="0"/>
              </a:rPr>
              <a:t>Forestry &amp; Natural Resources</a:t>
            </a:r>
          </a:p>
          <a:p>
            <a:pPr algn="ctr">
              <a:spcAft>
                <a:spcPts val="600"/>
              </a:spcAft>
            </a:pPr>
            <a:r>
              <a:rPr lang="en-US" spc="300" dirty="0" smtClean="0">
                <a:latin typeface="Gill Sans MT" pitchFamily="34" charset="0"/>
              </a:rPr>
              <a:t>West Virginia University</a:t>
            </a:r>
            <a:endParaRPr lang="en-US" spc="300" dirty="0">
              <a:latin typeface="Gill Sans MT" pitchFamily="34" charset="0"/>
            </a:endParaRPr>
          </a:p>
        </p:txBody>
      </p:sp>
      <p:pic>
        <p:nvPicPr>
          <p:cNvPr id="9" name="Picture 8" descr="logo_DFN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77259"/>
            <a:ext cx="3111844" cy="704541"/>
          </a:xfrm>
          <a:prstGeom prst="rect">
            <a:avLst/>
          </a:prstGeom>
        </p:spPr>
      </p:pic>
      <p:pic>
        <p:nvPicPr>
          <p:cNvPr id="10" name="Picture 17" descr="Kj OSU FOR 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129"/>
            <a:ext cx="9144000" cy="2857500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inkle_creek_subnavIm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24131"/>
          <a:stretch/>
        </p:blipFill>
        <p:spPr bwMode="auto">
          <a:xfrm>
            <a:off x="6324601" y="1505129"/>
            <a:ext cx="2790824" cy="2857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3" name="Picture 3" descr="Y:\home\Zegre\Zegre_WVU\Data Library\graphics\wvu logos\wvu_lon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9" b="38550"/>
          <a:stretch/>
        </p:blipFill>
        <p:spPr bwMode="auto">
          <a:xfrm>
            <a:off x="1066800" y="5886865"/>
            <a:ext cx="2179272" cy="3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4" name="Picture 4" descr="Y:\home\Zegre\Zegre_WVU\Data Library\graphics\wvu logos\msdlogoos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01" y="5859945"/>
            <a:ext cx="872699" cy="9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hea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9264" r="53908" b="9264"/>
          <a:stretch>
            <a:fillRect/>
          </a:stretch>
        </p:blipFill>
        <p:spPr bwMode="auto">
          <a:xfrm>
            <a:off x="4419600" y="6079889"/>
            <a:ext cx="2590800" cy="6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" y="914400"/>
            <a:ext cx="61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HYDROMETRIC INSTRUMENTATION</a:t>
            </a:r>
          </a:p>
          <a:p>
            <a:pPr marL="285750" indent="-285750">
              <a:spcBef>
                <a:spcPts val="0"/>
              </a:spcBef>
              <a:defRPr/>
            </a:pPr>
            <a:endParaRPr lang="en-US" altLang="en-US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Basin-scale 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Measured by the USGS – 30 min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132100" name="Picture 4" descr="G:\Zegre_OSU\Aslab\Hinkle_present\data_library\Photos\Hinkle_photos\USGS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r="22734"/>
          <a:stretch/>
        </p:blipFill>
        <p:spPr bwMode="auto">
          <a:xfrm>
            <a:off x="6071314" y="1095345"/>
            <a:ext cx="2937218" cy="55909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8" name="Picture 2" descr="G:\Zegre_OSU\Aslab\Hinkle_present\data_library\Photos\Hinkle_photos\misc Hinkle\P101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200400"/>
            <a:ext cx="2730894" cy="204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 descr="G:\Zegre_OSU\Aslab\Hinkle_present\data_library\Photos\Hinkle_photos\usg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93387" cy="201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2286000"/>
            <a:ext cx="3352800" cy="4419600"/>
            <a:chOff x="4191000" y="533400"/>
            <a:chExt cx="4800600" cy="6197803"/>
          </a:xfrm>
        </p:grpSpPr>
        <p:pic>
          <p:nvPicPr>
            <p:cNvPr id="10" name="Picture 7" descr="TTS_map_NZ_j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r="2000" b="6091"/>
            <a:stretch>
              <a:fillRect/>
            </a:stretch>
          </p:blipFill>
          <p:spPr bwMode="auto">
            <a:xfrm>
              <a:off x="4191000" y="533400"/>
              <a:ext cx="4800600" cy="61978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91000" y="609600"/>
              <a:ext cx="2133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599" y="914400"/>
            <a:ext cx="547793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HYDROMETRIC INSTRUMENTATION</a:t>
            </a:r>
          </a:p>
          <a:p>
            <a:pPr marL="800100" lvl="1" indent="-342900">
              <a:buFont typeface="Calibri" pitchFamily="34" charset="0"/>
              <a:buChar char="−"/>
              <a:defRPr/>
            </a:pPr>
            <a:endParaRPr lang="en-US" altLang="en-US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Headwater-scale 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m</a:t>
            </a:r>
            <a:r>
              <a:rPr lang="en-US" altLang="en-US" sz="2000" dirty="0" smtClean="0">
                <a:solidFill>
                  <a:srgbClr val="000000"/>
                </a:solidFill>
              </a:rPr>
              <a:t>odified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Parshall</a:t>
            </a:r>
            <a:r>
              <a:rPr lang="en-US" altLang="en-US" sz="2000" dirty="0" smtClean="0">
                <a:solidFill>
                  <a:srgbClr val="000000"/>
                </a:solidFill>
              </a:rPr>
              <a:t> flumes &amp; pressure transducers (10 min)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133122" name="Picture 2" descr="G:\Zegre_OSU\Aslab\Hinkle_present\data_library\Photos\Hinkle_photos\12_13\P101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"/>
          <a:stretch/>
        </p:blipFill>
        <p:spPr bwMode="auto">
          <a:xfrm>
            <a:off x="4489439" y="4753398"/>
            <a:ext cx="2673361" cy="187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>
            <a:endCxn id="24" idx="1"/>
          </p:cNvCxnSpPr>
          <p:nvPr/>
        </p:nvCxnSpPr>
        <p:spPr>
          <a:xfrm flipV="1">
            <a:off x="2438400" y="5684508"/>
            <a:ext cx="1981200" cy="19810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ket 23"/>
          <p:cNvSpPr/>
          <p:nvPr/>
        </p:nvSpPr>
        <p:spPr>
          <a:xfrm>
            <a:off x="4419600" y="4663415"/>
            <a:ext cx="76200" cy="2042185"/>
          </a:xfrm>
          <a:prstGeom prst="leftBracke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743200" y="3318414"/>
            <a:ext cx="2870951" cy="171078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Y:\home\Zegre\Zegre_OSU\Aslab\Hinkle_present\data_library\Photos\Hinkle_photos\BB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75" r="15282" b="8906"/>
          <a:stretch/>
        </p:blipFill>
        <p:spPr bwMode="auto">
          <a:xfrm>
            <a:off x="5715000" y="2590800"/>
            <a:ext cx="2605930" cy="193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2209800" y="1524000"/>
            <a:ext cx="4114800" cy="264980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G:\Zegre_OSU\Aslab\Hinkle_present\data_library\Photos\Hinkle_photos\rus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 bwMode="auto">
          <a:xfrm>
            <a:off x="6400799" y="558799"/>
            <a:ext cx="2644789" cy="187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eft Bracket 24"/>
          <p:cNvSpPr/>
          <p:nvPr/>
        </p:nvSpPr>
        <p:spPr>
          <a:xfrm>
            <a:off x="6324600" y="457200"/>
            <a:ext cx="76200" cy="2042185"/>
          </a:xfrm>
          <a:prstGeom prst="leftBracke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ket 25"/>
          <p:cNvSpPr/>
          <p:nvPr/>
        </p:nvSpPr>
        <p:spPr>
          <a:xfrm>
            <a:off x="5630332" y="2529815"/>
            <a:ext cx="76200" cy="2042185"/>
          </a:xfrm>
          <a:prstGeom prst="leftBracke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9714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HYDROLOGIC METRICS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-76200" y="1498937"/>
            <a:ext cx="541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Max. instantaneous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peakflow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Storm quick flow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Mean monthly streamflow</a:t>
            </a:r>
          </a:p>
        </p:txBody>
      </p:sp>
      <p:pic>
        <p:nvPicPr>
          <p:cNvPr id="138242" name="Picture 2" descr="G:\Zegre_OSU\Aslab\KJPhots-Hinkle\Day 2\A Lo Rez Jpegs\Kjb2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2"/>
          <a:stretch/>
        </p:blipFill>
        <p:spPr bwMode="auto">
          <a:xfrm>
            <a:off x="5132759" y="2590800"/>
            <a:ext cx="3782641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G:\Zegre_OSU\Aslab\KJPhots-Hinkle\Day 2\A Lo Rez Jpegs\Kjb0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672"/>
          <a:stretch/>
        </p:blipFill>
        <p:spPr bwMode="auto">
          <a:xfrm>
            <a:off x="5141541" y="4563214"/>
            <a:ext cx="3773859" cy="204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8" name="Picture 8" descr="G:\Zegre_OSU\Aslab\KJPhots-Hinkle\Day 1\A Lo Rez Jpegs\Kj 0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012" r="5208"/>
          <a:stretch/>
        </p:blipFill>
        <p:spPr bwMode="auto">
          <a:xfrm>
            <a:off x="5132759" y="762000"/>
            <a:ext cx="3782641" cy="170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0" name="Picture 10" descr="G:\Zegre_OSU\Aslab\Hinkle_present\data_library\Photos\Hinkle_photos\SF Hinkle bridge\DSCF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790825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95800" y="1095345"/>
            <a:ext cx="4257675" cy="5534055"/>
            <a:chOff x="4100620" y="533400"/>
            <a:chExt cx="4890980" cy="5867399"/>
          </a:xfrm>
        </p:grpSpPr>
        <p:pic>
          <p:nvPicPr>
            <p:cNvPr id="135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7" t="6806" r="15686" b="9002"/>
            <a:stretch/>
          </p:blipFill>
          <p:spPr bwMode="auto">
            <a:xfrm>
              <a:off x="4733925" y="690264"/>
              <a:ext cx="4257675" cy="57105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100620" y="533400"/>
              <a:ext cx="1814571" cy="1421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" y="1095345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HARVESTING TREATMENTS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304800" y="16764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Pre-study harvest entry 2001 (11%)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35172" name="Picture 4" descr="G:\Zegre_OSU\Aslab\KJPhots-Hinkle\Day 2\A Lo Rez Jpegs\Kjb0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11781"/>
          <a:stretch/>
        </p:blipFill>
        <p:spPr bwMode="auto">
          <a:xfrm>
            <a:off x="673338" y="2286000"/>
            <a:ext cx="2908062" cy="202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3" name="Picture 5" descr="G:\Zegre_OSU\Aslab\KJPhots-Hinkle\Day 3\A Lo Raz Jpegs\Kj OSU FOR E0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8" t="30286" r="-3416" b="-4297"/>
          <a:stretch/>
        </p:blipFill>
        <p:spPr bwMode="auto">
          <a:xfrm>
            <a:off x="707164" y="4517822"/>
            <a:ext cx="3026636" cy="226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8" name="Picture 6" descr="G:\Zegre_OSU\Aslab\KJPhots-Hinkle\Day 3\A Lo Raz Jpegs\Kj OSU FOR E0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r="11517"/>
          <a:stretch/>
        </p:blipFill>
        <p:spPr bwMode="auto">
          <a:xfrm>
            <a:off x="152400" y="3101676"/>
            <a:ext cx="2133600" cy="325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8382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HARVESTING TREATMENTS</a:t>
            </a:r>
          </a:p>
        </p:txBody>
      </p:sp>
      <p:pic>
        <p:nvPicPr>
          <p:cNvPr id="136197" name="Picture 5" descr="G:\Zegre_OSU\Aslab\KJPhots-Hinkle\Day 3\A Lo Raz Jpegs\Kj OSU FOR E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3" b="16106"/>
          <a:stretch/>
        </p:blipFill>
        <p:spPr bwMode="auto">
          <a:xfrm>
            <a:off x="2438400" y="3101676"/>
            <a:ext cx="2254979" cy="325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29200" y="1066800"/>
            <a:ext cx="3856777" cy="5486400"/>
            <a:chOff x="5029200" y="1748388"/>
            <a:chExt cx="4009177" cy="510961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5478" r="2641"/>
            <a:stretch/>
          </p:blipFill>
          <p:spPr bwMode="auto">
            <a:xfrm>
              <a:off x="5029200" y="1748388"/>
              <a:ext cx="4009177" cy="5109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029200" y="1767438"/>
              <a:ext cx="1219200" cy="1128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52400" y="1419761"/>
            <a:ext cx="6248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1</a:t>
            </a:r>
            <a:r>
              <a:rPr lang="en-US" altLang="en-US" sz="2000" u="sng" baseline="30000" dirty="0" smtClean="0">
                <a:solidFill>
                  <a:srgbClr val="000000"/>
                </a:solidFill>
              </a:rPr>
              <a:t>st</a:t>
            </a:r>
            <a:r>
              <a:rPr lang="en-US" altLang="en-US" sz="2000" u="sng" dirty="0" smtClean="0">
                <a:solidFill>
                  <a:srgbClr val="000000"/>
                </a:solidFill>
              </a:rPr>
              <a:t> harvest entry 8/2005 – 4/2006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Adjacent to non-fish bearing streams (type N)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5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clearcut</a:t>
            </a:r>
            <a:r>
              <a:rPr lang="en-US" altLang="en-US" sz="2000" dirty="0" smtClean="0">
                <a:solidFill>
                  <a:srgbClr val="000000"/>
                </a:solidFill>
              </a:rPr>
              <a:t> units (1.52 km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</a:rPr>
              <a:t>|380 acres)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12.2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mmbf</a:t>
            </a:r>
            <a:r>
              <a:rPr lang="en-US" altLang="en-US" sz="2000" dirty="0" smtClean="0">
                <a:solidFill>
                  <a:srgbClr val="000000"/>
                </a:solidFill>
              </a:rPr>
              <a:t> |3,281 loads of logs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0600" y="5575437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65%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848600" y="5390771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31%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0" y="6142591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13%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5943600" y="6214646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38%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84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8382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HARVESTING TREATMENTS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8" name="Picture 4" descr="G:\Zegre_OSU\Aslab\KJPhots-Hinkle\Day 3\A Lo Raz Jpegs\Kj OSU FOR E0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r="29259" b="12867"/>
          <a:stretch/>
        </p:blipFill>
        <p:spPr bwMode="auto">
          <a:xfrm>
            <a:off x="176726" y="3009673"/>
            <a:ext cx="2261674" cy="156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G:\Zegre_OSU\Aslab\KJPhots-Hinkle\Day 3\A Lo Raz Jpegs\Kj OSU FOR E0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6460" r="12948"/>
          <a:stretch/>
        </p:blipFill>
        <p:spPr bwMode="auto">
          <a:xfrm>
            <a:off x="2590800" y="3009672"/>
            <a:ext cx="2219882" cy="156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G:\Zegre_OSU\Aslab\KJPhots-Hinkle\Day 2\A Lo Rez Jpegs\Kjb28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29163" r="1" b="3839"/>
          <a:stretch/>
        </p:blipFill>
        <p:spPr bwMode="auto">
          <a:xfrm>
            <a:off x="228600" y="4732461"/>
            <a:ext cx="4582082" cy="183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138501" y="1009680"/>
            <a:ext cx="3776899" cy="5299107"/>
            <a:chOff x="7561900" y="1038255"/>
            <a:chExt cx="3776899" cy="529910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8" t="6725"/>
            <a:stretch/>
          </p:blipFill>
          <p:spPr bwMode="auto">
            <a:xfrm>
              <a:off x="7654051" y="1123950"/>
              <a:ext cx="3684748" cy="5213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561900" y="1038255"/>
              <a:ext cx="1324925" cy="1322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13716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2</a:t>
            </a:r>
            <a:r>
              <a:rPr lang="en-US" altLang="en-US" sz="2000" u="sng" baseline="30000" dirty="0" smtClean="0">
                <a:solidFill>
                  <a:srgbClr val="000000"/>
                </a:solidFill>
              </a:rPr>
              <a:t>nd</a:t>
            </a:r>
            <a:r>
              <a:rPr lang="en-US" altLang="en-US" sz="2000" u="sng" dirty="0" smtClean="0">
                <a:solidFill>
                  <a:srgbClr val="000000"/>
                </a:solidFill>
              </a:rPr>
              <a:t> harvest entry 8/2008 – 3/2009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Adjacent to small and medium (type F)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4</a:t>
            </a:r>
            <a:r>
              <a:rPr lang="en-US" altLang="en-US" sz="2000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clearcut</a:t>
            </a:r>
            <a:r>
              <a:rPr lang="en-US" altLang="en-US" sz="2000" dirty="0" smtClean="0">
                <a:solidFill>
                  <a:srgbClr val="000000"/>
                </a:solidFill>
              </a:rPr>
              <a:t> units (1.31 km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</a:rPr>
              <a:t>|324 acres)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7.6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mmbf</a:t>
            </a:r>
            <a:r>
              <a:rPr lang="en-US" altLang="en-US" sz="2000" dirty="0" smtClean="0">
                <a:solidFill>
                  <a:srgbClr val="000000"/>
                </a:solidFill>
              </a:rPr>
              <a:t> |2,059 loads of logs</a:t>
            </a:r>
          </a:p>
        </p:txBody>
      </p:sp>
    </p:spTree>
    <p:extLst>
      <p:ext uri="{BB962C8B-B14F-4D97-AF65-F5344CB8AC3E}">
        <p14:creationId xmlns:p14="http://schemas.microsoft.com/office/powerpoint/2010/main" val="33255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74067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home\Zegre\Zegre_WVU\Presentations\WRC\WRC_OBS_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10000" r="4577"/>
          <a:stretch/>
        </p:blipFill>
        <p:spPr bwMode="auto">
          <a:xfrm>
            <a:off x="4276725" y="533400"/>
            <a:ext cx="4695826" cy="582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home\Zegre\Zegre_OSU\Aslab\Hinkle_present\data_library\Photos\Hinkle_photos\SanFran 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0165" r="3435" b="5769"/>
          <a:stretch/>
        </p:blipFill>
        <p:spPr bwMode="auto">
          <a:xfrm>
            <a:off x="76200" y="533400"/>
            <a:ext cx="3993716" cy="582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7153275" y="990600"/>
            <a:ext cx="762000" cy="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4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026" name="Picture 2" descr="Y:\home\Zegre\Zegre_OSU\Aslab\Hinkle_present\data_library\Photos\BB dam break flood\t3sfhinkle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/>
        </p:blipFill>
        <p:spPr bwMode="auto">
          <a:xfrm>
            <a:off x="385233" y="3909701"/>
            <a:ext cx="4025900" cy="275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home\Zegre\Zegre_OSU\Aslab\Hinkle_present\data_library\Photos\BB dam break flood\PC30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/>
          <a:stretch/>
        </p:blipFill>
        <p:spPr bwMode="auto">
          <a:xfrm>
            <a:off x="4724400" y="782558"/>
            <a:ext cx="4064000" cy="292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home\Zegre\Zegre_OSU\Aslab\Hinkle_present\data_library\Photos\BB dam break flood\PC30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/>
          <a:stretch/>
        </p:blipFill>
        <p:spPr bwMode="auto">
          <a:xfrm>
            <a:off x="4724400" y="3869346"/>
            <a:ext cx="4064000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home\Zegre\Zegre_OSU\Aslab\Hinkle_present\data_library\Photos\Hinkle_photos\BB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r="9929" b="4544"/>
          <a:stretch/>
        </p:blipFill>
        <p:spPr bwMode="auto">
          <a:xfrm>
            <a:off x="381000" y="762000"/>
            <a:ext cx="4013200" cy="294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 b="2877"/>
          <a:stretch/>
        </p:blipFill>
        <p:spPr bwMode="auto">
          <a:xfrm>
            <a:off x="457200" y="1295401"/>
            <a:ext cx="533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3" r="47701" b="7775"/>
          <a:stretch/>
        </p:blipFill>
        <p:spPr bwMode="auto">
          <a:xfrm>
            <a:off x="6168089" y="1295400"/>
            <a:ext cx="213771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13716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Arne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Skaugset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|Amy Simmons |Hazel Owens </a:t>
            </a:r>
          </a:p>
          <a:p>
            <a:pPr lvl="4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Oregon State University  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Co-authors, Collaborators, &amp; Acknowledgements</a:t>
            </a:r>
          </a:p>
          <a:p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8862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Roseburg Forest Products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Newton |Dick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Beeby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5908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Nicholas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Som|Lisa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Ganio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lvl="1"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USFW &amp; Oregon State University  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4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" y="816114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LOCAL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PEAK FLOW</a:t>
            </a:r>
          </a:p>
        </p:txBody>
      </p:sp>
      <p:pic>
        <p:nvPicPr>
          <p:cNvPr id="2050" name="Picture 2" descr="Y:\home\Zegre\Zegre_WVU\Presentations\WRC\WRC_pairs_P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19679" r="14599" b="25787"/>
          <a:stretch/>
        </p:blipFill>
        <p:spPr bwMode="auto">
          <a:xfrm>
            <a:off x="2161110" y="381000"/>
            <a:ext cx="5535090" cy="63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739914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LOCAL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QUICK FLOW</a:t>
            </a:r>
          </a:p>
        </p:txBody>
      </p:sp>
      <p:pic>
        <p:nvPicPr>
          <p:cNvPr id="3074" name="Picture 2" descr="Y:\home\Zegre\Zegre_WVU\Presentations\WRC\WRC_pairs_Q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19707" r="14773" b="25583"/>
          <a:stretch/>
        </p:blipFill>
        <p:spPr bwMode="auto">
          <a:xfrm>
            <a:off x="2253966" y="381000"/>
            <a:ext cx="5518433" cy="641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533400"/>
            <a:ext cx="6172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LOCAL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MONTHLY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STREAM FLOW</a:t>
            </a:r>
          </a:p>
        </p:txBody>
      </p:sp>
      <p:pic>
        <p:nvPicPr>
          <p:cNvPr id="2051" name="Picture 3" descr="Y:\home\Zegre\Zegre_WVU\Presentations\WRC\WRC_pairs_Qmon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0211" r="14932" b="26241"/>
          <a:stretch/>
        </p:blipFill>
        <p:spPr bwMode="auto">
          <a:xfrm>
            <a:off x="2458399" y="457199"/>
            <a:ext cx="5196807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05000" y="903357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DOWNSTREAM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PEAK FLOW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905000" y="31812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QUICK FLOW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905000" y="5238690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MONTHLY 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STREAMFLOW</a:t>
            </a:r>
          </a:p>
        </p:txBody>
      </p:sp>
      <p:pic>
        <p:nvPicPr>
          <p:cNvPr id="11" name="Picture 2" descr="Y:\home\Zegre\Zegre_WVU\Presentations\WRC\WRC_pairs_Q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7" t="75017" r="30430" b="12325"/>
          <a:stretch/>
        </p:blipFill>
        <p:spPr bwMode="auto">
          <a:xfrm>
            <a:off x="4343400" y="2432049"/>
            <a:ext cx="3810000" cy="19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:\home\Zegre\Zegre_WVU\Presentations\WRC\WRC_pairs_P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6" t="74826" r="32793" b="12039"/>
          <a:stretch/>
        </p:blipFill>
        <p:spPr bwMode="auto">
          <a:xfrm>
            <a:off x="4267200" y="228600"/>
            <a:ext cx="3886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027" name="Picture 3" descr="C:\Users\nizegre\Dropbox\Hinkle Creek\wrc\figures\WRC_pairs_Qmonth_s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/>
          <a:stretch/>
        </p:blipFill>
        <p:spPr bwMode="auto">
          <a:xfrm>
            <a:off x="4314825" y="4470400"/>
            <a:ext cx="405765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zegre\Dropbox\Hinkle Creek\wrc\figures\WRC_season_P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6885" r="38399" b="23268"/>
          <a:stretch/>
        </p:blipFill>
        <p:spPr bwMode="auto">
          <a:xfrm rot="5400000">
            <a:off x="2288170" y="-573826"/>
            <a:ext cx="4191913" cy="769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18300" y="130314"/>
            <a:ext cx="2425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SEASONAL CHANGES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PEAK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5943600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  sig. 1 ref catchment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** sig. </a:t>
            </a:r>
            <a:r>
              <a:rPr lang="en-US" sz="1400" dirty="0">
                <a:solidFill>
                  <a:srgbClr val="FF0000"/>
                </a:solidFill>
              </a:rPr>
              <a:t>both </a:t>
            </a:r>
            <a:r>
              <a:rPr lang="en-US" sz="1400" dirty="0" smtClean="0">
                <a:solidFill>
                  <a:srgbClr val="FF0000"/>
                </a:solidFill>
              </a:rPr>
              <a:t>ref catchments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 not sig </a:t>
            </a:r>
            <a:r>
              <a:rPr lang="el-GR" sz="1400" i="1" dirty="0" smtClean="0">
                <a:solidFill>
                  <a:srgbClr val="FF0000"/>
                </a:solidFill>
              </a:rPr>
              <a:t>α</a:t>
            </a:r>
            <a:r>
              <a:rPr lang="en-US" sz="1400" dirty="0" smtClean="0">
                <a:solidFill>
                  <a:srgbClr val="FF0000"/>
                </a:solidFill>
              </a:rPr>
              <a:t>=0.05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-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zegre\Dropbox\Hinkle Creek\wrc\figures\WRC_season_Q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6260" r="37600" b="22287"/>
          <a:stretch/>
        </p:blipFill>
        <p:spPr bwMode="auto">
          <a:xfrm rot="5400000">
            <a:off x="2324100" y="-553714"/>
            <a:ext cx="4114800" cy="77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05600" y="0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SEASONAL CHANGES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QUICK 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96693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  sig. 1 ref catchment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** sig. </a:t>
            </a:r>
            <a:r>
              <a:rPr lang="en-US" sz="1400" dirty="0">
                <a:solidFill>
                  <a:srgbClr val="FF0000"/>
                </a:solidFill>
              </a:rPr>
              <a:t>both </a:t>
            </a:r>
            <a:r>
              <a:rPr lang="en-US" sz="1400" dirty="0" smtClean="0">
                <a:solidFill>
                  <a:srgbClr val="FF0000"/>
                </a:solidFill>
              </a:rPr>
              <a:t>ref catchments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 not sig </a:t>
            </a:r>
            <a:r>
              <a:rPr lang="el-GR" sz="1400" i="1" dirty="0">
                <a:solidFill>
                  <a:srgbClr val="FF0000"/>
                </a:solidFill>
              </a:rPr>
              <a:t>α</a:t>
            </a:r>
            <a:r>
              <a:rPr lang="en-US" sz="1400" dirty="0" smtClean="0">
                <a:solidFill>
                  <a:srgbClr val="FF0000"/>
                </a:solidFill>
              </a:rPr>
              <a:t>=0.05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4332" y="137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1428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zegre\Dropbox\Hinkle Creek\wrc\figures\WRC_season_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6264" r="38619" b="27092"/>
          <a:stretch/>
        </p:blipFill>
        <p:spPr bwMode="auto">
          <a:xfrm rot="5400000">
            <a:off x="2451114" y="-472387"/>
            <a:ext cx="4242394" cy="72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48400" y="0"/>
            <a:ext cx="289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SEASONAL CHANGES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</a:rPr>
              <a:t>MONTHLY STREAMFLOW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HARVESTING EFFECTS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890736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  sig. 1 ref catchment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** sig. </a:t>
            </a:r>
            <a:r>
              <a:rPr lang="en-US" sz="1400" dirty="0">
                <a:solidFill>
                  <a:srgbClr val="FF0000"/>
                </a:solidFill>
              </a:rPr>
              <a:t>both </a:t>
            </a:r>
            <a:r>
              <a:rPr lang="en-US" sz="1400" dirty="0" smtClean="0">
                <a:solidFill>
                  <a:srgbClr val="FF0000"/>
                </a:solidFill>
              </a:rPr>
              <a:t>ref catchments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 not sig </a:t>
            </a:r>
            <a:r>
              <a:rPr lang="el-GR" sz="1400" i="1" dirty="0">
                <a:solidFill>
                  <a:srgbClr val="FF0000"/>
                </a:solidFill>
              </a:rPr>
              <a:t>α</a:t>
            </a:r>
            <a:r>
              <a:rPr lang="en-US" sz="1400" dirty="0" smtClean="0">
                <a:solidFill>
                  <a:srgbClr val="FF0000"/>
                </a:solidFill>
              </a:rPr>
              <a:t>=0.05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307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295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295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1295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1295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-228600" y="914400"/>
            <a:ext cx="495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Significant increases in monthly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streamflow</a:t>
            </a:r>
            <a:r>
              <a:rPr lang="en-US" altLang="en-US" sz="2000" dirty="0" smtClean="0">
                <a:solidFill>
                  <a:srgbClr val="000000"/>
                </a:solidFill>
              </a:rPr>
              <a:t>, peak flow and quick flow at </a:t>
            </a:r>
            <a:r>
              <a:rPr lang="en-US" altLang="en-US" sz="2000" b="1" u="sng" dirty="0" smtClean="0">
                <a:solidFill>
                  <a:srgbClr val="000000"/>
                </a:solidFill>
              </a:rPr>
              <a:t>local scale </a:t>
            </a:r>
            <a:endParaRPr lang="en-US" altLang="en-US" sz="2000" b="1" u="sng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SUMMARY OF HYDROLOGY STUDY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-228600" y="2032337"/>
            <a:ext cx="495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Significant increases in monthly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streamflow</a:t>
            </a:r>
            <a:r>
              <a:rPr lang="en-US" altLang="en-US" sz="2000" dirty="0" smtClean="0">
                <a:solidFill>
                  <a:srgbClr val="000000"/>
                </a:solidFill>
              </a:rPr>
              <a:t> and significant decrease in quick flow at </a:t>
            </a:r>
            <a:r>
              <a:rPr lang="en-US" altLang="en-US" sz="2000" b="1" u="sng" dirty="0" smtClean="0">
                <a:solidFill>
                  <a:srgbClr val="000000"/>
                </a:solidFill>
              </a:rPr>
              <a:t>downstream scale </a:t>
            </a:r>
            <a:endParaRPr lang="en-US" altLang="en-US" sz="2000" b="1" u="sng" dirty="0">
              <a:solidFill>
                <a:srgbClr val="000000"/>
              </a:solidFill>
            </a:endParaRPr>
          </a:p>
        </p:txBody>
      </p:sp>
      <p:pic>
        <p:nvPicPr>
          <p:cNvPr id="9" name="Picture 9" descr="G:\Zegre_OSU\Aslab\KJPhots-Hinkle\Day 3\A Lo Raz Jpegs\Kj OSU FOR E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1" t="43461"/>
          <a:stretch/>
        </p:blipFill>
        <p:spPr bwMode="auto">
          <a:xfrm>
            <a:off x="6946231" y="842954"/>
            <a:ext cx="1836822" cy="243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:\Zegre_OSU\Aslab\KJPhots-Hinkle\Day 1\A Lo Rez Jpegs\Kj 4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8519" r="8102" b="8974"/>
          <a:stretch/>
        </p:blipFill>
        <p:spPr bwMode="auto">
          <a:xfrm>
            <a:off x="6946231" y="3633537"/>
            <a:ext cx="1836822" cy="2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:\Zegre_OSU\Aslab\KJPhots-Hinkle\Day 3\A Lo Raz Jpegs\Kj OSU FOR E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b="4470"/>
          <a:stretch/>
        </p:blipFill>
        <p:spPr bwMode="auto">
          <a:xfrm>
            <a:off x="4980344" y="842954"/>
            <a:ext cx="1763091" cy="243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Zegre_OSU\Aslab\KJPhots-Hinkle\Day 1\A Lo Rez Jpegs\Kj 1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6" t="11155" r="5034" b="13494"/>
          <a:stretch/>
        </p:blipFill>
        <p:spPr bwMode="auto">
          <a:xfrm>
            <a:off x="4980344" y="3633537"/>
            <a:ext cx="1733278" cy="2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-228600" y="3200400"/>
            <a:ext cx="495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Seasonal changes: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Greatest QF increases during summer / fall;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Greatest Q increases during spring / summer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-228600" y="4927937"/>
            <a:ext cx="495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Impact of harvesting on peak flows limited to storms &lt; 2-yrs return</a:t>
            </a:r>
            <a:endParaRPr lang="en-US" altLang="en-US" sz="20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-228601" y="914400"/>
            <a:ext cx="8839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Change detection at different time-scales (e.g. seasonal) &amp; storm definition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CONTINUING &amp; FUTURE WORK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-219075" y="2590800"/>
            <a:ext cx="495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Quantify hydrologic recovery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-219076" y="3429000"/>
            <a:ext cx="8448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Models to generate hypotheses of  process change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-228600" y="175260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Understand decreases in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quickflow</a:t>
            </a:r>
            <a:r>
              <a:rPr lang="en-US" altLang="en-US" sz="2000" dirty="0" smtClean="0">
                <a:solidFill>
                  <a:srgbClr val="000000"/>
                </a:solidFill>
              </a:rPr>
              <a:t> at downstream scale</a:t>
            </a:r>
          </a:p>
        </p:txBody>
      </p:sp>
      <p:pic>
        <p:nvPicPr>
          <p:cNvPr id="19" name="Picture 17" descr="Kj OSU FOR 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300"/>
            <a:ext cx="9144000" cy="2857500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inkle_creek_subnavIm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24131"/>
          <a:stretch/>
        </p:blipFill>
        <p:spPr bwMode="auto">
          <a:xfrm>
            <a:off x="6324601" y="3924300"/>
            <a:ext cx="2790824" cy="2857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524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FOREST HARVESTING &amp; HYDROLOGY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6200" y="990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First catchment study – Wagon Wheel Gap, CO Bates [1921]</a:t>
            </a:r>
          </a:p>
          <a:p>
            <a:pPr marL="742950" lvl="1" indent="-285750">
              <a:defRPr/>
            </a:pPr>
            <a:endParaRPr lang="en-US" alt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8" name="Picture 4" descr="HJA_1"/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10423" r="13720" b="4816"/>
          <a:stretch/>
        </p:blipFill>
        <p:spPr bwMode="auto">
          <a:xfrm>
            <a:off x="6931072" y="2413169"/>
            <a:ext cx="1876493" cy="193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 rot="16200000">
            <a:off x="8168677" y="3229689"/>
            <a:ext cx="1524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J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.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Rothacher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- 1957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50387" r="26530"/>
          <a:stretch/>
        </p:blipFill>
        <p:spPr bwMode="auto">
          <a:xfrm>
            <a:off x="6931073" y="222366"/>
            <a:ext cx="1850909" cy="191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 rot="16200000">
            <a:off x="8106489" y="1070858"/>
            <a:ext cx="1676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Ice &amp;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Stednick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[2004]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28600" y="1524000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Classic Western Studies –</a:t>
            </a:r>
          </a:p>
          <a:p>
            <a:pPr marL="742950" lvl="1" indent="-285750"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Oregon – Alsea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|HJ Andrews |Coyote Creek</a:t>
            </a:r>
          </a:p>
          <a:p>
            <a:pPr marL="742950" lvl="1" indent="-285750">
              <a:defRPr/>
            </a:pP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California – Caspar Creek</a:t>
            </a:r>
            <a:r>
              <a:rPr lang="en-US" altLang="en-US" sz="2000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4" name="Picture 23" descr="aar_03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1411" t="30371" r="5122" b="2158"/>
          <a:stretch/>
        </p:blipFill>
        <p:spPr bwMode="auto">
          <a:xfrm>
            <a:off x="6931072" y="4650038"/>
            <a:ext cx="1890505" cy="19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 rot="16200000">
            <a:off x="8182689" y="5744289"/>
            <a:ext cx="1524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OSU archives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3005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297" r="7437"/>
          <a:stretch/>
        </p:blipFill>
        <p:spPr bwMode="auto">
          <a:xfrm>
            <a:off x="4572000" y="2413169"/>
            <a:ext cx="2023930" cy="421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 rot="16200000">
            <a:off x="5907961" y="5668089"/>
            <a:ext cx="1676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Ice &amp; </a:t>
            </a: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Stednick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[2004]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30060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r="1995" b="2835"/>
          <a:stretch/>
        </p:blipFill>
        <p:spPr bwMode="auto">
          <a:xfrm>
            <a:off x="1371600" y="4678369"/>
            <a:ext cx="2946400" cy="196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 rot="16200000">
            <a:off x="3628311" y="5737939"/>
            <a:ext cx="1524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USFS – 1976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home\Zegre\Zegre_WVU\Presentations\WRC\WRC_detect_Q_h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b="9625"/>
          <a:stretch/>
        </p:blipFill>
        <p:spPr bwMode="auto">
          <a:xfrm>
            <a:off x="432849" y="1238250"/>
            <a:ext cx="4468302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0975"/>
            <a:ext cx="4343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Y:\home\Zegre\Zegre_WVU\Presentations\WRC\WRC_detect_bas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37715" b="76239"/>
          <a:stretch/>
        </p:blipFill>
        <p:spPr bwMode="auto">
          <a:xfrm>
            <a:off x="4913851" y="2190750"/>
            <a:ext cx="3810001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" y="1332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STREAMFLOW</a:t>
            </a:r>
          </a:p>
        </p:txBody>
      </p:sp>
    </p:spTree>
    <p:extLst>
      <p:ext uri="{BB962C8B-B14F-4D97-AF65-F5344CB8AC3E}">
        <p14:creationId xmlns:p14="http://schemas.microsoft.com/office/powerpoint/2010/main" val="14279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home\Zegre\Zegre_WVU\Presentations\WRC\WRC_detect_bas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23507" r="37878" b="55204"/>
          <a:stretch/>
        </p:blipFill>
        <p:spPr bwMode="auto">
          <a:xfrm>
            <a:off x="4800600" y="2743200"/>
            <a:ext cx="417830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home\Zegre\Zegre_WVU\Presentations\WRC\WRC_detect_PK_h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2006" b="11231"/>
          <a:stretch/>
        </p:blipFill>
        <p:spPr bwMode="auto">
          <a:xfrm>
            <a:off x="457200" y="1447800"/>
            <a:ext cx="4281559" cy="52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5275"/>
            <a:ext cx="43434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" y="1332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PEAK FLOW</a:t>
            </a:r>
          </a:p>
        </p:txBody>
      </p:sp>
    </p:spTree>
    <p:extLst>
      <p:ext uri="{BB962C8B-B14F-4D97-AF65-F5344CB8AC3E}">
        <p14:creationId xmlns:p14="http://schemas.microsoft.com/office/powerpoint/2010/main" val="923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" y="1332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QUICK FLOW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33290"/>
            <a:ext cx="4343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Y:\home\Zegre\Zegre_WVU\Presentations\WRC\WRC_detect_QK_h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2171" b="10977"/>
          <a:stretch/>
        </p:blipFill>
        <p:spPr bwMode="auto">
          <a:xfrm>
            <a:off x="381000" y="1120715"/>
            <a:ext cx="4451618" cy="54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home\Zegre\Zegre_WVU\Presentations\WRC\WRC_detect_bas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44543" r="36569" b="32474"/>
          <a:stretch/>
        </p:blipFill>
        <p:spPr bwMode="auto">
          <a:xfrm>
            <a:off x="5181600" y="2819400"/>
            <a:ext cx="3860801" cy="23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7428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i="1" dirty="0" smtClean="0">
                <a:solidFill>
                  <a:srgbClr val="000000"/>
                </a:solidFill>
              </a:rPr>
              <a:t>Fill knowledge gaps of current forest harvesting practices  </a:t>
            </a:r>
          </a:p>
        </p:txBody>
      </p:sp>
      <p:pic>
        <p:nvPicPr>
          <p:cNvPr id="130050" name="Picture 2" descr="G:\Zegre_OSU\Aslab\KJPhots-Hinkle\Day 3\A Lo Raz Jpegs\Kj OSU FOR E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/>
          <a:stretch/>
        </p:blipFill>
        <p:spPr bwMode="auto">
          <a:xfrm>
            <a:off x="6705601" y="2438400"/>
            <a:ext cx="2203704" cy="200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G:\Zegre_OSU\Aslab\KJPhots-Hinkle\Day 2\A Lo Rez Jpegs\Kjb0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44"/>
          <a:stretch/>
        </p:blipFill>
        <p:spPr bwMode="auto">
          <a:xfrm>
            <a:off x="6705601" y="152400"/>
            <a:ext cx="2206188" cy="201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G:\Zegre_OSU\Aslab\KJPhots-Hinkle\Day 3\A Lo Raz Jpegs\Kj OSU FOR E0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20774" r="18287"/>
          <a:stretch/>
        </p:blipFill>
        <p:spPr bwMode="auto">
          <a:xfrm>
            <a:off x="6705600" y="4693920"/>
            <a:ext cx="2203704" cy="203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1258431"/>
            <a:ext cx="6324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HINKLE CREEK      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Western foothills Oregon </a:t>
            </a:r>
            <a:r>
              <a:rPr lang="en-US" altLang="en-US" sz="2000" dirty="0" smtClean="0">
                <a:solidFill>
                  <a:srgbClr val="000000"/>
                </a:solidFill>
              </a:rPr>
              <a:t>Cascades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Owned and managed by Roseburg Forest Products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60-yr harvest regenerated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Parent geology is basalt and rhyolite flows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marL="800100" lvl="1" indent="-342900">
              <a:buFontTx/>
              <a:buChar char="-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Deep, well drained  </a:t>
            </a:r>
            <a:r>
              <a:rPr lang="en-US" sz="2000" dirty="0" err="1"/>
              <a:t>silty</a:t>
            </a:r>
            <a:r>
              <a:rPr lang="en-US" sz="2000" dirty="0"/>
              <a:t> clay loams, clay loams, gravelly clay loams, and gravelly loams</a:t>
            </a:r>
            <a:endParaRPr lang="en-US" alt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TTS_map_NZ_j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1599" r="57500" b="78582"/>
          <a:stretch/>
        </p:blipFill>
        <p:spPr bwMode="auto">
          <a:xfrm>
            <a:off x="814937" y="3657600"/>
            <a:ext cx="4519063" cy="308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65600" y="533399"/>
            <a:ext cx="4800600" cy="6197803"/>
            <a:chOff x="4191000" y="533400"/>
            <a:chExt cx="4800600" cy="6197803"/>
          </a:xfrm>
        </p:grpSpPr>
        <p:pic>
          <p:nvPicPr>
            <p:cNvPr id="10" name="Picture 7" descr="TTS_map_NZ_j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r="2000" b="6091"/>
            <a:stretch>
              <a:fillRect/>
            </a:stretch>
          </p:blipFill>
          <p:spPr bwMode="auto">
            <a:xfrm>
              <a:off x="4191000" y="533400"/>
              <a:ext cx="4800600" cy="61978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91000" y="609600"/>
              <a:ext cx="2133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8382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paired/nested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8600" y="1371600"/>
            <a:ext cx="6172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Basin-scale 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North Fork Hinkle (reference) 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South Fork Hinkle (treatment)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Headwater-scale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2 reference</a:t>
            </a:r>
          </a:p>
          <a:p>
            <a:pPr marL="1257300" lvl="2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4 treatment</a:t>
            </a:r>
          </a:p>
        </p:txBody>
      </p:sp>
    </p:spTree>
    <p:extLst>
      <p:ext uri="{BB962C8B-B14F-4D97-AF65-F5344CB8AC3E}">
        <p14:creationId xmlns:p14="http://schemas.microsoft.com/office/powerpoint/2010/main" val="413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65600" y="533399"/>
            <a:ext cx="4800600" cy="6197803"/>
            <a:chOff x="4191000" y="533400"/>
            <a:chExt cx="4800600" cy="6197803"/>
          </a:xfrm>
        </p:grpSpPr>
        <p:pic>
          <p:nvPicPr>
            <p:cNvPr id="10" name="Picture 7" descr="TTS_map_NZ_j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r="2000" b="6091"/>
            <a:stretch>
              <a:fillRect/>
            </a:stretch>
          </p:blipFill>
          <p:spPr bwMode="auto">
            <a:xfrm>
              <a:off x="4191000" y="533400"/>
              <a:ext cx="4800600" cy="61978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91000" y="609600"/>
              <a:ext cx="2133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095345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</a:p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Paired,  nested watershed study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34200" y="1095345"/>
            <a:ext cx="1676400" cy="12668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565900" y="4114800"/>
            <a:ext cx="1676400" cy="12668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66800" y="1449288"/>
            <a:ext cx="838200" cy="2794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65600" y="533399"/>
            <a:ext cx="4800600" cy="6197803"/>
            <a:chOff x="4191000" y="533400"/>
            <a:chExt cx="4800600" cy="6197803"/>
          </a:xfrm>
        </p:grpSpPr>
        <p:pic>
          <p:nvPicPr>
            <p:cNvPr id="10" name="Picture 7" descr="TTS_map_NZ_j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r="2000" b="6091"/>
            <a:stretch>
              <a:fillRect/>
            </a:stretch>
          </p:blipFill>
          <p:spPr bwMode="auto">
            <a:xfrm>
              <a:off x="4191000" y="533400"/>
              <a:ext cx="4800600" cy="619780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91000" y="609600"/>
              <a:ext cx="2133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095345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</a:p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Paired,  nested watershed study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65900" y="4114800"/>
            <a:ext cx="1676400" cy="12668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67200" y="3200399"/>
            <a:ext cx="4076700" cy="31242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905000" y="1447800"/>
            <a:ext cx="762000" cy="2794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8600" y="21336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buFont typeface="Calibri" pitchFamily="34" charset="0"/>
              <a:buChar char="−"/>
              <a:defRPr/>
            </a:pPr>
            <a:r>
              <a:rPr lang="en-US" altLang="en-US" sz="2000" dirty="0" smtClean="0">
                <a:solidFill>
                  <a:srgbClr val="000000"/>
                </a:solidFill>
              </a:rPr>
              <a:t>Evaluate for local &amp; downstream changes</a:t>
            </a:r>
          </a:p>
        </p:txBody>
      </p:sp>
    </p:spTree>
    <p:extLst>
      <p:ext uri="{BB962C8B-B14F-4D97-AF65-F5344CB8AC3E}">
        <p14:creationId xmlns:p14="http://schemas.microsoft.com/office/powerpoint/2010/main" val="356984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zegre\Dropbox\Hinkle Creek\wrc\figures\regres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90265"/>
            <a:ext cx="84582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4100" name="Picture 4" descr="C:\Users\nizegre\Dropbox\Hinkle Creek\wrc\figures\regression_po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90265"/>
            <a:ext cx="861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95600" y="1981200"/>
            <a:ext cx="3759200" cy="1999978"/>
            <a:chOff x="2667000" y="2286000"/>
            <a:chExt cx="3759200" cy="1999978"/>
          </a:xfrm>
        </p:grpSpPr>
        <p:sp>
          <p:nvSpPr>
            <p:cNvPr id="2" name="Oval 1"/>
            <p:cNvSpPr/>
            <p:nvPr/>
          </p:nvSpPr>
          <p:spPr>
            <a:xfrm>
              <a:off x="4267200" y="2286000"/>
              <a:ext cx="114300" cy="94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311900" y="2478764"/>
              <a:ext cx="114300" cy="94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67000" y="4191000"/>
              <a:ext cx="114300" cy="94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298950" y="3825739"/>
              <a:ext cx="114300" cy="94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10200" y="3873228"/>
              <a:ext cx="114300" cy="949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5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latin typeface="Gill Sans MT" pitchFamily="34" charset="0"/>
              </a:rPr>
              <a:t>HINKLE CREEK PAIRED WATERSHED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12389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Study design</a:t>
            </a:r>
            <a:r>
              <a:rPr lang="en-US" altLang="en-US" sz="2000" dirty="0" smtClean="0">
                <a:solidFill>
                  <a:srgbClr val="000000"/>
                </a:solidFill>
              </a:rPr>
              <a:t> – </a:t>
            </a:r>
            <a:r>
              <a:rPr lang="en-US" altLang="en-US" sz="2000" dirty="0">
                <a:solidFill>
                  <a:srgbClr val="000000"/>
                </a:solidFill>
              </a:rPr>
              <a:t>~19 km</a:t>
            </a:r>
            <a:r>
              <a:rPr lang="en-US" altLang="en-US" sz="2000" baseline="30000" dirty="0">
                <a:solidFill>
                  <a:srgbClr val="000000"/>
                </a:solidFill>
              </a:rPr>
              <a:t>2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|1,9oo ha </a:t>
            </a:r>
            <a:r>
              <a:rPr lang="en-US" altLang="en-US" sz="2000" dirty="0">
                <a:solidFill>
                  <a:srgbClr val="000000"/>
                </a:solidFill>
              </a:rPr>
              <a:t>3</a:t>
            </a:r>
            <a:r>
              <a:rPr lang="en-US" altLang="en-US" sz="2000" baseline="30000" dirty="0">
                <a:solidFill>
                  <a:srgbClr val="000000"/>
                </a:solidFill>
              </a:rPr>
              <a:t>rd</a:t>
            </a:r>
            <a:r>
              <a:rPr lang="en-US" altLang="en-US" sz="2000" dirty="0">
                <a:solidFill>
                  <a:srgbClr val="000000"/>
                </a:solidFill>
              </a:rPr>
              <a:t> order watershed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4"/>
          <a:stretch/>
        </p:blipFill>
        <p:spPr bwMode="auto">
          <a:xfrm>
            <a:off x="2057400" y="1981200"/>
            <a:ext cx="441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9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5770</TotalTime>
  <Words>3845</Words>
  <Application>Microsoft Office PowerPoint</Application>
  <PresentationFormat>On-screen Show (4:3)</PresentationFormat>
  <Paragraphs>340</Paragraphs>
  <Slides>32</Slides>
  <Notes>31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Miller</dc:creator>
  <cp:lastModifiedBy>nz</cp:lastModifiedBy>
  <cp:revision>515</cp:revision>
  <dcterms:created xsi:type="dcterms:W3CDTF">2012-02-12T16:54:06Z</dcterms:created>
  <dcterms:modified xsi:type="dcterms:W3CDTF">2013-04-18T18:01:53Z</dcterms:modified>
</cp:coreProperties>
</file>