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6576000" cy="29260800"/>
  <p:notesSz cx="42443400" cy="32089725"/>
  <p:defaultTextStyle>
    <a:defPPr>
      <a:defRPr lang="en-US"/>
    </a:defPPr>
    <a:lvl1pPr algn="l" rtl="0" eaLnBrk="0" fontAlgn="base" hangingPunct="0">
      <a:spcBef>
        <a:spcPct val="0"/>
      </a:spcBef>
      <a:spcAft>
        <a:spcPct val="0"/>
      </a:spcAft>
      <a:defRPr sz="4000" b="1" kern="1200">
        <a:solidFill>
          <a:srgbClr val="003399"/>
        </a:solidFill>
        <a:latin typeface="Arial" charset="0"/>
        <a:ea typeface="+mn-ea"/>
        <a:cs typeface="+mn-cs"/>
      </a:defRPr>
    </a:lvl1pPr>
    <a:lvl2pPr marL="457200" algn="l" rtl="0" eaLnBrk="0" fontAlgn="base" hangingPunct="0">
      <a:spcBef>
        <a:spcPct val="0"/>
      </a:spcBef>
      <a:spcAft>
        <a:spcPct val="0"/>
      </a:spcAft>
      <a:defRPr sz="4000" b="1" kern="1200">
        <a:solidFill>
          <a:srgbClr val="003399"/>
        </a:solidFill>
        <a:latin typeface="Arial" charset="0"/>
        <a:ea typeface="+mn-ea"/>
        <a:cs typeface="+mn-cs"/>
      </a:defRPr>
    </a:lvl2pPr>
    <a:lvl3pPr marL="914400" algn="l" rtl="0" eaLnBrk="0" fontAlgn="base" hangingPunct="0">
      <a:spcBef>
        <a:spcPct val="0"/>
      </a:spcBef>
      <a:spcAft>
        <a:spcPct val="0"/>
      </a:spcAft>
      <a:defRPr sz="4000" b="1" kern="1200">
        <a:solidFill>
          <a:srgbClr val="003399"/>
        </a:solidFill>
        <a:latin typeface="Arial" charset="0"/>
        <a:ea typeface="+mn-ea"/>
        <a:cs typeface="+mn-cs"/>
      </a:defRPr>
    </a:lvl3pPr>
    <a:lvl4pPr marL="1371600" algn="l" rtl="0" eaLnBrk="0" fontAlgn="base" hangingPunct="0">
      <a:spcBef>
        <a:spcPct val="0"/>
      </a:spcBef>
      <a:spcAft>
        <a:spcPct val="0"/>
      </a:spcAft>
      <a:defRPr sz="4000" b="1" kern="1200">
        <a:solidFill>
          <a:srgbClr val="003399"/>
        </a:solidFill>
        <a:latin typeface="Arial" charset="0"/>
        <a:ea typeface="+mn-ea"/>
        <a:cs typeface="+mn-cs"/>
      </a:defRPr>
    </a:lvl4pPr>
    <a:lvl5pPr marL="1828800" algn="l" rtl="0" eaLnBrk="0" fontAlgn="base" hangingPunct="0">
      <a:spcBef>
        <a:spcPct val="0"/>
      </a:spcBef>
      <a:spcAft>
        <a:spcPct val="0"/>
      </a:spcAft>
      <a:defRPr sz="4000" b="1" kern="1200">
        <a:solidFill>
          <a:srgbClr val="003399"/>
        </a:solidFill>
        <a:latin typeface="Arial" charset="0"/>
        <a:ea typeface="+mn-ea"/>
        <a:cs typeface="+mn-cs"/>
      </a:defRPr>
    </a:lvl5pPr>
    <a:lvl6pPr marL="2286000" algn="l" defTabSz="914400" rtl="0" eaLnBrk="1" latinLnBrk="0" hangingPunct="1">
      <a:defRPr sz="4000" b="1" kern="1200">
        <a:solidFill>
          <a:srgbClr val="003399"/>
        </a:solidFill>
        <a:latin typeface="Arial" charset="0"/>
        <a:ea typeface="+mn-ea"/>
        <a:cs typeface="+mn-cs"/>
      </a:defRPr>
    </a:lvl6pPr>
    <a:lvl7pPr marL="2743200" algn="l" defTabSz="914400" rtl="0" eaLnBrk="1" latinLnBrk="0" hangingPunct="1">
      <a:defRPr sz="4000" b="1" kern="1200">
        <a:solidFill>
          <a:srgbClr val="003399"/>
        </a:solidFill>
        <a:latin typeface="Arial" charset="0"/>
        <a:ea typeface="+mn-ea"/>
        <a:cs typeface="+mn-cs"/>
      </a:defRPr>
    </a:lvl7pPr>
    <a:lvl8pPr marL="3200400" algn="l" defTabSz="914400" rtl="0" eaLnBrk="1" latinLnBrk="0" hangingPunct="1">
      <a:defRPr sz="4000" b="1" kern="1200">
        <a:solidFill>
          <a:srgbClr val="003399"/>
        </a:solidFill>
        <a:latin typeface="Arial" charset="0"/>
        <a:ea typeface="+mn-ea"/>
        <a:cs typeface="+mn-cs"/>
      </a:defRPr>
    </a:lvl8pPr>
    <a:lvl9pPr marL="3657600" algn="l" defTabSz="914400" rtl="0" eaLnBrk="1" latinLnBrk="0" hangingPunct="1">
      <a:defRPr sz="4000" b="1" kern="1200">
        <a:solidFill>
          <a:srgbClr val="003399"/>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99"/>
    <a:srgbClr val="0000FF"/>
    <a:srgbClr val="FFFFCC"/>
    <a:srgbClr val="CCFF99"/>
    <a:srgbClr val="3366FF"/>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7" autoAdjust="0"/>
    <p:restoredTop sz="99764" autoAdjust="0"/>
  </p:normalViewPr>
  <p:slideViewPr>
    <p:cSldViewPr>
      <p:cViewPr varScale="1">
        <p:scale>
          <a:sx n="30" d="100"/>
          <a:sy n="30" d="100"/>
        </p:scale>
        <p:origin x="-1170" y="-114"/>
      </p:cViewPr>
      <p:guideLst>
        <p:guide orient="horz" pos="9216"/>
        <p:guide pos="11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8394363" cy="1598613"/>
          </a:xfrm>
          <a:prstGeom prst="rect">
            <a:avLst/>
          </a:prstGeom>
          <a:noFill/>
          <a:ln w="9525">
            <a:noFill/>
            <a:miter lim="800000"/>
            <a:headEnd/>
            <a:tailEnd/>
          </a:ln>
        </p:spPr>
        <p:txBody>
          <a:bodyPr vert="horz" wrap="square" lIns="424360" tIns="212171" rIns="424360" bIns="212171" numCol="1" anchor="t" anchorCtr="0" compatLnSpc="1">
            <a:prstTxWarp prst="textNoShape">
              <a:avLst/>
            </a:prstTxWarp>
          </a:bodyPr>
          <a:lstStyle>
            <a:lvl1pPr defTabSz="4241800">
              <a:defRPr sz="6000" b="0">
                <a:solidFill>
                  <a:schemeClr val="tx1"/>
                </a:solidFill>
                <a:latin typeface="Times New Roman" pitchFamily="18" charset="0"/>
              </a:defRPr>
            </a:lvl1pPr>
          </a:lstStyle>
          <a:p>
            <a:endParaRPr lang="en-US"/>
          </a:p>
        </p:txBody>
      </p:sp>
      <p:sp>
        <p:nvSpPr>
          <p:cNvPr id="4099" name="Rectangle 3"/>
          <p:cNvSpPr>
            <a:spLocks noGrp="1" noChangeArrowheads="1"/>
          </p:cNvSpPr>
          <p:nvPr>
            <p:ph type="dt" sz="quarter" idx="1"/>
          </p:nvPr>
        </p:nvSpPr>
        <p:spPr bwMode="auto">
          <a:xfrm>
            <a:off x="24041100" y="0"/>
            <a:ext cx="18394363" cy="1598613"/>
          </a:xfrm>
          <a:prstGeom prst="rect">
            <a:avLst/>
          </a:prstGeom>
          <a:noFill/>
          <a:ln w="9525">
            <a:noFill/>
            <a:miter lim="800000"/>
            <a:headEnd/>
            <a:tailEnd/>
          </a:ln>
        </p:spPr>
        <p:txBody>
          <a:bodyPr vert="horz" wrap="square" lIns="424360" tIns="212171" rIns="424360" bIns="212171" numCol="1" anchor="t" anchorCtr="0" compatLnSpc="1">
            <a:prstTxWarp prst="textNoShape">
              <a:avLst/>
            </a:prstTxWarp>
          </a:bodyPr>
          <a:lstStyle>
            <a:lvl1pPr algn="r" defTabSz="4241800">
              <a:defRPr sz="6000" b="0">
                <a:solidFill>
                  <a:schemeClr val="tx1"/>
                </a:solidFill>
                <a:latin typeface="Times New Roman" pitchFamily="18" charset="0"/>
              </a:defRPr>
            </a:lvl1pPr>
          </a:lstStyle>
          <a:p>
            <a:endParaRPr lang="en-US"/>
          </a:p>
        </p:txBody>
      </p:sp>
      <p:sp>
        <p:nvSpPr>
          <p:cNvPr id="4100" name="Rectangle 4"/>
          <p:cNvSpPr>
            <a:spLocks noGrp="1" noChangeArrowheads="1"/>
          </p:cNvSpPr>
          <p:nvPr>
            <p:ph type="ftr" sz="quarter" idx="2"/>
          </p:nvPr>
        </p:nvSpPr>
        <p:spPr bwMode="auto">
          <a:xfrm>
            <a:off x="0" y="30483175"/>
            <a:ext cx="18394363" cy="1598613"/>
          </a:xfrm>
          <a:prstGeom prst="rect">
            <a:avLst/>
          </a:prstGeom>
          <a:noFill/>
          <a:ln w="9525">
            <a:noFill/>
            <a:miter lim="800000"/>
            <a:headEnd/>
            <a:tailEnd/>
          </a:ln>
        </p:spPr>
        <p:txBody>
          <a:bodyPr vert="horz" wrap="square" lIns="424360" tIns="212171" rIns="424360" bIns="212171" numCol="1" anchor="b" anchorCtr="0" compatLnSpc="1">
            <a:prstTxWarp prst="textNoShape">
              <a:avLst/>
            </a:prstTxWarp>
          </a:bodyPr>
          <a:lstStyle>
            <a:lvl1pPr defTabSz="4241800">
              <a:defRPr sz="6000" b="0">
                <a:solidFill>
                  <a:schemeClr val="tx1"/>
                </a:solidFill>
                <a:latin typeface="Times New Roman" pitchFamily="18" charset="0"/>
              </a:defRPr>
            </a:lvl1pPr>
          </a:lstStyle>
          <a:p>
            <a:endParaRPr lang="en-US"/>
          </a:p>
        </p:txBody>
      </p:sp>
      <p:sp>
        <p:nvSpPr>
          <p:cNvPr id="4101" name="Rectangle 5"/>
          <p:cNvSpPr>
            <a:spLocks noGrp="1" noChangeArrowheads="1"/>
          </p:cNvSpPr>
          <p:nvPr>
            <p:ph type="sldNum" sz="quarter" idx="3"/>
          </p:nvPr>
        </p:nvSpPr>
        <p:spPr bwMode="auto">
          <a:xfrm>
            <a:off x="24041100" y="30483175"/>
            <a:ext cx="18394363" cy="1598613"/>
          </a:xfrm>
          <a:prstGeom prst="rect">
            <a:avLst/>
          </a:prstGeom>
          <a:noFill/>
          <a:ln w="9525">
            <a:noFill/>
            <a:miter lim="800000"/>
            <a:headEnd/>
            <a:tailEnd/>
          </a:ln>
        </p:spPr>
        <p:txBody>
          <a:bodyPr vert="horz" wrap="square" lIns="424360" tIns="212171" rIns="424360" bIns="212171" numCol="1" anchor="b" anchorCtr="0" compatLnSpc="1">
            <a:prstTxWarp prst="textNoShape">
              <a:avLst/>
            </a:prstTxWarp>
          </a:bodyPr>
          <a:lstStyle>
            <a:lvl1pPr algn="r" defTabSz="4241800">
              <a:defRPr sz="6000" b="0">
                <a:solidFill>
                  <a:schemeClr val="tx1"/>
                </a:solidFill>
                <a:latin typeface="Times New Roman" pitchFamily="18" charset="0"/>
              </a:defRPr>
            </a:lvl1pPr>
          </a:lstStyle>
          <a:p>
            <a:fld id="{9DCFB269-B457-4288-98D7-21C907453F9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8394363" cy="1598613"/>
          </a:xfrm>
          <a:prstGeom prst="rect">
            <a:avLst/>
          </a:prstGeom>
          <a:noFill/>
          <a:ln w="9525">
            <a:noFill/>
            <a:miter lim="800000"/>
            <a:headEnd/>
            <a:tailEnd/>
          </a:ln>
        </p:spPr>
        <p:txBody>
          <a:bodyPr vert="horz" wrap="square" lIns="424360" tIns="212171" rIns="424360" bIns="212171" numCol="1" anchor="t" anchorCtr="0" compatLnSpc="1">
            <a:prstTxWarp prst="textNoShape">
              <a:avLst/>
            </a:prstTxWarp>
          </a:bodyPr>
          <a:lstStyle>
            <a:lvl1pPr defTabSz="4241800">
              <a:defRPr sz="6000" b="0">
                <a:solidFill>
                  <a:schemeClr val="tx1"/>
                </a:solidFill>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24041100" y="0"/>
            <a:ext cx="18394363" cy="1598613"/>
          </a:xfrm>
          <a:prstGeom prst="rect">
            <a:avLst/>
          </a:prstGeom>
          <a:noFill/>
          <a:ln w="9525">
            <a:noFill/>
            <a:miter lim="800000"/>
            <a:headEnd/>
            <a:tailEnd/>
          </a:ln>
        </p:spPr>
        <p:txBody>
          <a:bodyPr vert="horz" wrap="square" lIns="424360" tIns="212171" rIns="424360" bIns="212171" numCol="1" anchor="t" anchorCtr="0" compatLnSpc="1">
            <a:prstTxWarp prst="textNoShape">
              <a:avLst/>
            </a:prstTxWarp>
          </a:bodyPr>
          <a:lstStyle>
            <a:lvl1pPr algn="r" defTabSz="4241800">
              <a:defRPr sz="6000" b="0">
                <a:solidFill>
                  <a:schemeClr val="tx1"/>
                </a:solidFill>
                <a:latin typeface="Times New Roman" pitchFamily="18" charset="0"/>
              </a:defRPr>
            </a:lvl1pPr>
          </a:lstStyle>
          <a:p>
            <a:endParaRPr lang="en-US"/>
          </a:p>
        </p:txBody>
      </p:sp>
      <p:sp>
        <p:nvSpPr>
          <p:cNvPr id="3076" name="Rectangle 4"/>
          <p:cNvSpPr>
            <a:spLocks noRot="1" noChangeArrowheads="1" noTextEdit="1"/>
          </p:cNvSpPr>
          <p:nvPr>
            <p:ph type="sldImg" idx="2"/>
          </p:nvPr>
        </p:nvSpPr>
        <p:spPr bwMode="auto">
          <a:xfrm>
            <a:off x="13708063" y="2413000"/>
            <a:ext cx="15035212" cy="120284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4246563" y="15241588"/>
            <a:ext cx="33956625" cy="14435137"/>
          </a:xfrm>
          <a:prstGeom prst="rect">
            <a:avLst/>
          </a:prstGeom>
          <a:noFill/>
          <a:ln w="9525">
            <a:noFill/>
            <a:miter lim="800000"/>
            <a:headEnd/>
            <a:tailEnd/>
          </a:ln>
        </p:spPr>
        <p:txBody>
          <a:bodyPr vert="horz" wrap="square" lIns="424360" tIns="212171" rIns="424360" bIns="2121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30483175"/>
            <a:ext cx="18394363" cy="1598613"/>
          </a:xfrm>
          <a:prstGeom prst="rect">
            <a:avLst/>
          </a:prstGeom>
          <a:noFill/>
          <a:ln w="9525">
            <a:noFill/>
            <a:miter lim="800000"/>
            <a:headEnd/>
            <a:tailEnd/>
          </a:ln>
        </p:spPr>
        <p:txBody>
          <a:bodyPr vert="horz" wrap="square" lIns="424360" tIns="212171" rIns="424360" bIns="212171" numCol="1" anchor="b" anchorCtr="0" compatLnSpc="1">
            <a:prstTxWarp prst="textNoShape">
              <a:avLst/>
            </a:prstTxWarp>
          </a:bodyPr>
          <a:lstStyle>
            <a:lvl1pPr defTabSz="4241800">
              <a:defRPr sz="6000" b="0">
                <a:solidFill>
                  <a:schemeClr val="tx1"/>
                </a:solidFill>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24041100" y="30483175"/>
            <a:ext cx="18394363" cy="1598613"/>
          </a:xfrm>
          <a:prstGeom prst="rect">
            <a:avLst/>
          </a:prstGeom>
          <a:noFill/>
          <a:ln w="9525">
            <a:noFill/>
            <a:miter lim="800000"/>
            <a:headEnd/>
            <a:tailEnd/>
          </a:ln>
        </p:spPr>
        <p:txBody>
          <a:bodyPr vert="horz" wrap="square" lIns="424360" tIns="212171" rIns="424360" bIns="212171" numCol="1" anchor="b" anchorCtr="0" compatLnSpc="1">
            <a:prstTxWarp prst="textNoShape">
              <a:avLst/>
            </a:prstTxWarp>
          </a:bodyPr>
          <a:lstStyle>
            <a:lvl1pPr algn="r" defTabSz="4241800">
              <a:defRPr sz="6000" b="0">
                <a:solidFill>
                  <a:schemeClr val="tx1"/>
                </a:solidFill>
                <a:latin typeface="Times New Roman" pitchFamily="18" charset="0"/>
              </a:defRPr>
            </a:lvl1pPr>
          </a:lstStyle>
          <a:p>
            <a:fld id="{21B062D1-FD76-4972-8652-0BAC8A2069A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fld id="{1FCB4DBF-57D9-49E0-A990-D3B58B5D6776}" type="slidenum">
              <a:rPr lang="en-US"/>
              <a:pPr/>
              <a:t>1</a:t>
            </a:fld>
            <a:endParaRPr lang="en-US"/>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90025"/>
            <a:ext cx="31089600" cy="6272213"/>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6581438"/>
            <a:ext cx="25603200" cy="74771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FB78D9-A3FC-4523-A68F-75F4DCE74C0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7DBF4C0-23CA-4891-B34C-F4BAD4D002D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58813" y="2601913"/>
            <a:ext cx="7767637" cy="2340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51138" y="2601913"/>
            <a:ext cx="23155275" cy="2340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0A69C21-0A28-44DD-AEB8-B1292EBAF79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9724889-BED0-447C-9332-9D5B8997330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8802350"/>
            <a:ext cx="31089600" cy="58118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0" y="12401550"/>
            <a:ext cx="31089600" cy="6400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AE3578B-6B1B-4C6D-A3C4-029EA0E7D6E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51138" y="8432800"/>
            <a:ext cx="15460662" cy="175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364200" y="8432800"/>
            <a:ext cx="15462250" cy="175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30B6570-E6D6-4D85-8124-4F91541C2F6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575"/>
            <a:ext cx="32918400" cy="487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550025"/>
            <a:ext cx="16160750" cy="2728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28800" y="9278938"/>
            <a:ext cx="16160750" cy="16859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0" y="6550025"/>
            <a:ext cx="16167100" cy="2728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580100" y="9278938"/>
            <a:ext cx="16167100" cy="16859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9B06DCC-BE11-467A-87DB-6A13CF9B2BD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D14B656-29E8-4ABC-AA64-18136D89EA6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4FFCDCF-C00B-49D4-9D6D-BB99C534F1F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65225"/>
            <a:ext cx="12033250" cy="495776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4300200" y="1165225"/>
            <a:ext cx="20447000" cy="24972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0" y="6122988"/>
            <a:ext cx="12033250" cy="20015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53DE27-145F-4031-82FF-3D878924DD1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0" y="20481925"/>
            <a:ext cx="21945600" cy="24193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169150" y="2614613"/>
            <a:ext cx="21945600" cy="175561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169150" y="22901275"/>
            <a:ext cx="21945600" cy="3433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15E85BF-805D-473C-B85B-8A59A3608E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51138" y="2601913"/>
            <a:ext cx="31075312" cy="4876800"/>
          </a:xfrm>
          <a:prstGeom prst="rect">
            <a:avLst/>
          </a:prstGeom>
          <a:noFill/>
          <a:ln w="9525">
            <a:noFill/>
            <a:miter lim="800000"/>
            <a:headEnd/>
            <a:tailEnd/>
          </a:ln>
        </p:spPr>
        <p:txBody>
          <a:bodyPr vert="horz" wrap="square" lIns="434525" tIns="217265" rIns="434525" bIns="21726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751138" y="8432800"/>
            <a:ext cx="31075312" cy="17576800"/>
          </a:xfrm>
          <a:prstGeom prst="rect">
            <a:avLst/>
          </a:prstGeom>
          <a:noFill/>
          <a:ln w="9525">
            <a:noFill/>
            <a:miter lim="800000"/>
            <a:headEnd/>
            <a:tailEnd/>
          </a:ln>
        </p:spPr>
        <p:txBody>
          <a:bodyPr vert="horz" wrap="square" lIns="434525" tIns="217265" rIns="434525" bIns="2172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751138" y="26681113"/>
            <a:ext cx="7620000" cy="1930400"/>
          </a:xfrm>
          <a:prstGeom prst="rect">
            <a:avLst/>
          </a:prstGeom>
          <a:noFill/>
          <a:ln w="9525">
            <a:noFill/>
            <a:miter lim="800000"/>
            <a:headEnd/>
            <a:tailEnd/>
          </a:ln>
          <a:effectLst/>
        </p:spPr>
        <p:txBody>
          <a:bodyPr vert="horz" wrap="square" lIns="434525" tIns="217265" rIns="434525" bIns="217265" numCol="1" anchor="t" anchorCtr="0" compatLnSpc="1">
            <a:prstTxWarp prst="textNoShape">
              <a:avLst/>
            </a:prstTxWarp>
          </a:bodyPr>
          <a:lstStyle>
            <a:lvl1pPr>
              <a:defRPr sz="6100" b="0">
                <a:solidFill>
                  <a:schemeClr val="tx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12490450" y="26681113"/>
            <a:ext cx="11596688" cy="1930400"/>
          </a:xfrm>
          <a:prstGeom prst="rect">
            <a:avLst/>
          </a:prstGeom>
          <a:noFill/>
          <a:ln w="9525">
            <a:noFill/>
            <a:miter lim="800000"/>
            <a:headEnd/>
            <a:tailEnd/>
          </a:ln>
          <a:effectLst/>
        </p:spPr>
        <p:txBody>
          <a:bodyPr vert="horz" wrap="square" lIns="434525" tIns="217265" rIns="434525" bIns="217265" numCol="1" anchor="t" anchorCtr="0" compatLnSpc="1">
            <a:prstTxWarp prst="textNoShape">
              <a:avLst/>
            </a:prstTxWarp>
          </a:bodyPr>
          <a:lstStyle>
            <a:lvl1pPr algn="ctr">
              <a:defRPr sz="6100" b="0">
                <a:solidFill>
                  <a:schemeClr val="tx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26206450" y="26681113"/>
            <a:ext cx="7620000" cy="1930400"/>
          </a:xfrm>
          <a:prstGeom prst="rect">
            <a:avLst/>
          </a:prstGeom>
          <a:noFill/>
          <a:ln w="9525">
            <a:noFill/>
            <a:miter lim="800000"/>
            <a:headEnd/>
            <a:tailEnd/>
          </a:ln>
          <a:effectLst/>
        </p:spPr>
        <p:txBody>
          <a:bodyPr vert="horz" wrap="square" lIns="434525" tIns="217265" rIns="434525" bIns="217265" numCol="1" anchor="t" anchorCtr="0" compatLnSpc="1">
            <a:prstTxWarp prst="textNoShape">
              <a:avLst/>
            </a:prstTxWarp>
          </a:bodyPr>
          <a:lstStyle>
            <a:lvl1pPr algn="r">
              <a:defRPr sz="6100" b="0">
                <a:solidFill>
                  <a:schemeClr val="tx1"/>
                </a:solidFill>
                <a:latin typeface="Times New Roman" pitchFamily="18" charset="0"/>
              </a:defRPr>
            </a:lvl1pPr>
          </a:lstStyle>
          <a:p>
            <a:fld id="{3C7DFF7B-FA9D-46C3-A34C-D54C5514C50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51338" rtl="0" eaLnBrk="0" fontAlgn="base" hangingPunct="0">
        <a:spcBef>
          <a:spcPct val="0"/>
        </a:spcBef>
        <a:spcAft>
          <a:spcPct val="0"/>
        </a:spcAft>
        <a:defRPr sz="21200">
          <a:solidFill>
            <a:schemeClr val="tx2"/>
          </a:solidFill>
          <a:latin typeface="+mj-lt"/>
          <a:ea typeface="+mj-ea"/>
          <a:cs typeface="+mj-cs"/>
        </a:defRPr>
      </a:lvl1pPr>
      <a:lvl2pPr algn="ctr" defTabSz="4351338" rtl="0" eaLnBrk="0" fontAlgn="base" hangingPunct="0">
        <a:spcBef>
          <a:spcPct val="0"/>
        </a:spcBef>
        <a:spcAft>
          <a:spcPct val="0"/>
        </a:spcAft>
        <a:defRPr sz="21200">
          <a:solidFill>
            <a:schemeClr val="tx2"/>
          </a:solidFill>
          <a:latin typeface="Times New Roman" pitchFamily="18" charset="0"/>
        </a:defRPr>
      </a:lvl2pPr>
      <a:lvl3pPr algn="ctr" defTabSz="4351338" rtl="0" eaLnBrk="0" fontAlgn="base" hangingPunct="0">
        <a:spcBef>
          <a:spcPct val="0"/>
        </a:spcBef>
        <a:spcAft>
          <a:spcPct val="0"/>
        </a:spcAft>
        <a:defRPr sz="21200">
          <a:solidFill>
            <a:schemeClr val="tx2"/>
          </a:solidFill>
          <a:latin typeface="Times New Roman" pitchFamily="18" charset="0"/>
        </a:defRPr>
      </a:lvl3pPr>
      <a:lvl4pPr algn="ctr" defTabSz="4351338" rtl="0" eaLnBrk="0" fontAlgn="base" hangingPunct="0">
        <a:spcBef>
          <a:spcPct val="0"/>
        </a:spcBef>
        <a:spcAft>
          <a:spcPct val="0"/>
        </a:spcAft>
        <a:defRPr sz="21200">
          <a:solidFill>
            <a:schemeClr val="tx2"/>
          </a:solidFill>
          <a:latin typeface="Times New Roman" pitchFamily="18" charset="0"/>
        </a:defRPr>
      </a:lvl4pPr>
      <a:lvl5pPr algn="ctr" defTabSz="4351338" rtl="0" eaLnBrk="0" fontAlgn="base" hangingPunct="0">
        <a:spcBef>
          <a:spcPct val="0"/>
        </a:spcBef>
        <a:spcAft>
          <a:spcPct val="0"/>
        </a:spcAft>
        <a:defRPr sz="21200">
          <a:solidFill>
            <a:schemeClr val="tx2"/>
          </a:solidFill>
          <a:latin typeface="Times New Roman" pitchFamily="18" charset="0"/>
        </a:defRPr>
      </a:lvl5pPr>
      <a:lvl6pPr marL="457200" algn="ctr" defTabSz="4351338" rtl="0" eaLnBrk="0" fontAlgn="base" hangingPunct="0">
        <a:spcBef>
          <a:spcPct val="0"/>
        </a:spcBef>
        <a:spcAft>
          <a:spcPct val="0"/>
        </a:spcAft>
        <a:defRPr sz="21200">
          <a:solidFill>
            <a:schemeClr val="tx2"/>
          </a:solidFill>
          <a:latin typeface="Times New Roman" pitchFamily="18" charset="0"/>
        </a:defRPr>
      </a:lvl6pPr>
      <a:lvl7pPr marL="914400" algn="ctr" defTabSz="4351338" rtl="0" eaLnBrk="0" fontAlgn="base" hangingPunct="0">
        <a:spcBef>
          <a:spcPct val="0"/>
        </a:spcBef>
        <a:spcAft>
          <a:spcPct val="0"/>
        </a:spcAft>
        <a:defRPr sz="21200">
          <a:solidFill>
            <a:schemeClr val="tx2"/>
          </a:solidFill>
          <a:latin typeface="Times New Roman" pitchFamily="18" charset="0"/>
        </a:defRPr>
      </a:lvl7pPr>
      <a:lvl8pPr marL="1371600" algn="ctr" defTabSz="4351338" rtl="0" eaLnBrk="0" fontAlgn="base" hangingPunct="0">
        <a:spcBef>
          <a:spcPct val="0"/>
        </a:spcBef>
        <a:spcAft>
          <a:spcPct val="0"/>
        </a:spcAft>
        <a:defRPr sz="21200">
          <a:solidFill>
            <a:schemeClr val="tx2"/>
          </a:solidFill>
          <a:latin typeface="Times New Roman" pitchFamily="18" charset="0"/>
        </a:defRPr>
      </a:lvl8pPr>
      <a:lvl9pPr marL="1828800" algn="ctr" defTabSz="4351338" rtl="0" eaLnBrk="0" fontAlgn="base" hangingPunct="0">
        <a:spcBef>
          <a:spcPct val="0"/>
        </a:spcBef>
        <a:spcAft>
          <a:spcPct val="0"/>
        </a:spcAft>
        <a:defRPr sz="21200">
          <a:solidFill>
            <a:schemeClr val="tx2"/>
          </a:solidFill>
          <a:latin typeface="Times New Roman" pitchFamily="18" charset="0"/>
        </a:defRPr>
      </a:lvl9pPr>
    </p:titleStyle>
    <p:bodyStyle>
      <a:lvl1pPr marL="1628775" indent="-1628775" algn="l" defTabSz="4351338" rtl="0" eaLnBrk="0" fontAlgn="base" hangingPunct="0">
        <a:spcBef>
          <a:spcPct val="20000"/>
        </a:spcBef>
        <a:spcAft>
          <a:spcPct val="0"/>
        </a:spcAft>
        <a:buChar char="•"/>
        <a:defRPr sz="14500">
          <a:solidFill>
            <a:schemeClr val="tx1"/>
          </a:solidFill>
          <a:latin typeface="+mn-lt"/>
          <a:ea typeface="+mn-ea"/>
          <a:cs typeface="+mn-cs"/>
        </a:defRPr>
      </a:lvl1pPr>
      <a:lvl2pPr marL="3533775" indent="-1362075" algn="l" defTabSz="4351338" rtl="0" eaLnBrk="0" fontAlgn="base" hangingPunct="0">
        <a:spcBef>
          <a:spcPct val="20000"/>
        </a:spcBef>
        <a:spcAft>
          <a:spcPct val="0"/>
        </a:spcAft>
        <a:buChar char="–"/>
        <a:defRPr sz="13200">
          <a:solidFill>
            <a:schemeClr val="tx1"/>
          </a:solidFill>
          <a:latin typeface="+mn-lt"/>
        </a:defRPr>
      </a:lvl2pPr>
      <a:lvl3pPr marL="5427663" indent="-1076325" algn="l" defTabSz="4351338" rtl="0" eaLnBrk="0" fontAlgn="base" hangingPunct="0">
        <a:spcBef>
          <a:spcPct val="20000"/>
        </a:spcBef>
        <a:spcAft>
          <a:spcPct val="0"/>
        </a:spcAft>
        <a:buChar char="•"/>
        <a:defRPr sz="11000">
          <a:solidFill>
            <a:schemeClr val="tx1"/>
          </a:solidFill>
          <a:latin typeface="+mn-lt"/>
        </a:defRPr>
      </a:lvl3pPr>
      <a:lvl4pPr marL="7607300" indent="-1098550" algn="l" defTabSz="4351338" rtl="0" eaLnBrk="0" fontAlgn="base" hangingPunct="0">
        <a:spcBef>
          <a:spcPct val="20000"/>
        </a:spcBef>
        <a:spcAft>
          <a:spcPct val="0"/>
        </a:spcAft>
        <a:buChar char="–"/>
        <a:defRPr sz="9300">
          <a:solidFill>
            <a:schemeClr val="tx1"/>
          </a:solidFill>
          <a:latin typeface="+mn-lt"/>
        </a:defRPr>
      </a:lvl4pPr>
      <a:lvl5pPr marL="9769475" indent="-1081088" algn="l" defTabSz="4351338" rtl="0" eaLnBrk="0" fontAlgn="base" hangingPunct="0">
        <a:spcBef>
          <a:spcPct val="20000"/>
        </a:spcBef>
        <a:spcAft>
          <a:spcPct val="0"/>
        </a:spcAft>
        <a:buChar char="»"/>
        <a:defRPr sz="9300">
          <a:solidFill>
            <a:schemeClr val="tx1"/>
          </a:solidFill>
          <a:latin typeface="+mn-lt"/>
        </a:defRPr>
      </a:lvl5pPr>
      <a:lvl6pPr marL="10226675" indent="-1081088" algn="l" defTabSz="4351338" rtl="0" eaLnBrk="0" fontAlgn="base" hangingPunct="0">
        <a:spcBef>
          <a:spcPct val="20000"/>
        </a:spcBef>
        <a:spcAft>
          <a:spcPct val="0"/>
        </a:spcAft>
        <a:buChar char="»"/>
        <a:defRPr sz="9300">
          <a:solidFill>
            <a:schemeClr val="tx1"/>
          </a:solidFill>
          <a:latin typeface="+mn-lt"/>
        </a:defRPr>
      </a:lvl6pPr>
      <a:lvl7pPr marL="10683875" indent="-1081088" algn="l" defTabSz="4351338" rtl="0" eaLnBrk="0" fontAlgn="base" hangingPunct="0">
        <a:spcBef>
          <a:spcPct val="20000"/>
        </a:spcBef>
        <a:spcAft>
          <a:spcPct val="0"/>
        </a:spcAft>
        <a:buChar char="»"/>
        <a:defRPr sz="9300">
          <a:solidFill>
            <a:schemeClr val="tx1"/>
          </a:solidFill>
          <a:latin typeface="+mn-lt"/>
        </a:defRPr>
      </a:lvl7pPr>
      <a:lvl8pPr marL="11141075" indent="-1081088" algn="l" defTabSz="4351338" rtl="0" eaLnBrk="0" fontAlgn="base" hangingPunct="0">
        <a:spcBef>
          <a:spcPct val="20000"/>
        </a:spcBef>
        <a:spcAft>
          <a:spcPct val="0"/>
        </a:spcAft>
        <a:buChar char="»"/>
        <a:defRPr sz="9300">
          <a:solidFill>
            <a:schemeClr val="tx1"/>
          </a:solidFill>
          <a:latin typeface="+mn-lt"/>
        </a:defRPr>
      </a:lvl8pPr>
      <a:lvl9pPr marL="11598275" indent="-1081088" algn="l" defTabSz="4351338"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wmf"/><Relationship Id="rId10" Type="http://schemas.openxmlformats.org/officeDocument/2006/relationships/image" Target="../media/image8.jpeg"/><Relationship Id="rId4" Type="http://schemas.openxmlformats.org/officeDocument/2006/relationships/image" Target="../media/image2.w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7" name="Picture 79"/>
          <p:cNvPicPr>
            <a:picLocks noChangeAspect="1" noChangeArrowheads="1"/>
          </p:cNvPicPr>
          <p:nvPr/>
        </p:nvPicPr>
        <p:blipFill>
          <a:blip r:embed="rId3" cstate="print"/>
          <a:srcRect l="3125" t="2043" r="3125" b="8086"/>
          <a:stretch>
            <a:fillRect/>
          </a:stretch>
        </p:blipFill>
        <p:spPr bwMode="auto">
          <a:xfrm>
            <a:off x="23393400" y="25222200"/>
            <a:ext cx="4572000" cy="3352800"/>
          </a:xfrm>
          <a:prstGeom prst="rect">
            <a:avLst/>
          </a:prstGeom>
          <a:noFill/>
          <a:ln w="9525">
            <a:noFill/>
            <a:miter lim="800000"/>
            <a:headEnd/>
            <a:tailEnd/>
          </a:ln>
          <a:effectLst/>
        </p:spPr>
      </p:pic>
      <p:pic>
        <p:nvPicPr>
          <p:cNvPr id="2126" name="Picture 769"/>
          <p:cNvPicPr>
            <a:picLocks noChangeAspect="1" noChangeArrowheads="1"/>
          </p:cNvPicPr>
          <p:nvPr/>
        </p:nvPicPr>
        <p:blipFill>
          <a:blip r:embed="rId4" cstate="print"/>
          <a:srcRect b="51007"/>
          <a:stretch>
            <a:fillRect/>
          </a:stretch>
        </p:blipFill>
        <p:spPr bwMode="auto">
          <a:xfrm>
            <a:off x="533400" y="18059400"/>
            <a:ext cx="5143500" cy="4497388"/>
          </a:xfrm>
          <a:prstGeom prst="rect">
            <a:avLst/>
          </a:prstGeom>
          <a:noFill/>
          <a:ln w="9525">
            <a:noFill/>
            <a:miter lim="800000"/>
            <a:headEnd/>
            <a:tailEnd/>
          </a:ln>
        </p:spPr>
      </p:pic>
      <p:sp>
        <p:nvSpPr>
          <p:cNvPr id="2124" name="Rectangle 76"/>
          <p:cNvSpPr>
            <a:spLocks noChangeArrowheads="1"/>
          </p:cNvSpPr>
          <p:nvPr/>
        </p:nvSpPr>
        <p:spPr bwMode="auto">
          <a:xfrm>
            <a:off x="28270200" y="25298400"/>
            <a:ext cx="8077200" cy="3810000"/>
          </a:xfrm>
          <a:prstGeom prst="rect">
            <a:avLst/>
          </a:prstGeom>
          <a:solidFill>
            <a:srgbClr val="CCFFFF">
              <a:alpha val="34000"/>
            </a:srgbClr>
          </a:solidFill>
          <a:ln w="9525">
            <a:noFill/>
            <a:miter lim="800000"/>
            <a:headEnd/>
            <a:tailEnd/>
          </a:ln>
          <a:effectLst/>
        </p:spPr>
        <p:txBody>
          <a:bodyPr wrap="none" anchor="ctr"/>
          <a:lstStyle/>
          <a:p>
            <a:endParaRPr lang="en-US"/>
          </a:p>
        </p:txBody>
      </p:sp>
      <p:sp>
        <p:nvSpPr>
          <p:cNvPr id="2123" name="Rectangle 75"/>
          <p:cNvSpPr>
            <a:spLocks noChangeArrowheads="1"/>
          </p:cNvSpPr>
          <p:nvPr/>
        </p:nvSpPr>
        <p:spPr bwMode="auto">
          <a:xfrm>
            <a:off x="28270200" y="21183600"/>
            <a:ext cx="8077200" cy="4038600"/>
          </a:xfrm>
          <a:prstGeom prst="rect">
            <a:avLst/>
          </a:prstGeom>
          <a:solidFill>
            <a:srgbClr val="CCFFFF">
              <a:alpha val="34000"/>
            </a:srgbClr>
          </a:solidFill>
          <a:ln w="9525">
            <a:noFill/>
            <a:miter lim="800000"/>
            <a:headEnd/>
            <a:tailEnd/>
          </a:ln>
          <a:effectLst/>
        </p:spPr>
        <p:txBody>
          <a:bodyPr wrap="none" anchor="ctr"/>
          <a:lstStyle/>
          <a:p>
            <a:endParaRPr lang="en-US"/>
          </a:p>
        </p:txBody>
      </p:sp>
      <p:sp>
        <p:nvSpPr>
          <p:cNvPr id="2122" name="Rectangle 74"/>
          <p:cNvSpPr>
            <a:spLocks noChangeArrowheads="1"/>
          </p:cNvSpPr>
          <p:nvPr/>
        </p:nvSpPr>
        <p:spPr bwMode="auto">
          <a:xfrm>
            <a:off x="28041600" y="3810000"/>
            <a:ext cx="8153400" cy="7086600"/>
          </a:xfrm>
          <a:prstGeom prst="rect">
            <a:avLst/>
          </a:prstGeom>
          <a:solidFill>
            <a:srgbClr val="CCFFFF">
              <a:alpha val="34000"/>
            </a:srgbClr>
          </a:solidFill>
          <a:ln w="9525">
            <a:noFill/>
            <a:miter lim="800000"/>
            <a:headEnd/>
            <a:tailEnd/>
          </a:ln>
          <a:effectLst/>
        </p:spPr>
        <p:txBody>
          <a:bodyPr wrap="none" anchor="ctr"/>
          <a:lstStyle/>
          <a:p>
            <a:endParaRPr lang="en-US"/>
          </a:p>
        </p:txBody>
      </p:sp>
      <p:sp>
        <p:nvSpPr>
          <p:cNvPr id="2121" name="Rectangle 73"/>
          <p:cNvSpPr>
            <a:spLocks noChangeArrowheads="1"/>
          </p:cNvSpPr>
          <p:nvPr/>
        </p:nvSpPr>
        <p:spPr bwMode="auto">
          <a:xfrm>
            <a:off x="18745200" y="3810000"/>
            <a:ext cx="8763000" cy="12039600"/>
          </a:xfrm>
          <a:prstGeom prst="rect">
            <a:avLst/>
          </a:prstGeom>
          <a:solidFill>
            <a:srgbClr val="CCFFFF">
              <a:alpha val="34000"/>
            </a:srgbClr>
          </a:solidFill>
          <a:ln w="9525">
            <a:noFill/>
            <a:miter lim="800000"/>
            <a:headEnd/>
            <a:tailEnd/>
          </a:ln>
          <a:effectLst/>
        </p:spPr>
        <p:txBody>
          <a:bodyPr wrap="none" anchor="ctr"/>
          <a:lstStyle/>
          <a:p>
            <a:endParaRPr lang="en-US"/>
          </a:p>
        </p:txBody>
      </p:sp>
      <p:sp>
        <p:nvSpPr>
          <p:cNvPr id="2119" name="Rectangle 71"/>
          <p:cNvSpPr>
            <a:spLocks noChangeArrowheads="1"/>
          </p:cNvSpPr>
          <p:nvPr/>
        </p:nvSpPr>
        <p:spPr bwMode="auto">
          <a:xfrm>
            <a:off x="9372600" y="3810000"/>
            <a:ext cx="8839200" cy="7543800"/>
          </a:xfrm>
          <a:prstGeom prst="rect">
            <a:avLst/>
          </a:prstGeom>
          <a:solidFill>
            <a:srgbClr val="CCFFFF">
              <a:alpha val="34000"/>
            </a:srgbClr>
          </a:solidFill>
          <a:ln w="9525">
            <a:noFill/>
            <a:miter lim="800000"/>
            <a:headEnd/>
            <a:tailEnd/>
          </a:ln>
          <a:effectLst/>
        </p:spPr>
        <p:txBody>
          <a:bodyPr wrap="none" anchor="ctr"/>
          <a:lstStyle/>
          <a:p>
            <a:endParaRPr lang="en-US"/>
          </a:p>
        </p:txBody>
      </p:sp>
      <p:sp>
        <p:nvSpPr>
          <p:cNvPr id="2118" name="Rectangle 70"/>
          <p:cNvSpPr>
            <a:spLocks noChangeArrowheads="1"/>
          </p:cNvSpPr>
          <p:nvPr/>
        </p:nvSpPr>
        <p:spPr bwMode="auto">
          <a:xfrm>
            <a:off x="609600" y="3733800"/>
            <a:ext cx="8153400" cy="7543800"/>
          </a:xfrm>
          <a:prstGeom prst="rect">
            <a:avLst/>
          </a:prstGeom>
          <a:solidFill>
            <a:srgbClr val="CCFFFF">
              <a:alpha val="34000"/>
            </a:srgbClr>
          </a:solidFill>
          <a:ln w="9525">
            <a:noFill/>
            <a:miter lim="800000"/>
            <a:headEnd/>
            <a:tailEnd/>
          </a:ln>
          <a:effectLst/>
        </p:spPr>
        <p:txBody>
          <a:bodyPr wrap="none" anchor="ctr"/>
          <a:lstStyle/>
          <a:p>
            <a:endParaRPr lang="en-US"/>
          </a:p>
        </p:txBody>
      </p:sp>
      <p:sp>
        <p:nvSpPr>
          <p:cNvPr id="2120" name="Rectangle 72"/>
          <p:cNvSpPr>
            <a:spLocks noChangeArrowheads="1"/>
          </p:cNvSpPr>
          <p:nvPr/>
        </p:nvSpPr>
        <p:spPr bwMode="auto">
          <a:xfrm>
            <a:off x="9982200" y="18897600"/>
            <a:ext cx="8382000" cy="10058400"/>
          </a:xfrm>
          <a:prstGeom prst="rect">
            <a:avLst/>
          </a:prstGeom>
          <a:solidFill>
            <a:srgbClr val="CCFFFF">
              <a:alpha val="34000"/>
            </a:srgbClr>
          </a:solidFill>
          <a:ln w="9525">
            <a:noFill/>
            <a:miter lim="800000"/>
            <a:headEnd/>
            <a:tailEnd/>
          </a:ln>
          <a:effectLst/>
        </p:spPr>
        <p:txBody>
          <a:bodyPr wrap="none" anchor="ctr"/>
          <a:lstStyle/>
          <a:p>
            <a:endParaRPr lang="en-US"/>
          </a:p>
        </p:txBody>
      </p:sp>
      <p:sp>
        <p:nvSpPr>
          <p:cNvPr id="2117" name="Rectangle 69"/>
          <p:cNvSpPr>
            <a:spLocks noChangeArrowheads="1"/>
          </p:cNvSpPr>
          <p:nvPr/>
        </p:nvSpPr>
        <p:spPr bwMode="auto">
          <a:xfrm>
            <a:off x="609600" y="11506200"/>
            <a:ext cx="8153400" cy="6172200"/>
          </a:xfrm>
          <a:prstGeom prst="rect">
            <a:avLst/>
          </a:prstGeom>
          <a:solidFill>
            <a:srgbClr val="CCFFFF">
              <a:alpha val="34000"/>
            </a:srgbClr>
          </a:solidFill>
          <a:ln w="9525">
            <a:noFill/>
            <a:miter lim="800000"/>
            <a:headEnd/>
            <a:tailEnd/>
          </a:ln>
          <a:effectLst/>
        </p:spPr>
        <p:txBody>
          <a:bodyPr wrap="none" anchor="ctr"/>
          <a:lstStyle/>
          <a:p>
            <a:endParaRPr lang="en-US"/>
          </a:p>
        </p:txBody>
      </p:sp>
      <p:sp>
        <p:nvSpPr>
          <p:cNvPr id="2116" name="Rectangle 68"/>
          <p:cNvSpPr>
            <a:spLocks noChangeArrowheads="1"/>
          </p:cNvSpPr>
          <p:nvPr/>
        </p:nvSpPr>
        <p:spPr bwMode="auto">
          <a:xfrm>
            <a:off x="0" y="0"/>
            <a:ext cx="36576000" cy="29260800"/>
          </a:xfrm>
          <a:prstGeom prst="rect">
            <a:avLst/>
          </a:prstGeom>
          <a:noFill/>
          <a:ln w="158750">
            <a:solidFill>
              <a:srgbClr val="003366"/>
            </a:solidFill>
            <a:miter lim="800000"/>
            <a:headEnd/>
            <a:tailEnd/>
          </a:ln>
          <a:effectLst/>
        </p:spPr>
        <p:txBody>
          <a:bodyPr wrap="none" anchor="ctr"/>
          <a:lstStyle/>
          <a:p>
            <a:endParaRPr lang="en-US"/>
          </a:p>
        </p:txBody>
      </p:sp>
      <p:pic>
        <p:nvPicPr>
          <p:cNvPr id="2051" name="Picture 759"/>
          <p:cNvPicPr>
            <a:picLocks noChangeAspect="1" noChangeArrowheads="1"/>
          </p:cNvPicPr>
          <p:nvPr/>
        </p:nvPicPr>
        <p:blipFill>
          <a:blip r:embed="rId5" cstate="print"/>
          <a:srcRect/>
          <a:stretch>
            <a:fillRect/>
          </a:stretch>
        </p:blipFill>
        <p:spPr bwMode="auto">
          <a:xfrm>
            <a:off x="8915400" y="11582400"/>
            <a:ext cx="9372600" cy="5956300"/>
          </a:xfrm>
          <a:prstGeom prst="rect">
            <a:avLst/>
          </a:prstGeom>
          <a:noFill/>
          <a:ln w="9525">
            <a:noFill/>
            <a:miter lim="800000"/>
            <a:headEnd/>
            <a:tailEnd/>
          </a:ln>
        </p:spPr>
      </p:pic>
      <p:sp>
        <p:nvSpPr>
          <p:cNvPr id="2052" name="Line 72"/>
          <p:cNvSpPr>
            <a:spLocks noChangeShapeType="1"/>
          </p:cNvSpPr>
          <p:nvPr/>
        </p:nvSpPr>
        <p:spPr bwMode="auto">
          <a:xfrm>
            <a:off x="31750" y="3922713"/>
            <a:ext cx="0" cy="25338087"/>
          </a:xfrm>
          <a:prstGeom prst="line">
            <a:avLst/>
          </a:prstGeom>
          <a:noFill/>
          <a:ln w="9525">
            <a:solidFill>
              <a:srgbClr val="F8F8F8"/>
            </a:solidFill>
            <a:round/>
            <a:headEnd/>
            <a:tailEnd/>
          </a:ln>
        </p:spPr>
        <p:txBody>
          <a:bodyPr wrap="none" anchor="ctr"/>
          <a:lstStyle/>
          <a:p>
            <a:endParaRPr lang="en-US"/>
          </a:p>
        </p:txBody>
      </p:sp>
      <p:sp>
        <p:nvSpPr>
          <p:cNvPr id="2053" name="Rectangle 623"/>
          <p:cNvSpPr>
            <a:spLocks noChangeArrowheads="1"/>
          </p:cNvSpPr>
          <p:nvPr/>
        </p:nvSpPr>
        <p:spPr bwMode="auto">
          <a:xfrm>
            <a:off x="304800" y="228600"/>
            <a:ext cx="35966400" cy="3352800"/>
          </a:xfrm>
          <a:prstGeom prst="rect">
            <a:avLst/>
          </a:prstGeom>
          <a:solidFill>
            <a:srgbClr val="003366"/>
          </a:solidFill>
          <a:ln w="101600">
            <a:solidFill>
              <a:srgbClr val="99CC00"/>
            </a:solidFill>
            <a:miter lim="800000"/>
            <a:headEnd/>
            <a:tailEnd/>
          </a:ln>
        </p:spPr>
        <p:txBody>
          <a:bodyPr wrap="none" anchor="ctr"/>
          <a:lstStyle/>
          <a:p>
            <a:pPr algn="ctr" defTabSz="908050"/>
            <a:endParaRPr lang="en-US" sz="9600">
              <a:solidFill>
                <a:schemeClr val="bg1"/>
              </a:solidFill>
            </a:endParaRPr>
          </a:p>
        </p:txBody>
      </p:sp>
      <p:sp>
        <p:nvSpPr>
          <p:cNvPr id="2054" name="Line 624"/>
          <p:cNvSpPr>
            <a:spLocks noChangeShapeType="1"/>
          </p:cNvSpPr>
          <p:nvPr/>
        </p:nvSpPr>
        <p:spPr bwMode="auto">
          <a:xfrm>
            <a:off x="381000" y="3505200"/>
            <a:ext cx="35890200" cy="0"/>
          </a:xfrm>
          <a:prstGeom prst="line">
            <a:avLst/>
          </a:prstGeom>
          <a:noFill/>
          <a:ln w="57150" cmpd="thinThick">
            <a:solidFill>
              <a:srgbClr val="FFFFCC"/>
            </a:solidFill>
            <a:round/>
            <a:headEnd/>
            <a:tailEnd/>
          </a:ln>
        </p:spPr>
        <p:txBody>
          <a:bodyPr/>
          <a:lstStyle/>
          <a:p>
            <a:endParaRPr lang="en-US"/>
          </a:p>
        </p:txBody>
      </p:sp>
      <p:sp>
        <p:nvSpPr>
          <p:cNvPr id="2055" name="Line 629"/>
          <p:cNvSpPr>
            <a:spLocks noChangeShapeType="1"/>
          </p:cNvSpPr>
          <p:nvPr/>
        </p:nvSpPr>
        <p:spPr bwMode="auto">
          <a:xfrm>
            <a:off x="381000" y="3429000"/>
            <a:ext cx="35814000" cy="0"/>
          </a:xfrm>
          <a:prstGeom prst="line">
            <a:avLst/>
          </a:prstGeom>
          <a:noFill/>
          <a:ln w="95250" cmpd="tri">
            <a:solidFill>
              <a:schemeClr val="accent2"/>
            </a:solidFill>
            <a:round/>
            <a:headEnd/>
            <a:tailEnd/>
          </a:ln>
        </p:spPr>
        <p:txBody>
          <a:bodyPr/>
          <a:lstStyle/>
          <a:p>
            <a:endParaRPr lang="en-US"/>
          </a:p>
        </p:txBody>
      </p:sp>
      <p:sp>
        <p:nvSpPr>
          <p:cNvPr id="2056" name="Text Box 633"/>
          <p:cNvSpPr txBox="1">
            <a:spLocks noChangeArrowheads="1"/>
          </p:cNvSpPr>
          <p:nvPr/>
        </p:nvSpPr>
        <p:spPr bwMode="auto">
          <a:xfrm>
            <a:off x="3184525" y="898525"/>
            <a:ext cx="32629475" cy="1036638"/>
          </a:xfrm>
          <a:prstGeom prst="rect">
            <a:avLst/>
          </a:prstGeom>
          <a:noFill/>
          <a:ln w="9525">
            <a:noFill/>
            <a:miter lim="800000"/>
            <a:headEnd/>
            <a:tailEnd/>
          </a:ln>
        </p:spPr>
        <p:txBody>
          <a:bodyPr>
            <a:spAutoFit/>
          </a:bodyPr>
          <a:lstStyle/>
          <a:p>
            <a:pPr algn="ctr" defTabSz="908050"/>
            <a:r>
              <a:rPr lang="en-US" sz="6200">
                <a:solidFill>
                  <a:schemeClr val="bg1"/>
                </a:solidFill>
                <a:latin typeface="Times New Roman" pitchFamily="18" charset="0"/>
              </a:rPr>
              <a:t>Regional Case Study III: Seismic Hazards in the Portland Area</a:t>
            </a:r>
          </a:p>
        </p:txBody>
      </p:sp>
      <p:sp>
        <p:nvSpPr>
          <p:cNvPr id="2057" name="Text Box 634"/>
          <p:cNvSpPr txBox="1">
            <a:spLocks noChangeArrowheads="1"/>
          </p:cNvSpPr>
          <p:nvPr/>
        </p:nvSpPr>
        <p:spPr bwMode="auto">
          <a:xfrm>
            <a:off x="6842125" y="18989675"/>
            <a:ext cx="184150" cy="579438"/>
          </a:xfrm>
          <a:prstGeom prst="rect">
            <a:avLst/>
          </a:prstGeom>
          <a:noFill/>
          <a:ln w="9525">
            <a:noFill/>
            <a:miter lim="800000"/>
            <a:headEnd/>
            <a:tailEnd/>
          </a:ln>
        </p:spPr>
        <p:txBody>
          <a:bodyPr wrap="none">
            <a:spAutoFit/>
          </a:bodyPr>
          <a:lstStyle/>
          <a:p>
            <a:pPr defTabSz="908050"/>
            <a:endParaRPr lang="en-US" sz="3200"/>
          </a:p>
        </p:txBody>
      </p:sp>
      <p:sp>
        <p:nvSpPr>
          <p:cNvPr id="2058" name="Text Box 635"/>
          <p:cNvSpPr txBox="1">
            <a:spLocks noChangeArrowheads="1"/>
          </p:cNvSpPr>
          <p:nvPr/>
        </p:nvSpPr>
        <p:spPr bwMode="auto">
          <a:xfrm>
            <a:off x="9448800" y="2224088"/>
            <a:ext cx="20574000" cy="579437"/>
          </a:xfrm>
          <a:prstGeom prst="rect">
            <a:avLst/>
          </a:prstGeom>
          <a:noFill/>
          <a:ln w="25400">
            <a:noFill/>
            <a:miter lim="800000"/>
            <a:headEnd/>
            <a:tailEnd/>
          </a:ln>
        </p:spPr>
        <p:txBody>
          <a:bodyPr>
            <a:spAutoFit/>
          </a:bodyPr>
          <a:lstStyle/>
          <a:p>
            <a:pPr defTabSz="908050"/>
            <a:r>
              <a:rPr lang="en-US" sz="3200" b="0">
                <a:solidFill>
                  <a:schemeClr val="bg1"/>
                </a:solidFill>
              </a:rPr>
              <a:t>By Alyssa Pratt, Earth Science Major, Western Oregon University, Monmouth, OR 97361, arpratt06@wou.com</a:t>
            </a:r>
          </a:p>
        </p:txBody>
      </p:sp>
      <p:sp>
        <p:nvSpPr>
          <p:cNvPr id="2059" name="Text Box 636"/>
          <p:cNvSpPr txBox="1">
            <a:spLocks noChangeArrowheads="1"/>
          </p:cNvSpPr>
          <p:nvPr/>
        </p:nvSpPr>
        <p:spPr bwMode="auto">
          <a:xfrm>
            <a:off x="762000" y="4032250"/>
            <a:ext cx="7772400" cy="7083425"/>
          </a:xfrm>
          <a:prstGeom prst="rect">
            <a:avLst/>
          </a:prstGeom>
          <a:solidFill>
            <a:schemeClr val="bg1"/>
          </a:solidFill>
          <a:ln w="76200">
            <a:solidFill>
              <a:srgbClr val="99CC00"/>
            </a:solidFill>
            <a:miter lim="800000"/>
            <a:headEnd/>
            <a:tailEnd/>
          </a:ln>
        </p:spPr>
        <p:txBody>
          <a:bodyPr tIns="137160" bIns="137160">
            <a:spAutoFit/>
          </a:bodyPr>
          <a:lstStyle/>
          <a:p>
            <a:pPr indent="457200" defTabSz="908050"/>
            <a:endParaRPr lang="en-US" sz="2100" b="0">
              <a:solidFill>
                <a:schemeClr val="tx1"/>
              </a:solidFill>
            </a:endParaRPr>
          </a:p>
          <a:p>
            <a:pPr indent="457200" defTabSz="908050"/>
            <a:endParaRPr lang="en-US" sz="2100" b="0">
              <a:solidFill>
                <a:schemeClr val="tx1"/>
              </a:solidFill>
            </a:endParaRPr>
          </a:p>
          <a:p>
            <a:pPr indent="457200" defTabSz="908050"/>
            <a:r>
              <a:rPr lang="en-US" sz="2100" b="0">
                <a:solidFill>
                  <a:schemeClr val="tx1"/>
                </a:solidFill>
              </a:rPr>
              <a:t>The Portland Metropolitan area faces seismic hazards not only from the Cascadia megathrust, but also from several crustal faults located within the vicinity. An example of the latter is the Portland Hills Fault, which extends 40-60 km in length, and dips southwest beneath the western portion of the city. Recent paleoseismic work indicates that this fault is capable of generating large-magnitude earthquakes ranging from M 6.8 to 7.2.</a:t>
            </a:r>
          </a:p>
          <a:p>
            <a:pPr indent="457200" defTabSz="908050"/>
            <a:r>
              <a:rPr lang="en-US" sz="2100" b="0">
                <a:solidFill>
                  <a:schemeClr val="tx1"/>
                </a:solidFill>
              </a:rPr>
              <a:t>M-6.8 ground-shaking models of the Portland Hills fault indicate that potential surface accelerations from an average rupture event would exceed comparable motions generated by a M 9.0 Cascadia-subduction event. These models support the hypothesis that regional crustal faults are potentially the most hazardous in western Oregon. In addition to shaking intensity, the widespread presence of unconsolidated Quaternary sediment tends to amplify ground motion and promote liquefaction. This paper presents a synopsis of potential fault triggers in the Portland area, and provides an overview of the geological data necessary to estimate damage potential.</a:t>
            </a:r>
          </a:p>
        </p:txBody>
      </p:sp>
      <p:sp>
        <p:nvSpPr>
          <p:cNvPr id="2060" name="Text Box 642"/>
          <p:cNvSpPr txBox="1">
            <a:spLocks noChangeArrowheads="1"/>
          </p:cNvSpPr>
          <p:nvPr/>
        </p:nvSpPr>
        <p:spPr bwMode="auto">
          <a:xfrm>
            <a:off x="762000" y="11811000"/>
            <a:ext cx="7772400" cy="5619750"/>
          </a:xfrm>
          <a:prstGeom prst="rect">
            <a:avLst/>
          </a:prstGeom>
          <a:solidFill>
            <a:schemeClr val="bg1"/>
          </a:solidFill>
          <a:ln w="76200">
            <a:solidFill>
              <a:srgbClr val="99CC00"/>
            </a:solidFill>
            <a:miter lim="800000"/>
            <a:headEnd/>
            <a:tailEnd/>
          </a:ln>
        </p:spPr>
        <p:txBody>
          <a:bodyPr>
            <a:spAutoFit/>
          </a:bodyPr>
          <a:lstStyle/>
          <a:p>
            <a:pPr indent="465138" defTabSz="908050"/>
            <a:endParaRPr lang="en-US" sz="2100" b="0">
              <a:solidFill>
                <a:schemeClr val="tx1"/>
              </a:solidFill>
            </a:endParaRPr>
          </a:p>
          <a:p>
            <a:pPr indent="465138" defTabSz="908050"/>
            <a:endParaRPr lang="en-US" sz="2100" b="0">
              <a:solidFill>
                <a:schemeClr val="tx1"/>
              </a:solidFill>
            </a:endParaRPr>
          </a:p>
          <a:p>
            <a:pPr indent="465138" defTabSz="908050"/>
            <a:r>
              <a:rPr lang="en-US" sz="2100" b="0">
                <a:solidFill>
                  <a:schemeClr val="tx1"/>
                </a:solidFill>
              </a:rPr>
              <a:t>     Portland is located in near the confluence of the Willamette and Columbia rivers in Oregon. Where approximately two million people live, making it the third most populous city in the Pacific Northwest. Oregon is also rated third highest in the nation for potential loss due to earthquakes. </a:t>
            </a:r>
          </a:p>
          <a:p>
            <a:pPr indent="465138" defTabSz="908050"/>
            <a:r>
              <a:rPr lang="en-US" sz="2100" b="0">
                <a:solidFill>
                  <a:schemeClr val="tx1"/>
                </a:solidFill>
              </a:rPr>
              <a:t> Until recently, Oregon was not considered to be an area of high seismicity, the majority of its buildings and infrastructure were not designed for the magnitudes that are now expected. </a:t>
            </a:r>
          </a:p>
          <a:p>
            <a:pPr indent="465138" defTabSz="908050"/>
            <a:r>
              <a:rPr lang="en-US" sz="2100" b="0">
                <a:solidFill>
                  <a:schemeClr val="tx1"/>
                </a:solidFill>
              </a:rPr>
              <a:t>This region is now recognized for a high potential of seismic hazards from the Cascadia megathrust and local crustal faults.  Damages could potentially be avoided by using hazard mapping. </a:t>
            </a:r>
          </a:p>
          <a:p>
            <a:pPr indent="465138" defTabSz="908050"/>
            <a:r>
              <a:rPr lang="en-US" sz="2100" b="0">
                <a:solidFill>
                  <a:schemeClr val="tx1"/>
                </a:solidFill>
              </a:rPr>
              <a:t>     This poster will address potential hazards and damages that is likely in the Portland Metropolitan area from major seismic sources</a:t>
            </a:r>
          </a:p>
        </p:txBody>
      </p:sp>
      <p:sp>
        <p:nvSpPr>
          <p:cNvPr id="2061" name="Text Box 643"/>
          <p:cNvSpPr txBox="1">
            <a:spLocks noChangeArrowheads="1"/>
          </p:cNvSpPr>
          <p:nvPr/>
        </p:nvSpPr>
        <p:spPr bwMode="auto">
          <a:xfrm>
            <a:off x="9525000" y="4222750"/>
            <a:ext cx="8458200" cy="6902450"/>
          </a:xfrm>
          <a:prstGeom prst="rect">
            <a:avLst/>
          </a:prstGeom>
          <a:solidFill>
            <a:schemeClr val="bg1"/>
          </a:solidFill>
          <a:ln w="76200">
            <a:solidFill>
              <a:srgbClr val="99CC00"/>
            </a:solidFill>
            <a:miter lim="800000"/>
            <a:headEnd/>
            <a:tailEnd/>
          </a:ln>
        </p:spPr>
        <p:txBody>
          <a:bodyPr>
            <a:spAutoFit/>
          </a:bodyPr>
          <a:lstStyle/>
          <a:p>
            <a:pPr indent="457200" defTabSz="908050"/>
            <a:endParaRPr lang="en-US" sz="2100" b="0">
              <a:solidFill>
                <a:schemeClr val="tx1"/>
              </a:solidFill>
            </a:endParaRPr>
          </a:p>
          <a:p>
            <a:pPr indent="457200" defTabSz="908050"/>
            <a:endParaRPr lang="en-US" sz="2100" b="0">
              <a:solidFill>
                <a:srgbClr val="000000"/>
              </a:solidFill>
              <a:cs typeface="Times New Roman" pitchFamily="18" charset="0"/>
            </a:endParaRPr>
          </a:p>
          <a:p>
            <a:pPr indent="457200" defTabSz="908050">
              <a:buFontTx/>
              <a:buAutoNum type="arabicPeriod"/>
            </a:pPr>
            <a:r>
              <a:rPr lang="en-US" sz="2100" b="0">
                <a:solidFill>
                  <a:srgbClr val="000000"/>
                </a:solidFill>
                <a:cs typeface="Times New Roman" pitchFamily="18" charset="0"/>
              </a:rPr>
              <a:t>The Cascadia subduction zone sits offshore of western Oregon, where the Juan de Fuca is slowly subducting under the North American plate. When the tectonic plates lock and compressional stress builds until the elastic limit is reached, the stored energy is released in seismic waves resulting in a large M</a:t>
            </a:r>
            <a:r>
              <a:rPr lang="en-US" sz="2100" b="0" baseline="-25000">
                <a:solidFill>
                  <a:srgbClr val="000000"/>
                </a:solidFill>
                <a:cs typeface="Times New Roman" pitchFamily="18" charset="0"/>
              </a:rPr>
              <a:t>w</a:t>
            </a:r>
            <a:r>
              <a:rPr lang="en-US" sz="2100" b="0">
                <a:solidFill>
                  <a:srgbClr val="000000"/>
                </a:solidFill>
                <a:cs typeface="Times New Roman" pitchFamily="18" charset="0"/>
              </a:rPr>
              <a:t> ≥9 earthquake. (Figure 1)</a:t>
            </a:r>
          </a:p>
          <a:p>
            <a:pPr indent="457200" defTabSz="908050">
              <a:buFontTx/>
              <a:buAutoNum type="arabicPeriod"/>
            </a:pPr>
            <a:r>
              <a:rPr lang="en-US" sz="2100" b="0">
                <a:solidFill>
                  <a:srgbClr val="000000"/>
                </a:solidFill>
                <a:cs typeface="Times New Roman" pitchFamily="18" charset="0"/>
              </a:rPr>
              <a:t>This process is capable of generating infrequent, but very large M</a:t>
            </a:r>
            <a:r>
              <a:rPr lang="en-US" sz="2100" b="0" baseline="-25000">
                <a:solidFill>
                  <a:srgbClr val="000000"/>
                </a:solidFill>
                <a:cs typeface="Times New Roman" pitchFamily="18" charset="0"/>
              </a:rPr>
              <a:t>w</a:t>
            </a:r>
            <a:r>
              <a:rPr lang="en-US" sz="2100" b="0">
                <a:solidFill>
                  <a:srgbClr val="000000"/>
                </a:solidFill>
                <a:cs typeface="Times New Roman" pitchFamily="18" charset="0"/>
              </a:rPr>
              <a:t> ≥9 earthquakes. Crustal faults, here are three crustal faults located underneath the Portland metropolitan area that can produce frequent moderate sized earthquakes of </a:t>
            </a:r>
            <a:r>
              <a:rPr lang="en-US" sz="2100" b="0">
                <a:solidFill>
                  <a:schemeClr val="tx1"/>
                </a:solidFill>
                <a:cs typeface="Times New Roman" pitchFamily="18" charset="0"/>
              </a:rPr>
              <a:t>M</a:t>
            </a:r>
            <a:r>
              <a:rPr lang="en-US" sz="2100" b="0" baseline="-25000">
                <a:solidFill>
                  <a:schemeClr val="tx1"/>
                </a:solidFill>
                <a:cs typeface="Times New Roman" pitchFamily="18" charset="0"/>
              </a:rPr>
              <a:t>w</a:t>
            </a:r>
            <a:r>
              <a:rPr lang="en-US" sz="2100" b="0">
                <a:solidFill>
                  <a:schemeClr val="tx1"/>
                </a:solidFill>
                <a:cs typeface="Times New Roman" pitchFamily="18" charset="0"/>
              </a:rPr>
              <a:t> </a:t>
            </a:r>
            <a:r>
              <a:rPr lang="en-US" sz="2100" b="0">
                <a:solidFill>
                  <a:srgbClr val="000000"/>
                </a:solidFill>
                <a:cs typeface="Times New Roman" pitchFamily="18" charset="0"/>
              </a:rPr>
              <a:t>6.5 or larger, at relatively shallow depths.  Recently recognized of being capable with producing larger earthquakes which appears to be in the range M</a:t>
            </a:r>
            <a:r>
              <a:rPr lang="en-US" sz="2100" b="0" baseline="-25000">
                <a:solidFill>
                  <a:srgbClr val="000000"/>
                </a:solidFill>
                <a:cs typeface="Times New Roman" pitchFamily="18" charset="0"/>
              </a:rPr>
              <a:t>w</a:t>
            </a:r>
            <a:r>
              <a:rPr lang="en-US" sz="2100" b="0">
                <a:solidFill>
                  <a:srgbClr val="000000"/>
                </a:solidFill>
                <a:cs typeface="Times New Roman" pitchFamily="18" charset="0"/>
              </a:rPr>
              <a:t> 6.8-7.2 with a calculated 28-62km rupture length. Earthquake magnitude is dependent on the rupture length of the fault.</a:t>
            </a:r>
          </a:p>
          <a:p>
            <a:pPr indent="457200" defTabSz="908050"/>
            <a:r>
              <a:rPr lang="en-US" sz="2100" b="0">
                <a:solidFill>
                  <a:srgbClr val="000000"/>
                </a:solidFill>
                <a:cs typeface="Times New Roman" pitchFamily="18" charset="0"/>
              </a:rPr>
              <a:t>For crustal faults to potentially generate large magnitude earthquakes would possibly result in greater damage in the Portland region than damage caused by the Cascadia megathrust because of it location. The Portland Hills crust fault, and Portland Hills fault zone, will be the main focus because of its proximity (Figure 2)</a:t>
            </a:r>
          </a:p>
        </p:txBody>
      </p:sp>
      <p:sp>
        <p:nvSpPr>
          <p:cNvPr id="2062" name="Text Box 644"/>
          <p:cNvSpPr txBox="1">
            <a:spLocks noChangeArrowheads="1"/>
          </p:cNvSpPr>
          <p:nvPr/>
        </p:nvSpPr>
        <p:spPr bwMode="auto">
          <a:xfrm>
            <a:off x="10134600" y="19259550"/>
            <a:ext cx="8001000" cy="9467850"/>
          </a:xfrm>
          <a:prstGeom prst="rect">
            <a:avLst/>
          </a:prstGeom>
          <a:solidFill>
            <a:schemeClr val="bg1"/>
          </a:solidFill>
          <a:ln w="76200">
            <a:solidFill>
              <a:srgbClr val="99CC00"/>
            </a:solidFill>
            <a:miter lim="800000"/>
            <a:headEnd/>
            <a:tailEnd/>
          </a:ln>
        </p:spPr>
        <p:txBody>
          <a:bodyPr>
            <a:spAutoFit/>
          </a:bodyPr>
          <a:lstStyle/>
          <a:p>
            <a:pPr indent="457200" defTabSz="908050"/>
            <a:endParaRPr lang="en-US" sz="2100">
              <a:solidFill>
                <a:schemeClr val="tx1"/>
              </a:solidFill>
            </a:endParaRPr>
          </a:p>
          <a:p>
            <a:pPr indent="457200" algn="ctr" defTabSz="908050"/>
            <a:endParaRPr lang="en-US" sz="2100">
              <a:solidFill>
                <a:schemeClr val="tx1"/>
              </a:solidFill>
            </a:endParaRPr>
          </a:p>
          <a:p>
            <a:pPr indent="457200" algn="ctr" defTabSz="908050"/>
            <a:r>
              <a:rPr lang="en-US" sz="2100">
                <a:solidFill>
                  <a:schemeClr val="tx1"/>
                </a:solidFill>
              </a:rPr>
              <a:t>Portland Hills Crustal Fault</a:t>
            </a:r>
          </a:p>
          <a:p>
            <a:pPr indent="457200" defTabSz="908050"/>
            <a:r>
              <a:rPr lang="en-US" sz="2100">
                <a:solidFill>
                  <a:schemeClr val="tx1"/>
                </a:solidFill>
              </a:rPr>
              <a:t> </a:t>
            </a:r>
            <a:r>
              <a:rPr lang="en-US" sz="2100" b="0">
                <a:solidFill>
                  <a:srgbClr val="000000"/>
                </a:solidFill>
                <a:cs typeface="Times New Roman" pitchFamily="18" charset="0"/>
              </a:rPr>
              <a:t>The Portland Hills fault is 40-60km in length, located at the eastern base of the westward-sloping Portland hills, and dips southwest beneath downtown Portland. The fault type is yet to be fully determined because interpretations are still preliminary. Previous fault studies have stated that it could be right-lateral strike slip, a west dipping reverse or reverse-oblique fault. Fault type will be finally determined once an event occurs. Where as the other two crustal faults, in the Portland Hills fault zone, Oatfield and East bank, aeromagnetic data suggest that both exhibit principally reverse-slip fault. (Figure 3)</a:t>
            </a:r>
          </a:p>
          <a:p>
            <a:pPr indent="457200" defTabSz="908050"/>
            <a:r>
              <a:rPr lang="en-US" sz="2100" b="0">
                <a:solidFill>
                  <a:srgbClr val="000000"/>
                </a:solidFill>
                <a:cs typeface="Times New Roman" pitchFamily="18" charset="0"/>
              </a:rPr>
              <a:t>All though no historical earthquake can be associated with the Portland Hills fault, it is favored to be active because of small-magnitude seismicity within the past 20 years in its vicinity. Also, suggested to be seismogenic because of the north-south tectonic compressive stress field formed by the Cascadia forearc migrating northward along the coast.</a:t>
            </a:r>
          </a:p>
          <a:p>
            <a:pPr indent="457200" defTabSz="908050"/>
            <a:r>
              <a:rPr lang="en-US" sz="2100" b="0">
                <a:solidFill>
                  <a:srgbClr val="000000"/>
                </a:solidFill>
                <a:cs typeface="Times New Roman" pitchFamily="18" charset="0"/>
              </a:rPr>
              <a:t>Through the geology and characteristic of the Portland Hills fault, recent studies have quantified its earthquake potential. Scenario earthquake mapping for the Portland metropolitan area, showed the potential ground shaking for a single M</a:t>
            </a:r>
            <a:r>
              <a:rPr lang="en-US" sz="2100" b="0" baseline="-30000">
                <a:solidFill>
                  <a:srgbClr val="000000"/>
                </a:solidFill>
                <a:cs typeface="Times New Roman" pitchFamily="18" charset="0"/>
              </a:rPr>
              <a:t>w</a:t>
            </a:r>
            <a:r>
              <a:rPr lang="en-US" sz="2100" b="0">
                <a:solidFill>
                  <a:srgbClr val="000000"/>
                </a:solidFill>
                <a:cs typeface="Times New Roman" pitchFamily="18" charset="0"/>
              </a:rPr>
              <a:t> 6.8 event would greatly exceed the ground motions from an M</a:t>
            </a:r>
            <a:r>
              <a:rPr lang="en-US" sz="2100" b="0" baseline="-30000">
                <a:solidFill>
                  <a:srgbClr val="000000"/>
                </a:solidFill>
                <a:cs typeface="Times New Roman" pitchFamily="18" charset="0"/>
              </a:rPr>
              <a:t>w</a:t>
            </a:r>
            <a:r>
              <a:rPr lang="en-US" sz="2100" b="0">
                <a:solidFill>
                  <a:srgbClr val="000000"/>
                </a:solidFill>
                <a:cs typeface="Times New Roman" pitchFamily="18" charset="0"/>
              </a:rPr>
              <a:t> 9 Cascadia megathrust event (Figure 4). Giving reason to why the Portland Hills fault, as well as the East Bank and Oatfield faults, would pose the greatest seismic threat to the Portland area; because their proximity to the city and their potential to generate large-magnitude earthquakes.</a:t>
            </a:r>
          </a:p>
        </p:txBody>
      </p:sp>
      <p:sp>
        <p:nvSpPr>
          <p:cNvPr id="2063" name="Text Box 651"/>
          <p:cNvSpPr txBox="1">
            <a:spLocks noChangeArrowheads="1"/>
          </p:cNvSpPr>
          <p:nvPr/>
        </p:nvSpPr>
        <p:spPr bwMode="auto">
          <a:xfrm>
            <a:off x="18897600" y="4167188"/>
            <a:ext cx="8382000" cy="11464925"/>
          </a:xfrm>
          <a:prstGeom prst="rect">
            <a:avLst/>
          </a:prstGeom>
          <a:solidFill>
            <a:schemeClr val="bg1"/>
          </a:solidFill>
          <a:ln w="76200">
            <a:solidFill>
              <a:srgbClr val="99CC00"/>
            </a:solidFill>
            <a:miter lim="800000"/>
            <a:headEnd/>
            <a:tailEnd/>
          </a:ln>
        </p:spPr>
        <p:txBody>
          <a:bodyPr>
            <a:spAutoFit/>
          </a:bodyPr>
          <a:lstStyle/>
          <a:p>
            <a:pPr indent="231775" algn="ctr" defTabSz="908050"/>
            <a:endParaRPr lang="en-US" sz="2400">
              <a:solidFill>
                <a:schemeClr val="tx1"/>
              </a:solidFill>
            </a:endParaRPr>
          </a:p>
          <a:p>
            <a:pPr indent="231775" algn="ctr" defTabSz="908050"/>
            <a:endParaRPr lang="en-US" sz="2200">
              <a:solidFill>
                <a:srgbClr val="000000"/>
              </a:solidFill>
              <a:cs typeface="Times New Roman" pitchFamily="18" charset="0"/>
            </a:endParaRPr>
          </a:p>
          <a:p>
            <a:pPr indent="231775" algn="ctr" defTabSz="908050"/>
            <a:r>
              <a:rPr lang="en-US" sz="2100">
                <a:solidFill>
                  <a:srgbClr val="000000"/>
                </a:solidFill>
                <a:cs typeface="Times New Roman" pitchFamily="18" charset="0"/>
              </a:rPr>
              <a:t>Earthquake Hazards</a:t>
            </a:r>
          </a:p>
          <a:p>
            <a:pPr indent="231775" defTabSz="908050"/>
            <a:r>
              <a:rPr lang="en-US" sz="2200">
                <a:solidFill>
                  <a:srgbClr val="000000"/>
                </a:solidFill>
                <a:cs typeface="Times New Roman" pitchFamily="18" charset="0"/>
              </a:rPr>
              <a:t> </a:t>
            </a:r>
            <a:r>
              <a:rPr lang="en-US" sz="2100" b="0">
                <a:solidFill>
                  <a:srgbClr val="000000"/>
                </a:solidFill>
                <a:cs typeface="Times New Roman" pitchFamily="18" charset="0"/>
              </a:rPr>
              <a:t>Earthquakes are complex hazards that result in ground shaking, slope failure and ground failure due to liquefaction. Each earthquake hazard can be plotted on hazard maps that give the general areas that are expected to be most hazardous during the worst of scenarios and under agreeable conditions.</a:t>
            </a:r>
          </a:p>
          <a:p>
            <a:pPr indent="231775" defTabSz="908050"/>
            <a:r>
              <a:rPr lang="en-US" sz="2100" b="0">
                <a:solidFill>
                  <a:srgbClr val="000000"/>
                </a:solidFill>
                <a:cs typeface="Times New Roman" pitchFamily="18" charset="0"/>
              </a:rPr>
              <a:t>	</a:t>
            </a:r>
          </a:p>
          <a:p>
            <a:pPr indent="231775" defTabSz="908050">
              <a:buFont typeface="Symbol" pitchFamily="18" charset="2"/>
              <a:buChar char=""/>
            </a:pPr>
            <a:r>
              <a:rPr lang="en-US" sz="2100" b="0">
                <a:solidFill>
                  <a:srgbClr val="000000"/>
                </a:solidFill>
                <a:cs typeface="Times New Roman" pitchFamily="18" charset="0"/>
              </a:rPr>
              <a:t> </a:t>
            </a:r>
            <a:r>
              <a:rPr lang="en-US" sz="2100" b="0" u="sng">
                <a:solidFill>
                  <a:srgbClr val="000000"/>
                </a:solidFill>
                <a:cs typeface="Times New Roman" pitchFamily="18" charset="0"/>
              </a:rPr>
              <a:t>Amplified ground shaking</a:t>
            </a:r>
            <a:r>
              <a:rPr lang="en-US" sz="2100" b="0">
                <a:solidFill>
                  <a:srgbClr val="000000"/>
                </a:solidFill>
                <a:cs typeface="Times New Roman" pitchFamily="18" charset="0"/>
              </a:rPr>
              <a:t>: When ground motion is amplified by sedimentary materials, causing unusually strong or prolonged shaking that can damage structures. Occurs where sediments are soft, like the Quaternary sedimentary materials of sand, silt and clay deposits in the Portland metro area. Because relative ground amplification causes the most earthquake damage, hazard maps can show areas that would experience more damage. Within the city of Portland, there are more than 1,600 unreinforced masonry buildings and older structures that would be greatly affected by ground shaking; as well as bridges, homes, commercial, business and transportation</a:t>
            </a:r>
            <a:r>
              <a:rPr lang="en-US" sz="2100" b="0" baseline="30000">
                <a:solidFill>
                  <a:srgbClr val="000000"/>
                </a:solidFill>
                <a:cs typeface="Times New Roman" pitchFamily="18" charset="0"/>
              </a:rPr>
              <a:t>1</a:t>
            </a:r>
            <a:endParaRPr lang="en-US" sz="2100" b="0">
              <a:solidFill>
                <a:srgbClr val="000000"/>
              </a:solidFill>
              <a:cs typeface="Times New Roman" pitchFamily="18" charset="0"/>
            </a:endParaRPr>
          </a:p>
          <a:p>
            <a:pPr indent="231775" defTabSz="908050">
              <a:buFont typeface="Symbol" pitchFamily="18" charset="2"/>
              <a:buChar char=""/>
            </a:pPr>
            <a:r>
              <a:rPr lang="en-US" sz="2100" b="0" u="sng">
                <a:solidFill>
                  <a:srgbClr val="000000"/>
                </a:solidFill>
                <a:cs typeface="Times New Roman" pitchFamily="18" charset="0"/>
              </a:rPr>
              <a:t>Slope instability or landsliding</a:t>
            </a:r>
            <a:r>
              <a:rPr lang="en-US" sz="2100" b="0">
                <a:solidFill>
                  <a:srgbClr val="000000"/>
                </a:solidFill>
                <a:cs typeface="Times New Roman" pitchFamily="18" charset="0"/>
              </a:rPr>
              <a:t>: potential problem for hilly terrains, similar to Portland hills. Where seismic shaking triggers landslides on slopes that were other wise stable. Landslides are very damaging to property and structures; prevention of this hazard is to identify location potential and to take into account before prior development. </a:t>
            </a:r>
          </a:p>
          <a:p>
            <a:pPr indent="231775" defTabSz="908050">
              <a:buFont typeface="Symbol" pitchFamily="18" charset="2"/>
              <a:buChar char=""/>
            </a:pPr>
            <a:r>
              <a:rPr lang="en-US" sz="2100" b="0" u="sng">
                <a:solidFill>
                  <a:srgbClr val="000000"/>
                </a:solidFill>
                <a:cs typeface="Times New Roman" pitchFamily="18" charset="0"/>
              </a:rPr>
              <a:t>Liquefaction</a:t>
            </a:r>
            <a:r>
              <a:rPr lang="en-US" sz="2100" b="0">
                <a:solidFill>
                  <a:srgbClr val="000000"/>
                </a:solidFill>
                <a:cs typeface="Times New Roman" pitchFamily="18" charset="0"/>
              </a:rPr>
              <a:t>: A phenomenon where certain soils below the water table lose strength when shaken and become liquid. Most likely to occurs in sandy soils in areas where the water table is high, Portland is atop of primarily these sedimentary features.  By itself this is not a dangerous hazard, but it can flow, ground surfaces spread apart, damages roads and utility lines. With the Columbia, Willamette and Tualatin rivers, and seasonally high ground water levels, there is a high likelihood of severe liquefaction that would cause ground </a:t>
            </a:r>
            <a:r>
              <a:rPr lang="en-US" sz="2100" b="0">
                <a:solidFill>
                  <a:schemeClr val="tx1"/>
                </a:solidFill>
                <a:cs typeface="Times New Roman" pitchFamily="18" charset="0"/>
              </a:rPr>
              <a:t>failures such as, port collapse, industrial and business building</a:t>
            </a:r>
            <a:r>
              <a:rPr lang="en-US" sz="2100" b="0">
                <a:solidFill>
                  <a:srgbClr val="000000"/>
                </a:solidFill>
                <a:cs typeface="Times New Roman" pitchFamily="18" charset="0"/>
              </a:rPr>
              <a:t> subsidence and transportation disintegration. </a:t>
            </a:r>
          </a:p>
        </p:txBody>
      </p:sp>
      <p:sp>
        <p:nvSpPr>
          <p:cNvPr id="2064" name="Text Box 657"/>
          <p:cNvSpPr txBox="1">
            <a:spLocks noChangeArrowheads="1"/>
          </p:cNvSpPr>
          <p:nvPr/>
        </p:nvSpPr>
        <p:spPr bwMode="auto">
          <a:xfrm>
            <a:off x="28194000" y="4162425"/>
            <a:ext cx="7772400" cy="6581775"/>
          </a:xfrm>
          <a:prstGeom prst="rect">
            <a:avLst/>
          </a:prstGeom>
          <a:solidFill>
            <a:schemeClr val="bg1"/>
          </a:solidFill>
          <a:ln w="76200">
            <a:solidFill>
              <a:srgbClr val="99CC00"/>
            </a:solidFill>
            <a:miter lim="800000"/>
            <a:headEnd/>
            <a:tailEnd/>
          </a:ln>
        </p:spPr>
        <p:txBody>
          <a:bodyPr>
            <a:spAutoFit/>
          </a:bodyPr>
          <a:lstStyle/>
          <a:p>
            <a:pPr marL="6350" indent="458788" algn="ctr" defTabSz="908050"/>
            <a:endParaRPr lang="en-US" sz="2100">
              <a:solidFill>
                <a:schemeClr val="tx1"/>
              </a:solidFill>
            </a:endParaRPr>
          </a:p>
          <a:p>
            <a:pPr marL="6350" indent="458788" algn="ctr" defTabSz="908050"/>
            <a:endParaRPr lang="en-US" sz="2100">
              <a:solidFill>
                <a:schemeClr val="tx1"/>
              </a:solidFill>
            </a:endParaRPr>
          </a:p>
          <a:p>
            <a:pPr marL="6350" indent="458788" algn="ctr" defTabSz="908050"/>
            <a:r>
              <a:rPr lang="en-US" sz="2100">
                <a:solidFill>
                  <a:schemeClr val="tx1"/>
                </a:solidFill>
              </a:rPr>
              <a:t>Use of Earthquake Hazards Maps</a:t>
            </a:r>
          </a:p>
          <a:p>
            <a:pPr marL="6350" indent="458788" defTabSz="908050"/>
            <a:r>
              <a:rPr lang="en-US" sz="2100" b="0">
                <a:solidFill>
                  <a:srgbClr val="000000"/>
                </a:solidFill>
                <a:cs typeface="Times New Roman" pitchFamily="18" charset="0"/>
              </a:rPr>
              <a:t>Hazard maps are constructed by the collection of geological data that is necessary to estimate damage potential. That data is comprised of the sedimentary stratigraphy of the region of interest, seismic hazards/ their location, and probable magnitude that would be run through scenario models. </a:t>
            </a:r>
          </a:p>
          <a:p>
            <a:pPr marL="6350" indent="458788" defTabSz="908050"/>
            <a:r>
              <a:rPr lang="en-US" sz="2100" b="0">
                <a:solidFill>
                  <a:srgbClr val="000000"/>
                </a:solidFill>
                <a:cs typeface="Times New Roman" pitchFamily="18" charset="0"/>
              </a:rPr>
              <a:t>Using hazard maps reduces earthquake impacts, and can lower risk of fatalities and other costly damages. A major event could displace 2,000 households, cause 2,500 people to suffer major injury, and result as many as 200 fatalities</a:t>
            </a:r>
            <a:r>
              <a:rPr lang="en-US" sz="2100" b="0" baseline="30000">
                <a:solidFill>
                  <a:srgbClr val="000000"/>
                </a:solidFill>
                <a:cs typeface="Times New Roman" pitchFamily="18" charset="0"/>
              </a:rPr>
              <a:t>1</a:t>
            </a:r>
            <a:r>
              <a:rPr lang="en-US" sz="2100" b="0">
                <a:solidFill>
                  <a:schemeClr val="tx1"/>
                </a:solidFill>
                <a:cs typeface="Times New Roman" pitchFamily="18" charset="0"/>
              </a:rPr>
              <a:t> </a:t>
            </a:r>
            <a:endParaRPr lang="en-US" sz="2100" b="0">
              <a:solidFill>
                <a:srgbClr val="FF0000"/>
              </a:solidFill>
              <a:cs typeface="Times New Roman" pitchFamily="18" charset="0"/>
            </a:endParaRPr>
          </a:p>
          <a:p>
            <a:pPr marL="6350" indent="458788" defTabSz="908050"/>
            <a:r>
              <a:rPr lang="en-US" sz="2100" b="0">
                <a:solidFill>
                  <a:srgbClr val="000000"/>
                </a:solidFill>
                <a:cs typeface="Times New Roman" pitchFamily="18" charset="0"/>
              </a:rPr>
              <a:t>REHM (Relative Earthquake Hazard Maps) combines the three individual hazards on one map so that at a glance, there can be focus where the effects of an earthquake would be most severe (Figure 5). This could be used effectively to indicate areas where heavy damage can be expected; also helps focus emergency management and mitigation efforts</a:t>
            </a:r>
            <a:r>
              <a:rPr lang="en-US" sz="2100" b="0" baseline="30000">
                <a:solidFill>
                  <a:srgbClr val="000000"/>
                </a:solidFill>
                <a:cs typeface="Times New Roman" pitchFamily="18" charset="0"/>
              </a:rPr>
              <a:t>3</a:t>
            </a:r>
            <a:endParaRPr lang="en-US" sz="2100" b="0">
              <a:solidFill>
                <a:srgbClr val="FF0000"/>
              </a:solidFill>
              <a:cs typeface="Times New Roman" pitchFamily="18" charset="0"/>
            </a:endParaRPr>
          </a:p>
          <a:p>
            <a:pPr marL="6350" indent="458788" defTabSz="908050"/>
            <a:r>
              <a:rPr lang="en-US" sz="2100" b="0">
                <a:solidFill>
                  <a:srgbClr val="000000"/>
                </a:solidFill>
                <a:cs typeface="Times New Roman" pitchFamily="18" charset="0"/>
              </a:rPr>
              <a:t>As well as use for comprehensive planning and zoning for future development.</a:t>
            </a:r>
          </a:p>
        </p:txBody>
      </p:sp>
      <p:sp>
        <p:nvSpPr>
          <p:cNvPr id="2065" name="Text Box 658"/>
          <p:cNvSpPr txBox="1">
            <a:spLocks noChangeArrowheads="1"/>
          </p:cNvSpPr>
          <p:nvPr/>
        </p:nvSpPr>
        <p:spPr bwMode="auto">
          <a:xfrm>
            <a:off x="28422600" y="21955125"/>
            <a:ext cx="7772400" cy="3054350"/>
          </a:xfrm>
          <a:prstGeom prst="rect">
            <a:avLst/>
          </a:prstGeom>
          <a:solidFill>
            <a:schemeClr val="bg1"/>
          </a:solidFill>
          <a:ln w="76200">
            <a:solidFill>
              <a:srgbClr val="99CC00"/>
            </a:solidFill>
            <a:miter lim="800000"/>
            <a:headEnd/>
            <a:tailEnd/>
          </a:ln>
        </p:spPr>
        <p:txBody>
          <a:bodyPr>
            <a:spAutoFit/>
          </a:bodyPr>
          <a:lstStyle/>
          <a:p>
            <a:pPr indent="457200" defTabSz="908050"/>
            <a:endParaRPr lang="en-US" sz="2100" b="0">
              <a:solidFill>
                <a:srgbClr val="000000"/>
              </a:solidFill>
              <a:cs typeface="Times New Roman" pitchFamily="18" charset="0"/>
            </a:endParaRPr>
          </a:p>
          <a:p>
            <a:pPr indent="457200" defTabSz="908050"/>
            <a:r>
              <a:rPr lang="en-US" sz="2100" b="0">
                <a:solidFill>
                  <a:srgbClr val="000000"/>
                </a:solidFill>
                <a:cs typeface="Times New Roman" pitchFamily="18" charset="0"/>
              </a:rPr>
              <a:t>The Portland metropolitan area faces a wide variety of seismic hazards from both the Cascadia megathrust subduction zone and from local crustal faults, especially Portland Hills fault. With continuing developments of data and generated scenarios, potential hazards are being acknowledged, along with efficient hazard mapping, that is used for initiating measure and mitigation to reduce earthquake risk from all seismic hazards in Portland.</a:t>
            </a:r>
            <a:r>
              <a:rPr lang="en-US" sz="2100" b="0">
                <a:solidFill>
                  <a:schemeClr val="tx1"/>
                </a:solidFill>
              </a:rPr>
              <a:t> </a:t>
            </a:r>
          </a:p>
        </p:txBody>
      </p:sp>
      <p:sp>
        <p:nvSpPr>
          <p:cNvPr id="2066" name="Text Box 660"/>
          <p:cNvSpPr txBox="1">
            <a:spLocks noChangeArrowheads="1"/>
          </p:cNvSpPr>
          <p:nvPr/>
        </p:nvSpPr>
        <p:spPr bwMode="auto">
          <a:xfrm>
            <a:off x="28422600" y="25790525"/>
            <a:ext cx="7772400" cy="3197225"/>
          </a:xfrm>
          <a:prstGeom prst="rect">
            <a:avLst/>
          </a:prstGeom>
          <a:solidFill>
            <a:schemeClr val="bg1"/>
          </a:solidFill>
          <a:ln w="76200">
            <a:solidFill>
              <a:srgbClr val="99CC00"/>
            </a:solidFill>
            <a:miter lim="800000"/>
            <a:headEnd/>
            <a:tailEnd/>
          </a:ln>
        </p:spPr>
        <p:txBody>
          <a:bodyPr>
            <a:spAutoFit/>
          </a:bodyPr>
          <a:lstStyle/>
          <a:p>
            <a:pPr marL="762000" indent="-762000" defTabSz="908050">
              <a:buFontTx/>
              <a:buAutoNum type="arabicPeriod"/>
            </a:pPr>
            <a:endParaRPr lang="en-US" sz="1100" b="0" u="sng">
              <a:solidFill>
                <a:srgbClr val="000000"/>
              </a:solidFill>
              <a:ea typeface="Times New Roman" pitchFamily="18" charset="0"/>
              <a:cs typeface="Arial" charset="0"/>
            </a:endParaRPr>
          </a:p>
          <a:p>
            <a:pPr marL="762000" indent="-762000" defTabSz="908050">
              <a:buFontTx/>
              <a:buAutoNum type="arabicPeriod"/>
            </a:pPr>
            <a:endParaRPr lang="en-US" sz="1100" b="0" u="sng">
              <a:solidFill>
                <a:srgbClr val="000000"/>
              </a:solidFill>
              <a:ea typeface="Times New Roman" pitchFamily="18" charset="0"/>
              <a:cs typeface="Arial" charset="0"/>
            </a:endParaRPr>
          </a:p>
          <a:p>
            <a:pPr marL="762000" indent="-762000" defTabSz="908050">
              <a:buFontTx/>
              <a:buAutoNum type="arabicPeriod"/>
            </a:pPr>
            <a:endParaRPr lang="en-US" sz="1100" b="0" u="sng">
              <a:solidFill>
                <a:srgbClr val="000000"/>
              </a:solidFill>
              <a:ea typeface="Times New Roman" pitchFamily="18" charset="0"/>
              <a:cs typeface="Arial" charset="0"/>
            </a:endParaRPr>
          </a:p>
          <a:p>
            <a:pPr marL="762000" indent="-762000" defTabSz="908050">
              <a:buFontTx/>
              <a:buAutoNum type="arabicPeriod"/>
            </a:pPr>
            <a:r>
              <a:rPr lang="en-US" sz="1100" b="0" u="sng">
                <a:solidFill>
                  <a:srgbClr val="000000"/>
                </a:solidFill>
                <a:ea typeface="Times New Roman" pitchFamily="18" charset="0"/>
                <a:cs typeface="Arial" charset="0"/>
              </a:rPr>
              <a:t>City Of Portland Natural Hazard Mitigation Plan; Earthquakes</a:t>
            </a:r>
            <a:r>
              <a:rPr lang="en-US" sz="1100" b="0">
                <a:solidFill>
                  <a:srgbClr val="000000"/>
                </a:solidFill>
                <a:ea typeface="Times New Roman" pitchFamily="18" charset="0"/>
                <a:cs typeface="Arial" charset="0"/>
              </a:rPr>
              <a:t>. Portland Oregon: ECONorthwest, Augest 2005. 27 May 2009 &lt;http://www.portlandonline.com/‌OEM/‌index.cfm?c=36870&amp;a=69318&gt;.</a:t>
            </a:r>
          </a:p>
          <a:p>
            <a:pPr marL="762000" indent="-762000" defTabSz="908050">
              <a:buFontTx/>
              <a:buAutoNum type="arabicPeriod"/>
            </a:pPr>
            <a:r>
              <a:rPr lang="en-US" sz="1100" b="0">
                <a:solidFill>
                  <a:srgbClr val="000000"/>
                </a:solidFill>
                <a:ea typeface="Times New Roman" pitchFamily="18" charset="0"/>
                <a:cs typeface="Arial" charset="0"/>
              </a:rPr>
              <a:t>Madin, Ian P. </a:t>
            </a:r>
            <a:r>
              <a:rPr lang="en-US" sz="1100" b="0" u="sng">
                <a:solidFill>
                  <a:srgbClr val="000000"/>
                </a:solidFill>
                <a:ea typeface="Times New Roman" pitchFamily="18" charset="0"/>
                <a:cs typeface="Arial" charset="0"/>
              </a:rPr>
              <a:t>Earthquake-Hazard Geological Maps of the Portland, Oregon, Metropolitan Area</a:t>
            </a:r>
            <a:r>
              <a:rPr lang="en-US" sz="1100" b="0">
                <a:solidFill>
                  <a:srgbClr val="000000"/>
                </a:solidFill>
                <a:ea typeface="Times New Roman" pitchFamily="18" charset="0"/>
                <a:cs typeface="Arial" charset="0"/>
              </a:rPr>
              <a:t>. Oregon Department of Geology and Mineral Industries (DOGOMI). 27 May 2009 &lt;http://www.wou.edu/‌las/‌physci/‌taylor/‌g473/‌seismic_hazards/‌madin_1996_eq_haz_pdx.pdf&gt;.</a:t>
            </a:r>
          </a:p>
          <a:p>
            <a:pPr marL="762000" indent="-762000" defTabSz="908050">
              <a:buFontTx/>
              <a:buAutoNum type="arabicPeriod"/>
            </a:pPr>
            <a:r>
              <a:rPr lang="en-US" sz="1100" b="0">
                <a:solidFill>
                  <a:srgbClr val="000000"/>
                </a:solidFill>
                <a:ea typeface="Times New Roman" pitchFamily="18" charset="0"/>
                <a:cs typeface="Arial" charset="0"/>
              </a:rPr>
              <a:t>Spangle Associates, and Urban Planning and Research Portola, California. </a:t>
            </a:r>
            <a:r>
              <a:rPr lang="en-US" sz="1100" b="0" u="sng">
                <a:solidFill>
                  <a:srgbClr val="000000"/>
                </a:solidFill>
                <a:ea typeface="Times New Roman" pitchFamily="18" charset="0"/>
                <a:cs typeface="Arial" charset="0"/>
              </a:rPr>
              <a:t>Using Earthquake Hazard Maps; A guide for Local Governments In the Portland Metropolitan Region</a:t>
            </a:r>
            <a:r>
              <a:rPr lang="en-US" sz="1100" b="0">
                <a:solidFill>
                  <a:srgbClr val="000000"/>
                </a:solidFill>
                <a:ea typeface="Times New Roman" pitchFamily="18" charset="0"/>
                <a:cs typeface="Arial" charset="0"/>
              </a:rPr>
              <a:t>. Metro Regional Services, creating livable communities, 1998. Metro Portland, Oregon. 27 May 2009 &lt;http://www.wou.edu/‌las/‌physci/‌taylor/‌g473/‌seismic_hazards/‌spangle_assoc_1998_pdx_eq_hazards.pdf&gt;.</a:t>
            </a:r>
          </a:p>
          <a:p>
            <a:pPr marL="762000" indent="-762000" defTabSz="908050">
              <a:buFontTx/>
              <a:buAutoNum type="arabicPeriod"/>
            </a:pPr>
            <a:r>
              <a:rPr lang="en-US" sz="1100" b="0">
                <a:solidFill>
                  <a:srgbClr val="000000"/>
                </a:solidFill>
                <a:ea typeface="Times New Roman" pitchFamily="18" charset="0"/>
                <a:cs typeface="Arial" charset="0"/>
              </a:rPr>
              <a:t>Bott, Jacqueline D.J., and Ivan G. Wong. “Historical Earthquakes in and around Portland, Oregon.” </a:t>
            </a:r>
            <a:r>
              <a:rPr lang="en-US" sz="1100" b="0" u="sng">
                <a:solidFill>
                  <a:srgbClr val="000000"/>
                </a:solidFill>
                <a:ea typeface="Times New Roman" pitchFamily="18" charset="0"/>
                <a:cs typeface="Arial" charset="0"/>
              </a:rPr>
              <a:t>Oregon Geology</a:t>
            </a:r>
            <a:r>
              <a:rPr lang="en-US" sz="1100" b="0">
                <a:solidFill>
                  <a:srgbClr val="000000"/>
                </a:solidFill>
                <a:ea typeface="Times New Roman" pitchFamily="18" charset="0"/>
                <a:cs typeface="Arial" charset="0"/>
              </a:rPr>
              <a:t> vol. 55 (Sept. 1993): 116-122. woodward-clyde Federal Services. 27 May 2009 </a:t>
            </a:r>
          </a:p>
          <a:p>
            <a:pPr marL="762000" indent="-762000" defTabSz="908050">
              <a:buFontTx/>
              <a:buAutoNum type="arabicPeriod"/>
            </a:pPr>
            <a:r>
              <a:rPr lang="en-US" sz="1100" b="0">
                <a:solidFill>
                  <a:srgbClr val="000000"/>
                </a:solidFill>
                <a:ea typeface="Times New Roman" pitchFamily="18" charset="0"/>
                <a:cs typeface="Arial" charset="0"/>
              </a:rPr>
              <a:t>&lt;http://www.wou.edu/‌las/‌physci/‌taylor/‌g473/‌seismic_hazards/‌bott_wong_1993_pdx_quakes.pdf&gt;.</a:t>
            </a:r>
          </a:p>
          <a:p>
            <a:pPr marL="762000" indent="-762000" defTabSz="908050">
              <a:buFontTx/>
              <a:buAutoNum type="arabicPeriod"/>
            </a:pPr>
            <a:r>
              <a:rPr lang="en-US" sz="1100" b="0">
                <a:solidFill>
                  <a:srgbClr val="000000"/>
                </a:solidFill>
                <a:ea typeface="Times New Roman" pitchFamily="18" charset="0"/>
                <a:cs typeface="Arial" charset="0"/>
              </a:rPr>
              <a:t>Wong, Ivan G., and Mark A. Hemphill-Haley. </a:t>
            </a:r>
            <a:r>
              <a:rPr lang="en-US" sz="1100" b="0" u="sng">
                <a:solidFill>
                  <a:srgbClr val="000000"/>
                </a:solidFill>
                <a:ea typeface="Times New Roman" pitchFamily="18" charset="0"/>
                <a:cs typeface="Arial" charset="0"/>
              </a:rPr>
              <a:t>The Portland Hills fault: An earthquake generator or just another old fault?</a:t>
            </a:r>
            <a:r>
              <a:rPr lang="en-US" sz="1100" b="0">
                <a:solidFill>
                  <a:srgbClr val="000000"/>
                </a:solidFill>
                <a:ea typeface="Times New Roman" pitchFamily="18" charset="0"/>
                <a:cs typeface="Arial" charset="0"/>
              </a:rPr>
              <a:t> Oregon Department of Geology and Mineral Industries, Spring 2001. 27 May 2009 &lt;http://www.wou.edu/‌las/‌physci/‌taylor/‌g473/‌seismic_hazards/‌wong_etal_2001_pdx_hills_fault.pdf&gt;.</a:t>
            </a:r>
          </a:p>
        </p:txBody>
      </p:sp>
      <p:sp>
        <p:nvSpPr>
          <p:cNvPr id="2067" name="Text Box 683"/>
          <p:cNvSpPr txBox="1">
            <a:spLocks noChangeArrowheads="1"/>
          </p:cNvSpPr>
          <p:nvPr/>
        </p:nvSpPr>
        <p:spPr bwMode="auto">
          <a:xfrm>
            <a:off x="1600200" y="19202400"/>
            <a:ext cx="184150" cy="701675"/>
          </a:xfrm>
          <a:prstGeom prst="rect">
            <a:avLst/>
          </a:prstGeom>
          <a:noFill/>
          <a:ln w="9525">
            <a:noFill/>
            <a:miter lim="800000"/>
            <a:headEnd/>
            <a:tailEnd/>
          </a:ln>
        </p:spPr>
        <p:txBody>
          <a:bodyPr wrap="none">
            <a:spAutoFit/>
          </a:bodyPr>
          <a:lstStyle/>
          <a:p>
            <a:pPr defTabSz="908050"/>
            <a:endParaRPr lang="en-US"/>
          </a:p>
        </p:txBody>
      </p:sp>
      <p:sp>
        <p:nvSpPr>
          <p:cNvPr id="2068" name="Text Box 684"/>
          <p:cNvSpPr txBox="1">
            <a:spLocks noChangeArrowheads="1"/>
          </p:cNvSpPr>
          <p:nvPr/>
        </p:nvSpPr>
        <p:spPr bwMode="auto">
          <a:xfrm>
            <a:off x="1371600" y="18364200"/>
            <a:ext cx="282575" cy="1371600"/>
          </a:xfrm>
          <a:prstGeom prst="rect">
            <a:avLst/>
          </a:prstGeom>
          <a:noFill/>
          <a:ln w="9525">
            <a:noFill/>
            <a:miter lim="800000"/>
            <a:headEnd/>
            <a:tailEnd/>
          </a:ln>
        </p:spPr>
        <p:txBody>
          <a:bodyPr wrap="none">
            <a:spAutoFit/>
          </a:bodyPr>
          <a:lstStyle/>
          <a:p>
            <a:pPr marL="114300" lvl="1" defTabSz="908050">
              <a:buFontTx/>
              <a:buChar char="•"/>
            </a:pPr>
            <a:endParaRPr lang="en-US" sz="2200">
              <a:solidFill>
                <a:schemeClr val="tx1"/>
              </a:solidFill>
            </a:endParaRPr>
          </a:p>
          <a:p>
            <a:pPr marL="114300" lvl="1" defTabSz="908050"/>
            <a:endParaRPr lang="en-US">
              <a:solidFill>
                <a:schemeClr val="tx1"/>
              </a:solidFill>
            </a:endParaRPr>
          </a:p>
          <a:p>
            <a:pPr defTabSz="908050"/>
            <a:endParaRPr lang="en-US" sz="2200"/>
          </a:p>
        </p:txBody>
      </p:sp>
      <p:sp>
        <p:nvSpPr>
          <p:cNvPr id="2071" name="Text Box 715"/>
          <p:cNvSpPr txBox="1">
            <a:spLocks noChangeArrowheads="1"/>
          </p:cNvSpPr>
          <p:nvPr/>
        </p:nvSpPr>
        <p:spPr bwMode="auto">
          <a:xfrm>
            <a:off x="685800" y="3886200"/>
            <a:ext cx="7924800" cy="661988"/>
          </a:xfrm>
          <a:prstGeom prst="rect">
            <a:avLst/>
          </a:prstGeom>
          <a:solidFill>
            <a:srgbClr val="003366"/>
          </a:solidFill>
          <a:ln w="82550">
            <a:solidFill>
              <a:srgbClr val="99CC00"/>
            </a:solidFill>
            <a:miter lim="800000"/>
            <a:headEnd/>
            <a:tailEnd/>
          </a:ln>
        </p:spPr>
        <p:txBody>
          <a:bodyPr>
            <a:spAutoFit/>
          </a:bodyPr>
          <a:lstStyle/>
          <a:p>
            <a:pPr algn="ctr" defTabSz="908050">
              <a:spcBef>
                <a:spcPct val="50000"/>
              </a:spcBef>
            </a:pPr>
            <a:r>
              <a:rPr lang="en-US" sz="3200">
                <a:solidFill>
                  <a:srgbClr val="FFFFCC"/>
                </a:solidFill>
              </a:rPr>
              <a:t>Abstract</a:t>
            </a:r>
          </a:p>
        </p:txBody>
      </p:sp>
      <p:sp>
        <p:nvSpPr>
          <p:cNvPr id="2072" name="Oval 690"/>
          <p:cNvSpPr>
            <a:spLocks noChangeArrowheads="1"/>
          </p:cNvSpPr>
          <p:nvPr/>
        </p:nvSpPr>
        <p:spPr bwMode="auto">
          <a:xfrm>
            <a:off x="381000" y="3810000"/>
            <a:ext cx="838200" cy="838200"/>
          </a:xfrm>
          <a:prstGeom prst="ellipse">
            <a:avLst/>
          </a:prstGeom>
          <a:solidFill>
            <a:srgbClr val="FFFFCC"/>
          </a:solidFill>
          <a:ln w="76200">
            <a:solidFill>
              <a:srgbClr val="99CC00"/>
            </a:solidFill>
            <a:round/>
            <a:headEnd/>
            <a:tailEnd/>
          </a:ln>
        </p:spPr>
        <p:txBody>
          <a:bodyPr wrap="none" anchor="ctr"/>
          <a:lstStyle/>
          <a:p>
            <a:pPr algn="ctr" defTabSz="908050"/>
            <a:r>
              <a:rPr lang="en-US" sz="3600">
                <a:solidFill>
                  <a:schemeClr val="accent2"/>
                </a:solidFill>
              </a:rPr>
              <a:t>1</a:t>
            </a:r>
          </a:p>
        </p:txBody>
      </p:sp>
      <p:sp>
        <p:nvSpPr>
          <p:cNvPr id="2073" name="Text Box 716"/>
          <p:cNvSpPr txBox="1">
            <a:spLocks noChangeArrowheads="1"/>
          </p:cNvSpPr>
          <p:nvPr/>
        </p:nvSpPr>
        <p:spPr bwMode="auto">
          <a:xfrm>
            <a:off x="685800" y="11734800"/>
            <a:ext cx="7924800" cy="661988"/>
          </a:xfrm>
          <a:prstGeom prst="rect">
            <a:avLst/>
          </a:prstGeom>
          <a:solidFill>
            <a:srgbClr val="003366"/>
          </a:solidFill>
          <a:ln w="82550">
            <a:solidFill>
              <a:srgbClr val="99CC00"/>
            </a:solidFill>
            <a:miter lim="800000"/>
            <a:headEnd/>
            <a:tailEnd/>
          </a:ln>
        </p:spPr>
        <p:txBody>
          <a:bodyPr>
            <a:spAutoFit/>
          </a:bodyPr>
          <a:lstStyle/>
          <a:p>
            <a:pPr algn="ctr" defTabSz="908050">
              <a:spcBef>
                <a:spcPct val="50000"/>
              </a:spcBef>
            </a:pPr>
            <a:r>
              <a:rPr lang="en-US" sz="3200">
                <a:solidFill>
                  <a:srgbClr val="FFFFCC"/>
                </a:solidFill>
              </a:rPr>
              <a:t>Introduction</a:t>
            </a:r>
          </a:p>
        </p:txBody>
      </p:sp>
      <p:sp>
        <p:nvSpPr>
          <p:cNvPr id="2074" name="Oval 662"/>
          <p:cNvSpPr>
            <a:spLocks noChangeArrowheads="1"/>
          </p:cNvSpPr>
          <p:nvPr/>
        </p:nvSpPr>
        <p:spPr bwMode="auto">
          <a:xfrm>
            <a:off x="381000" y="11658600"/>
            <a:ext cx="838200" cy="838200"/>
          </a:xfrm>
          <a:prstGeom prst="ellipse">
            <a:avLst/>
          </a:prstGeom>
          <a:solidFill>
            <a:srgbClr val="FFFFCC"/>
          </a:solidFill>
          <a:ln w="76200">
            <a:solidFill>
              <a:srgbClr val="99CC00"/>
            </a:solidFill>
            <a:round/>
            <a:headEnd/>
            <a:tailEnd/>
          </a:ln>
        </p:spPr>
        <p:txBody>
          <a:bodyPr wrap="none" anchor="ctr"/>
          <a:lstStyle/>
          <a:p>
            <a:pPr algn="ctr" defTabSz="908050"/>
            <a:r>
              <a:rPr lang="en-US" sz="3600">
                <a:solidFill>
                  <a:srgbClr val="0000FF"/>
                </a:solidFill>
              </a:rPr>
              <a:t>2</a:t>
            </a:r>
          </a:p>
        </p:txBody>
      </p:sp>
      <p:sp>
        <p:nvSpPr>
          <p:cNvPr id="2075" name="Text Box 717"/>
          <p:cNvSpPr txBox="1">
            <a:spLocks noChangeArrowheads="1"/>
          </p:cNvSpPr>
          <p:nvPr/>
        </p:nvSpPr>
        <p:spPr bwMode="auto">
          <a:xfrm>
            <a:off x="9372600" y="3917950"/>
            <a:ext cx="8686800" cy="784225"/>
          </a:xfrm>
          <a:prstGeom prst="rect">
            <a:avLst/>
          </a:prstGeom>
          <a:solidFill>
            <a:srgbClr val="003366"/>
          </a:solidFill>
          <a:ln w="82550">
            <a:solidFill>
              <a:srgbClr val="99CC00"/>
            </a:solidFill>
            <a:miter lim="800000"/>
            <a:headEnd/>
            <a:tailEnd/>
          </a:ln>
        </p:spPr>
        <p:txBody>
          <a:bodyPr>
            <a:spAutoFit/>
          </a:bodyPr>
          <a:lstStyle/>
          <a:p>
            <a:pPr algn="ctr" defTabSz="908050">
              <a:spcBef>
                <a:spcPct val="50000"/>
              </a:spcBef>
            </a:pPr>
            <a:r>
              <a:rPr lang="en-US" sz="3200">
                <a:solidFill>
                  <a:srgbClr val="FFFFCC"/>
                </a:solidFill>
              </a:rPr>
              <a:t>Sources of Seismic Hazards</a:t>
            </a:r>
            <a:r>
              <a:rPr lang="en-US"/>
              <a:t> </a:t>
            </a:r>
          </a:p>
        </p:txBody>
      </p:sp>
      <p:sp>
        <p:nvSpPr>
          <p:cNvPr id="2076" name="Oval 663"/>
          <p:cNvSpPr>
            <a:spLocks noChangeArrowheads="1"/>
          </p:cNvSpPr>
          <p:nvPr/>
        </p:nvSpPr>
        <p:spPr bwMode="auto">
          <a:xfrm>
            <a:off x="8991600" y="3870325"/>
            <a:ext cx="914400" cy="914400"/>
          </a:xfrm>
          <a:prstGeom prst="ellipse">
            <a:avLst/>
          </a:prstGeom>
          <a:solidFill>
            <a:srgbClr val="FFFFCC"/>
          </a:solidFill>
          <a:ln w="76200">
            <a:solidFill>
              <a:srgbClr val="99CC00"/>
            </a:solidFill>
            <a:round/>
            <a:headEnd/>
            <a:tailEnd/>
          </a:ln>
        </p:spPr>
        <p:txBody>
          <a:bodyPr wrap="none" anchor="ctr"/>
          <a:lstStyle/>
          <a:p>
            <a:pPr algn="ctr" defTabSz="908050"/>
            <a:r>
              <a:rPr lang="en-US" sz="3600">
                <a:solidFill>
                  <a:srgbClr val="0000FF"/>
                </a:solidFill>
              </a:rPr>
              <a:t>3</a:t>
            </a:r>
          </a:p>
        </p:txBody>
      </p:sp>
      <p:sp>
        <p:nvSpPr>
          <p:cNvPr id="2077" name="Text Box 718"/>
          <p:cNvSpPr txBox="1">
            <a:spLocks noChangeArrowheads="1"/>
          </p:cNvSpPr>
          <p:nvPr/>
        </p:nvSpPr>
        <p:spPr bwMode="auto">
          <a:xfrm>
            <a:off x="10058400" y="19132550"/>
            <a:ext cx="8153400" cy="661988"/>
          </a:xfrm>
          <a:prstGeom prst="rect">
            <a:avLst/>
          </a:prstGeom>
          <a:solidFill>
            <a:srgbClr val="003366"/>
          </a:solidFill>
          <a:ln w="82550">
            <a:solidFill>
              <a:srgbClr val="99CC00"/>
            </a:solidFill>
            <a:miter lim="800000"/>
            <a:headEnd/>
            <a:tailEnd/>
          </a:ln>
        </p:spPr>
        <p:txBody>
          <a:bodyPr>
            <a:spAutoFit/>
          </a:bodyPr>
          <a:lstStyle/>
          <a:p>
            <a:pPr algn="ctr" defTabSz="908050">
              <a:spcBef>
                <a:spcPct val="50000"/>
              </a:spcBef>
            </a:pPr>
            <a:r>
              <a:rPr lang="en-US" sz="3200">
                <a:solidFill>
                  <a:srgbClr val="FFFFCC"/>
                </a:solidFill>
              </a:rPr>
              <a:t>Discussion</a:t>
            </a:r>
          </a:p>
        </p:txBody>
      </p:sp>
      <p:sp>
        <p:nvSpPr>
          <p:cNvPr id="2078" name="Oval 664"/>
          <p:cNvSpPr>
            <a:spLocks noChangeArrowheads="1"/>
          </p:cNvSpPr>
          <p:nvPr/>
        </p:nvSpPr>
        <p:spPr bwMode="auto">
          <a:xfrm>
            <a:off x="9753600" y="19056350"/>
            <a:ext cx="838200" cy="838200"/>
          </a:xfrm>
          <a:prstGeom prst="ellipse">
            <a:avLst/>
          </a:prstGeom>
          <a:solidFill>
            <a:srgbClr val="FFFFCC"/>
          </a:solidFill>
          <a:ln w="76200">
            <a:solidFill>
              <a:srgbClr val="99CC00"/>
            </a:solidFill>
            <a:round/>
            <a:headEnd/>
            <a:tailEnd/>
          </a:ln>
        </p:spPr>
        <p:txBody>
          <a:bodyPr wrap="none" anchor="ctr"/>
          <a:lstStyle/>
          <a:p>
            <a:pPr algn="ctr" defTabSz="908050"/>
            <a:r>
              <a:rPr lang="en-US" sz="3600">
                <a:solidFill>
                  <a:srgbClr val="0000FF"/>
                </a:solidFill>
              </a:rPr>
              <a:t>4a</a:t>
            </a:r>
          </a:p>
        </p:txBody>
      </p:sp>
      <p:sp>
        <p:nvSpPr>
          <p:cNvPr id="2079" name="Text Box 719"/>
          <p:cNvSpPr txBox="1">
            <a:spLocks noChangeArrowheads="1"/>
          </p:cNvSpPr>
          <p:nvPr/>
        </p:nvSpPr>
        <p:spPr bwMode="auto">
          <a:xfrm>
            <a:off x="18821400" y="3962400"/>
            <a:ext cx="8534400" cy="661988"/>
          </a:xfrm>
          <a:prstGeom prst="rect">
            <a:avLst/>
          </a:prstGeom>
          <a:solidFill>
            <a:srgbClr val="003366"/>
          </a:solidFill>
          <a:ln w="82550">
            <a:solidFill>
              <a:srgbClr val="99CC00"/>
            </a:solidFill>
            <a:miter lim="800000"/>
            <a:headEnd/>
            <a:tailEnd/>
          </a:ln>
        </p:spPr>
        <p:txBody>
          <a:bodyPr>
            <a:spAutoFit/>
          </a:bodyPr>
          <a:lstStyle/>
          <a:p>
            <a:pPr algn="ctr" defTabSz="908050">
              <a:spcBef>
                <a:spcPct val="50000"/>
              </a:spcBef>
            </a:pPr>
            <a:r>
              <a:rPr lang="en-US" sz="3200">
                <a:solidFill>
                  <a:srgbClr val="FFFFCC"/>
                </a:solidFill>
              </a:rPr>
              <a:t>Discussion</a:t>
            </a:r>
          </a:p>
        </p:txBody>
      </p:sp>
      <p:sp>
        <p:nvSpPr>
          <p:cNvPr id="2080" name="Oval 666"/>
          <p:cNvSpPr>
            <a:spLocks noChangeArrowheads="1"/>
          </p:cNvSpPr>
          <p:nvPr/>
        </p:nvSpPr>
        <p:spPr bwMode="auto">
          <a:xfrm>
            <a:off x="18364200" y="3810000"/>
            <a:ext cx="990600" cy="914400"/>
          </a:xfrm>
          <a:prstGeom prst="ellipse">
            <a:avLst/>
          </a:prstGeom>
          <a:solidFill>
            <a:srgbClr val="FFFFCC"/>
          </a:solidFill>
          <a:ln w="76200">
            <a:solidFill>
              <a:srgbClr val="99CC00"/>
            </a:solidFill>
            <a:round/>
            <a:headEnd/>
            <a:tailEnd/>
          </a:ln>
        </p:spPr>
        <p:txBody>
          <a:bodyPr wrap="none" anchor="ctr"/>
          <a:lstStyle/>
          <a:p>
            <a:pPr algn="ctr" defTabSz="908050"/>
            <a:r>
              <a:rPr lang="en-US" sz="3600">
                <a:solidFill>
                  <a:srgbClr val="0000FF"/>
                </a:solidFill>
              </a:rPr>
              <a:t>4b</a:t>
            </a:r>
          </a:p>
        </p:txBody>
      </p:sp>
      <p:sp>
        <p:nvSpPr>
          <p:cNvPr id="2081" name="Text Box 720"/>
          <p:cNvSpPr txBox="1">
            <a:spLocks noChangeArrowheads="1"/>
          </p:cNvSpPr>
          <p:nvPr/>
        </p:nvSpPr>
        <p:spPr bwMode="auto">
          <a:xfrm>
            <a:off x="28117800" y="3984625"/>
            <a:ext cx="7924800" cy="661988"/>
          </a:xfrm>
          <a:prstGeom prst="rect">
            <a:avLst/>
          </a:prstGeom>
          <a:solidFill>
            <a:srgbClr val="003366"/>
          </a:solidFill>
          <a:ln w="82550">
            <a:solidFill>
              <a:srgbClr val="99CC00"/>
            </a:solidFill>
            <a:miter lim="800000"/>
            <a:headEnd/>
            <a:tailEnd/>
          </a:ln>
        </p:spPr>
        <p:txBody>
          <a:bodyPr>
            <a:spAutoFit/>
          </a:bodyPr>
          <a:lstStyle/>
          <a:p>
            <a:pPr algn="ctr" defTabSz="908050">
              <a:spcBef>
                <a:spcPct val="50000"/>
              </a:spcBef>
            </a:pPr>
            <a:r>
              <a:rPr lang="en-US" sz="3200">
                <a:solidFill>
                  <a:srgbClr val="FFFFCC"/>
                </a:solidFill>
              </a:rPr>
              <a:t>Discussion</a:t>
            </a:r>
          </a:p>
        </p:txBody>
      </p:sp>
      <p:sp>
        <p:nvSpPr>
          <p:cNvPr id="2082" name="Oval 667"/>
          <p:cNvSpPr>
            <a:spLocks noChangeArrowheads="1"/>
          </p:cNvSpPr>
          <p:nvPr/>
        </p:nvSpPr>
        <p:spPr bwMode="auto">
          <a:xfrm>
            <a:off x="27660600" y="3884613"/>
            <a:ext cx="838200" cy="838200"/>
          </a:xfrm>
          <a:prstGeom prst="ellipse">
            <a:avLst/>
          </a:prstGeom>
          <a:solidFill>
            <a:srgbClr val="FFFFCC"/>
          </a:solidFill>
          <a:ln w="76200">
            <a:solidFill>
              <a:srgbClr val="99CC00"/>
            </a:solidFill>
            <a:round/>
            <a:headEnd/>
            <a:tailEnd/>
          </a:ln>
        </p:spPr>
        <p:txBody>
          <a:bodyPr wrap="none" anchor="ctr"/>
          <a:lstStyle/>
          <a:p>
            <a:pPr algn="ctr" defTabSz="908050"/>
            <a:r>
              <a:rPr lang="en-US" sz="3600">
                <a:solidFill>
                  <a:srgbClr val="0000FF"/>
                </a:solidFill>
              </a:rPr>
              <a:t>4c</a:t>
            </a:r>
          </a:p>
        </p:txBody>
      </p:sp>
      <p:sp>
        <p:nvSpPr>
          <p:cNvPr id="2083" name="Text Box 721"/>
          <p:cNvSpPr txBox="1">
            <a:spLocks noChangeArrowheads="1"/>
          </p:cNvSpPr>
          <p:nvPr/>
        </p:nvSpPr>
        <p:spPr bwMode="auto">
          <a:xfrm>
            <a:off x="28346400" y="21294725"/>
            <a:ext cx="7924800" cy="661988"/>
          </a:xfrm>
          <a:prstGeom prst="rect">
            <a:avLst/>
          </a:prstGeom>
          <a:solidFill>
            <a:srgbClr val="003366"/>
          </a:solidFill>
          <a:ln w="82550">
            <a:solidFill>
              <a:srgbClr val="99CC00"/>
            </a:solidFill>
            <a:miter lim="800000"/>
            <a:headEnd/>
            <a:tailEnd/>
          </a:ln>
        </p:spPr>
        <p:txBody>
          <a:bodyPr>
            <a:spAutoFit/>
          </a:bodyPr>
          <a:lstStyle/>
          <a:p>
            <a:pPr algn="ctr" defTabSz="908050">
              <a:spcBef>
                <a:spcPct val="50000"/>
              </a:spcBef>
            </a:pPr>
            <a:r>
              <a:rPr lang="en-US" sz="3200">
                <a:solidFill>
                  <a:srgbClr val="FFFFCC"/>
                </a:solidFill>
              </a:rPr>
              <a:t>Conclusion</a:t>
            </a:r>
          </a:p>
        </p:txBody>
      </p:sp>
      <p:sp>
        <p:nvSpPr>
          <p:cNvPr id="2084" name="Oval 668"/>
          <p:cNvSpPr>
            <a:spLocks noChangeArrowheads="1"/>
          </p:cNvSpPr>
          <p:nvPr/>
        </p:nvSpPr>
        <p:spPr bwMode="auto">
          <a:xfrm>
            <a:off x="28041600" y="21259800"/>
            <a:ext cx="838200" cy="838200"/>
          </a:xfrm>
          <a:prstGeom prst="ellipse">
            <a:avLst/>
          </a:prstGeom>
          <a:solidFill>
            <a:srgbClr val="FFFFCC"/>
          </a:solidFill>
          <a:ln w="76200">
            <a:solidFill>
              <a:srgbClr val="99CC00"/>
            </a:solidFill>
            <a:round/>
            <a:headEnd/>
            <a:tailEnd/>
          </a:ln>
        </p:spPr>
        <p:txBody>
          <a:bodyPr wrap="none" anchor="ctr"/>
          <a:lstStyle/>
          <a:p>
            <a:pPr algn="ctr" defTabSz="908050"/>
            <a:r>
              <a:rPr lang="en-US" sz="3600">
                <a:solidFill>
                  <a:srgbClr val="0000FF"/>
                </a:solidFill>
              </a:rPr>
              <a:t>5</a:t>
            </a:r>
          </a:p>
        </p:txBody>
      </p:sp>
      <p:sp>
        <p:nvSpPr>
          <p:cNvPr id="2085" name="Text Box 722"/>
          <p:cNvSpPr txBox="1">
            <a:spLocks noChangeArrowheads="1"/>
          </p:cNvSpPr>
          <p:nvPr/>
        </p:nvSpPr>
        <p:spPr bwMode="auto">
          <a:xfrm>
            <a:off x="28346400" y="25474613"/>
            <a:ext cx="7924800" cy="661987"/>
          </a:xfrm>
          <a:prstGeom prst="rect">
            <a:avLst/>
          </a:prstGeom>
          <a:solidFill>
            <a:srgbClr val="003366"/>
          </a:solidFill>
          <a:ln w="82550">
            <a:solidFill>
              <a:srgbClr val="99CC00"/>
            </a:solidFill>
            <a:miter lim="800000"/>
            <a:headEnd/>
            <a:tailEnd/>
          </a:ln>
        </p:spPr>
        <p:txBody>
          <a:bodyPr>
            <a:spAutoFit/>
          </a:bodyPr>
          <a:lstStyle/>
          <a:p>
            <a:pPr algn="ctr" defTabSz="908050">
              <a:spcBef>
                <a:spcPct val="50000"/>
              </a:spcBef>
            </a:pPr>
            <a:r>
              <a:rPr lang="en-US" sz="3200">
                <a:solidFill>
                  <a:srgbClr val="FFFFCC"/>
                </a:solidFill>
              </a:rPr>
              <a:t>References</a:t>
            </a:r>
          </a:p>
        </p:txBody>
      </p:sp>
      <p:sp>
        <p:nvSpPr>
          <p:cNvPr id="2086" name="Oval 674"/>
          <p:cNvSpPr>
            <a:spLocks noChangeArrowheads="1"/>
          </p:cNvSpPr>
          <p:nvPr/>
        </p:nvSpPr>
        <p:spPr bwMode="auto">
          <a:xfrm>
            <a:off x="28041600" y="25374600"/>
            <a:ext cx="838200" cy="838200"/>
          </a:xfrm>
          <a:prstGeom prst="ellipse">
            <a:avLst/>
          </a:prstGeom>
          <a:solidFill>
            <a:srgbClr val="FFFFCC"/>
          </a:solidFill>
          <a:ln w="76200">
            <a:solidFill>
              <a:srgbClr val="99CC00"/>
            </a:solidFill>
            <a:round/>
            <a:headEnd/>
            <a:tailEnd/>
          </a:ln>
        </p:spPr>
        <p:txBody>
          <a:bodyPr wrap="none" anchor="ctr"/>
          <a:lstStyle/>
          <a:p>
            <a:pPr algn="ctr" defTabSz="908050"/>
            <a:r>
              <a:rPr lang="en-US" sz="3600">
                <a:solidFill>
                  <a:srgbClr val="0000FF"/>
                </a:solidFill>
              </a:rPr>
              <a:t>6</a:t>
            </a:r>
          </a:p>
        </p:txBody>
      </p:sp>
      <p:sp>
        <p:nvSpPr>
          <p:cNvPr id="2087" name="Line 735"/>
          <p:cNvSpPr>
            <a:spLocks noChangeShapeType="1"/>
          </p:cNvSpPr>
          <p:nvPr/>
        </p:nvSpPr>
        <p:spPr bwMode="auto">
          <a:xfrm>
            <a:off x="0" y="0"/>
            <a:ext cx="0" cy="29260800"/>
          </a:xfrm>
          <a:prstGeom prst="line">
            <a:avLst/>
          </a:prstGeom>
          <a:noFill/>
          <a:ln w="76200" cmpd="tri">
            <a:solidFill>
              <a:schemeClr val="tx1"/>
            </a:solidFill>
            <a:round/>
            <a:headEnd/>
            <a:tailEnd/>
          </a:ln>
        </p:spPr>
        <p:txBody>
          <a:bodyPr/>
          <a:lstStyle/>
          <a:p>
            <a:endParaRPr lang="en-US"/>
          </a:p>
        </p:txBody>
      </p:sp>
      <p:sp>
        <p:nvSpPr>
          <p:cNvPr id="2088" name="Line 736"/>
          <p:cNvSpPr>
            <a:spLocks noChangeShapeType="1"/>
          </p:cNvSpPr>
          <p:nvPr/>
        </p:nvSpPr>
        <p:spPr bwMode="auto">
          <a:xfrm>
            <a:off x="36576000" y="0"/>
            <a:ext cx="0" cy="29260800"/>
          </a:xfrm>
          <a:prstGeom prst="line">
            <a:avLst/>
          </a:prstGeom>
          <a:noFill/>
          <a:ln w="101600">
            <a:solidFill>
              <a:schemeClr val="tx1"/>
            </a:solidFill>
            <a:round/>
            <a:headEnd/>
            <a:tailEnd/>
          </a:ln>
        </p:spPr>
        <p:txBody>
          <a:bodyPr/>
          <a:lstStyle/>
          <a:p>
            <a:endParaRPr lang="en-US"/>
          </a:p>
        </p:txBody>
      </p:sp>
      <p:sp>
        <p:nvSpPr>
          <p:cNvPr id="2089" name="Line 737"/>
          <p:cNvSpPr>
            <a:spLocks noChangeShapeType="1"/>
          </p:cNvSpPr>
          <p:nvPr/>
        </p:nvSpPr>
        <p:spPr bwMode="auto">
          <a:xfrm>
            <a:off x="0" y="0"/>
            <a:ext cx="36576000" cy="0"/>
          </a:xfrm>
          <a:prstGeom prst="line">
            <a:avLst/>
          </a:prstGeom>
          <a:noFill/>
          <a:ln w="101600">
            <a:solidFill>
              <a:schemeClr val="tx1"/>
            </a:solidFill>
            <a:round/>
            <a:headEnd/>
            <a:tailEnd/>
          </a:ln>
        </p:spPr>
        <p:txBody>
          <a:bodyPr/>
          <a:lstStyle/>
          <a:p>
            <a:endParaRPr lang="en-US"/>
          </a:p>
        </p:txBody>
      </p:sp>
      <p:sp>
        <p:nvSpPr>
          <p:cNvPr id="2090" name="Line 738"/>
          <p:cNvSpPr>
            <a:spLocks noChangeShapeType="1"/>
          </p:cNvSpPr>
          <p:nvPr/>
        </p:nvSpPr>
        <p:spPr bwMode="auto">
          <a:xfrm>
            <a:off x="0" y="29260800"/>
            <a:ext cx="36576000" cy="0"/>
          </a:xfrm>
          <a:prstGeom prst="line">
            <a:avLst/>
          </a:prstGeom>
          <a:noFill/>
          <a:ln w="101600">
            <a:solidFill>
              <a:schemeClr val="tx1"/>
            </a:solidFill>
            <a:round/>
            <a:headEnd/>
            <a:tailEnd/>
          </a:ln>
        </p:spPr>
        <p:txBody>
          <a:bodyPr/>
          <a:lstStyle/>
          <a:p>
            <a:endParaRPr lang="en-US"/>
          </a:p>
        </p:txBody>
      </p:sp>
      <p:grpSp>
        <p:nvGrpSpPr>
          <p:cNvPr id="2091" name="Group 739"/>
          <p:cNvGrpSpPr>
            <a:grpSpLocks/>
          </p:cNvGrpSpPr>
          <p:nvPr/>
        </p:nvGrpSpPr>
        <p:grpSpPr bwMode="auto">
          <a:xfrm>
            <a:off x="2133600" y="762000"/>
            <a:ext cx="5029200" cy="2362200"/>
            <a:chOff x="1296" y="2400"/>
            <a:chExt cx="2400" cy="1200"/>
          </a:xfrm>
        </p:grpSpPr>
        <p:sp>
          <p:nvSpPr>
            <p:cNvPr id="2100" name="Rectangle 740"/>
            <p:cNvSpPr>
              <a:spLocks noChangeArrowheads="1"/>
            </p:cNvSpPr>
            <p:nvPr/>
          </p:nvSpPr>
          <p:spPr bwMode="auto">
            <a:xfrm>
              <a:off x="1296" y="2400"/>
              <a:ext cx="2400" cy="1200"/>
            </a:xfrm>
            <a:prstGeom prst="rect">
              <a:avLst/>
            </a:prstGeom>
            <a:solidFill>
              <a:schemeClr val="bg1"/>
            </a:solidFill>
            <a:ln w="9525">
              <a:noFill/>
              <a:miter lim="800000"/>
              <a:headEnd/>
              <a:tailEnd/>
            </a:ln>
          </p:spPr>
          <p:txBody>
            <a:bodyPr wrap="none" anchor="ctr"/>
            <a:lstStyle/>
            <a:p>
              <a:endParaRPr lang="en-US"/>
            </a:p>
          </p:txBody>
        </p:sp>
        <p:pic>
          <p:nvPicPr>
            <p:cNvPr id="2101" name="Picture 741" descr="earth_sci_sign"/>
            <p:cNvPicPr>
              <a:picLocks noChangeAspect="1" noChangeArrowheads="1"/>
            </p:cNvPicPr>
            <p:nvPr/>
          </p:nvPicPr>
          <p:blipFill>
            <a:blip r:embed="rId6" cstate="print"/>
            <a:srcRect/>
            <a:stretch>
              <a:fillRect/>
            </a:stretch>
          </p:blipFill>
          <p:spPr bwMode="auto">
            <a:xfrm>
              <a:off x="1296" y="2400"/>
              <a:ext cx="2400" cy="1200"/>
            </a:xfrm>
            <a:prstGeom prst="rect">
              <a:avLst/>
            </a:prstGeom>
            <a:noFill/>
            <a:ln w="9525">
              <a:noFill/>
              <a:miter lim="800000"/>
              <a:headEnd/>
              <a:tailEnd/>
            </a:ln>
          </p:spPr>
        </p:pic>
      </p:grpSp>
      <p:sp>
        <p:nvSpPr>
          <p:cNvPr id="2094" name="Rectangle 763"/>
          <p:cNvSpPr>
            <a:spLocks noChangeArrowheads="1"/>
          </p:cNvSpPr>
          <p:nvPr/>
        </p:nvSpPr>
        <p:spPr bwMode="auto">
          <a:xfrm>
            <a:off x="9067800" y="17632363"/>
            <a:ext cx="9144000" cy="868362"/>
          </a:xfrm>
          <a:prstGeom prst="rect">
            <a:avLst/>
          </a:prstGeom>
          <a:noFill/>
          <a:ln w="9525">
            <a:noFill/>
            <a:miter lim="800000"/>
            <a:headEnd/>
            <a:tailEnd/>
          </a:ln>
        </p:spPr>
        <p:txBody>
          <a:bodyPr anchor="ctr">
            <a:spAutoFit/>
          </a:bodyPr>
          <a:lstStyle/>
          <a:p>
            <a:r>
              <a:rPr lang="en-US" sz="1700" b="0">
                <a:solidFill>
                  <a:schemeClr val="tx1"/>
                </a:solidFill>
              </a:rPr>
              <a:t>Figure 1. Cross-section through the Cascadia subduction zone at the latitude of Portland, Oregon. With assumed coseismic rupture that will extend approx. into the western transition zone</a:t>
            </a:r>
          </a:p>
        </p:txBody>
      </p:sp>
      <p:sp>
        <p:nvSpPr>
          <p:cNvPr id="2095" name="Rectangle 767"/>
          <p:cNvSpPr>
            <a:spLocks noChangeArrowheads="1"/>
          </p:cNvSpPr>
          <p:nvPr/>
        </p:nvSpPr>
        <p:spPr bwMode="auto">
          <a:xfrm>
            <a:off x="1371600" y="24384000"/>
            <a:ext cx="3200400" cy="2838450"/>
          </a:xfrm>
          <a:prstGeom prst="rect">
            <a:avLst/>
          </a:prstGeom>
          <a:noFill/>
          <a:ln w="9525">
            <a:noFill/>
            <a:miter lim="800000"/>
            <a:headEnd/>
            <a:tailEnd/>
          </a:ln>
        </p:spPr>
        <p:txBody>
          <a:bodyPr anchor="ctr">
            <a:spAutoFit/>
          </a:bodyPr>
          <a:lstStyle/>
          <a:p>
            <a:r>
              <a:rPr lang="en-US" altLang="zh-TW" sz="1800" b="0">
                <a:solidFill>
                  <a:srgbClr val="000000"/>
                </a:solidFill>
                <a:ea typeface="PMingLiU" pitchFamily="18" charset="-120"/>
                <a:cs typeface="Arial" charset="0"/>
              </a:rPr>
              <a:t>Figure 3. Crustal earthquake focal mechanisms of northwestern Oregon and southwestern Washington. Most of the mechanisms exhibit strike-slip and oblique reverse faulting in response to a N-S to NE-SW-directed maximum compressive stress.</a:t>
            </a:r>
            <a:r>
              <a:rPr lang="en-US" altLang="zh-TW" sz="1800" b="0">
                <a:ea typeface="PMingLiU" pitchFamily="18" charset="-120"/>
                <a:cs typeface="Arial" charset="0"/>
              </a:rPr>
              <a:t> </a:t>
            </a:r>
          </a:p>
        </p:txBody>
      </p:sp>
      <p:pic>
        <p:nvPicPr>
          <p:cNvPr id="2098" name="Picture 53" descr="EarthquakeHazardmap.jpg"/>
          <p:cNvPicPr>
            <a:picLocks noChangeAspect="1"/>
          </p:cNvPicPr>
          <p:nvPr/>
        </p:nvPicPr>
        <p:blipFill>
          <a:blip r:embed="rId7" cstate="print"/>
          <a:srcRect/>
          <a:stretch>
            <a:fillRect/>
          </a:stretch>
        </p:blipFill>
        <p:spPr bwMode="auto">
          <a:xfrm>
            <a:off x="28194000" y="11277600"/>
            <a:ext cx="8077200" cy="7805738"/>
          </a:xfrm>
          <a:prstGeom prst="rect">
            <a:avLst/>
          </a:prstGeom>
          <a:noFill/>
          <a:ln w="3175">
            <a:solidFill>
              <a:schemeClr val="tx1"/>
            </a:solidFill>
            <a:miter lim="800000"/>
            <a:headEnd/>
            <a:tailEnd/>
          </a:ln>
        </p:spPr>
      </p:pic>
      <p:pic>
        <p:nvPicPr>
          <p:cNvPr id="2050" name="Picture 765"/>
          <p:cNvPicPr>
            <a:picLocks noChangeAspect="1" noChangeArrowheads="1"/>
          </p:cNvPicPr>
          <p:nvPr/>
        </p:nvPicPr>
        <p:blipFill>
          <a:blip r:embed="rId8" cstate="print"/>
          <a:srcRect/>
          <a:stretch>
            <a:fillRect/>
          </a:stretch>
        </p:blipFill>
        <p:spPr bwMode="auto">
          <a:xfrm>
            <a:off x="4789488" y="21336000"/>
            <a:ext cx="5040312" cy="6981825"/>
          </a:xfrm>
          <a:prstGeom prst="rect">
            <a:avLst/>
          </a:prstGeom>
          <a:noFill/>
          <a:ln w="9525">
            <a:noFill/>
            <a:miter lim="800000"/>
            <a:headEnd/>
            <a:tailEnd/>
          </a:ln>
        </p:spPr>
      </p:pic>
      <p:pic>
        <p:nvPicPr>
          <p:cNvPr id="2109" name="Picture 61" descr="692px-Multnomah_County_Oregon_Incorporated_and_Unincorporated_areas_Portland_Highlighted"/>
          <p:cNvPicPr>
            <a:picLocks noChangeAspect="1" noChangeArrowheads="1"/>
          </p:cNvPicPr>
          <p:nvPr/>
        </p:nvPicPr>
        <p:blipFill>
          <a:blip r:embed="rId9" cstate="print"/>
          <a:srcRect/>
          <a:stretch>
            <a:fillRect/>
          </a:stretch>
        </p:blipFill>
        <p:spPr bwMode="auto">
          <a:xfrm>
            <a:off x="31394400" y="587375"/>
            <a:ext cx="3235325" cy="2805113"/>
          </a:xfrm>
          <a:prstGeom prst="rect">
            <a:avLst/>
          </a:prstGeom>
          <a:noFill/>
          <a:ln w="9525">
            <a:noFill/>
            <a:miter lim="800000"/>
            <a:headEnd/>
            <a:tailEnd/>
          </a:ln>
        </p:spPr>
      </p:pic>
      <p:sp>
        <p:nvSpPr>
          <p:cNvPr id="2113" name="Line 629"/>
          <p:cNvSpPr>
            <a:spLocks noChangeShapeType="1"/>
          </p:cNvSpPr>
          <p:nvPr/>
        </p:nvSpPr>
        <p:spPr bwMode="auto">
          <a:xfrm>
            <a:off x="381000" y="381000"/>
            <a:ext cx="35814000" cy="0"/>
          </a:xfrm>
          <a:prstGeom prst="line">
            <a:avLst/>
          </a:prstGeom>
          <a:noFill/>
          <a:ln w="95250" cmpd="tri">
            <a:solidFill>
              <a:schemeClr val="accent2"/>
            </a:solidFill>
            <a:round/>
            <a:headEnd/>
            <a:tailEnd/>
          </a:ln>
        </p:spPr>
        <p:txBody>
          <a:bodyPr/>
          <a:lstStyle/>
          <a:p>
            <a:endParaRPr lang="en-US"/>
          </a:p>
        </p:txBody>
      </p:sp>
      <p:sp>
        <p:nvSpPr>
          <p:cNvPr id="2114" name="Line 624"/>
          <p:cNvSpPr>
            <a:spLocks noChangeShapeType="1"/>
          </p:cNvSpPr>
          <p:nvPr/>
        </p:nvSpPr>
        <p:spPr bwMode="auto">
          <a:xfrm>
            <a:off x="304800" y="304800"/>
            <a:ext cx="35890200" cy="0"/>
          </a:xfrm>
          <a:prstGeom prst="line">
            <a:avLst/>
          </a:prstGeom>
          <a:noFill/>
          <a:ln w="57150" cmpd="thinThick">
            <a:solidFill>
              <a:srgbClr val="FFFFCC"/>
            </a:solidFill>
            <a:round/>
            <a:headEnd/>
            <a:tailEnd/>
          </a:ln>
        </p:spPr>
        <p:txBody>
          <a:bodyPr/>
          <a:lstStyle/>
          <a:p>
            <a:endParaRPr lang="en-US"/>
          </a:p>
        </p:txBody>
      </p:sp>
      <p:sp>
        <p:nvSpPr>
          <p:cNvPr id="2128" name="Rectangle 770"/>
          <p:cNvSpPr>
            <a:spLocks noChangeArrowheads="1"/>
          </p:cNvSpPr>
          <p:nvPr/>
        </p:nvSpPr>
        <p:spPr bwMode="auto">
          <a:xfrm>
            <a:off x="5905500" y="18669000"/>
            <a:ext cx="2514600" cy="2014538"/>
          </a:xfrm>
          <a:prstGeom prst="rect">
            <a:avLst/>
          </a:prstGeom>
          <a:noFill/>
          <a:ln w="9525">
            <a:noFill/>
            <a:miter lim="800000"/>
            <a:headEnd/>
            <a:tailEnd/>
          </a:ln>
        </p:spPr>
        <p:txBody>
          <a:bodyPr anchor="ctr">
            <a:spAutoFit/>
          </a:bodyPr>
          <a:lstStyle/>
          <a:p>
            <a:r>
              <a:rPr lang="en-US" altLang="zh-TW" sz="1800" b="0">
                <a:solidFill>
                  <a:schemeClr val="tx1"/>
                </a:solidFill>
                <a:ea typeface="PMingLiU" pitchFamily="18" charset="-120"/>
              </a:rPr>
              <a:t>Figure 2. Block diagram of the Portland Hills fault zone. Showing that there are possible interpretations of its subsurface geometry</a:t>
            </a:r>
          </a:p>
        </p:txBody>
      </p:sp>
      <p:sp>
        <p:nvSpPr>
          <p:cNvPr id="2131" name="Text Box 83"/>
          <p:cNvSpPr txBox="1">
            <a:spLocks noChangeArrowheads="1"/>
          </p:cNvSpPr>
          <p:nvPr/>
        </p:nvSpPr>
        <p:spPr bwMode="auto">
          <a:xfrm>
            <a:off x="18821400" y="25296813"/>
            <a:ext cx="4191000" cy="915987"/>
          </a:xfrm>
          <a:prstGeom prst="rect">
            <a:avLst/>
          </a:prstGeom>
          <a:noFill/>
          <a:ln w="9525">
            <a:noFill/>
            <a:miter lim="800000"/>
            <a:headEnd/>
            <a:tailEnd/>
          </a:ln>
          <a:effectLst/>
        </p:spPr>
        <p:txBody>
          <a:bodyPr>
            <a:spAutoFit/>
          </a:bodyPr>
          <a:lstStyle/>
          <a:p>
            <a:pPr defTabSz="908050">
              <a:spcBef>
                <a:spcPct val="50000"/>
              </a:spcBef>
            </a:pPr>
            <a:r>
              <a:rPr lang="en-US" sz="1800" b="0">
                <a:solidFill>
                  <a:schemeClr val="tx1"/>
                </a:solidFill>
              </a:rPr>
              <a:t>Figure 4. Portland Hills fault M 6.8 earthquake peak horizontal acceleration (g) at ground surface</a:t>
            </a:r>
            <a:endParaRPr lang="en-US" b="0">
              <a:solidFill>
                <a:schemeClr val="tx1"/>
              </a:solidFill>
            </a:endParaRPr>
          </a:p>
        </p:txBody>
      </p:sp>
      <p:grpSp>
        <p:nvGrpSpPr>
          <p:cNvPr id="2134" name="Group 86"/>
          <p:cNvGrpSpPr>
            <a:grpSpLocks/>
          </p:cNvGrpSpPr>
          <p:nvPr/>
        </p:nvGrpSpPr>
        <p:grpSpPr bwMode="auto">
          <a:xfrm>
            <a:off x="28117800" y="19202400"/>
            <a:ext cx="4114800" cy="1597025"/>
            <a:chOff x="17520" y="12336"/>
            <a:chExt cx="2592" cy="1006"/>
          </a:xfrm>
        </p:grpSpPr>
        <p:pic>
          <p:nvPicPr>
            <p:cNvPr id="2099" name="Picture 54" descr="EQHKey.jpg"/>
            <p:cNvPicPr>
              <a:picLocks noChangeAspect="1"/>
            </p:cNvPicPr>
            <p:nvPr/>
          </p:nvPicPr>
          <p:blipFill>
            <a:blip r:embed="rId10" cstate="print"/>
            <a:srcRect/>
            <a:stretch>
              <a:fillRect/>
            </a:stretch>
          </p:blipFill>
          <p:spPr bwMode="auto">
            <a:xfrm>
              <a:off x="17520" y="12336"/>
              <a:ext cx="2112" cy="1006"/>
            </a:xfrm>
            <a:prstGeom prst="rect">
              <a:avLst/>
            </a:prstGeom>
            <a:noFill/>
            <a:ln w="9525">
              <a:noFill/>
              <a:miter lim="800000"/>
              <a:headEnd/>
              <a:tailEnd/>
            </a:ln>
          </p:spPr>
        </p:pic>
        <p:sp>
          <p:nvSpPr>
            <p:cNvPr id="2133" name="Text Box 85"/>
            <p:cNvSpPr txBox="1">
              <a:spLocks noChangeArrowheads="1"/>
            </p:cNvSpPr>
            <p:nvPr/>
          </p:nvSpPr>
          <p:spPr bwMode="auto">
            <a:xfrm>
              <a:off x="17904" y="12340"/>
              <a:ext cx="2208" cy="956"/>
            </a:xfrm>
            <a:prstGeom prst="rect">
              <a:avLst/>
            </a:prstGeom>
            <a:solidFill>
              <a:schemeClr val="bg1"/>
            </a:solidFill>
            <a:ln w="9525">
              <a:noFill/>
              <a:miter lim="800000"/>
              <a:headEnd/>
              <a:tailEnd/>
            </a:ln>
            <a:effectLst/>
          </p:spPr>
          <p:txBody>
            <a:bodyPr>
              <a:spAutoFit/>
            </a:bodyPr>
            <a:lstStyle/>
            <a:p>
              <a:pPr defTabSz="908050">
                <a:spcBef>
                  <a:spcPct val="50000"/>
                </a:spcBef>
              </a:pPr>
              <a:r>
                <a:rPr lang="en-US" sz="1700">
                  <a:solidFill>
                    <a:schemeClr val="tx1"/>
                  </a:solidFill>
                </a:rPr>
                <a:t>Zone A ----Greatest Hazard</a:t>
              </a:r>
            </a:p>
            <a:p>
              <a:pPr defTabSz="908050">
                <a:spcBef>
                  <a:spcPct val="50000"/>
                </a:spcBef>
              </a:pPr>
              <a:r>
                <a:rPr lang="en-US" sz="1700">
                  <a:solidFill>
                    <a:schemeClr val="tx1"/>
                  </a:solidFill>
                </a:rPr>
                <a:t>Zone B</a:t>
              </a:r>
            </a:p>
            <a:p>
              <a:pPr defTabSz="908050">
                <a:spcBef>
                  <a:spcPct val="50000"/>
                </a:spcBef>
              </a:pPr>
              <a:r>
                <a:rPr lang="en-US" sz="1700">
                  <a:solidFill>
                    <a:schemeClr val="tx1"/>
                  </a:solidFill>
                </a:rPr>
                <a:t>Zone C</a:t>
              </a:r>
            </a:p>
            <a:p>
              <a:pPr defTabSz="908050">
                <a:spcBef>
                  <a:spcPct val="50000"/>
                </a:spcBef>
              </a:pPr>
              <a:r>
                <a:rPr lang="en-US" sz="1700">
                  <a:solidFill>
                    <a:schemeClr val="tx1"/>
                  </a:solidFill>
                </a:rPr>
                <a:t>Zone D ---- Least Hazard</a:t>
              </a:r>
            </a:p>
          </p:txBody>
        </p:sp>
      </p:grpSp>
      <p:sp>
        <p:nvSpPr>
          <p:cNvPr id="2103" name="Text Box 55"/>
          <p:cNvSpPr txBox="1">
            <a:spLocks noChangeArrowheads="1"/>
          </p:cNvSpPr>
          <p:nvPr/>
        </p:nvSpPr>
        <p:spPr bwMode="auto">
          <a:xfrm>
            <a:off x="32004000" y="19202400"/>
            <a:ext cx="4191000" cy="641350"/>
          </a:xfrm>
          <a:prstGeom prst="rect">
            <a:avLst/>
          </a:prstGeom>
          <a:noFill/>
          <a:ln w="9525">
            <a:noFill/>
            <a:miter lim="800000"/>
            <a:headEnd/>
            <a:tailEnd/>
          </a:ln>
          <a:effectLst/>
        </p:spPr>
        <p:txBody>
          <a:bodyPr>
            <a:spAutoFit/>
          </a:bodyPr>
          <a:lstStyle/>
          <a:p>
            <a:pPr defTabSz="908050">
              <a:spcBef>
                <a:spcPct val="50000"/>
              </a:spcBef>
            </a:pPr>
            <a:r>
              <a:rPr lang="en-US" sz="1800" b="0">
                <a:solidFill>
                  <a:schemeClr val="tx1"/>
                </a:solidFill>
              </a:rPr>
              <a:t>Figure 5. Relative Earthquake Hazards Map of Portland, Oregon.</a:t>
            </a:r>
          </a:p>
        </p:txBody>
      </p:sp>
      <p:pic>
        <p:nvPicPr>
          <p:cNvPr id="2130" name="Picture 82"/>
          <p:cNvPicPr>
            <a:picLocks noChangeAspect="1" noChangeArrowheads="1"/>
          </p:cNvPicPr>
          <p:nvPr/>
        </p:nvPicPr>
        <p:blipFill>
          <a:blip r:embed="rId11" cstate="print"/>
          <a:srcRect/>
          <a:stretch>
            <a:fillRect/>
          </a:stretch>
        </p:blipFill>
        <p:spPr bwMode="auto">
          <a:xfrm>
            <a:off x="18669000" y="16697325"/>
            <a:ext cx="8991600" cy="8448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spDef>
    <a:ln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6148</TotalTime>
  <Words>1457</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Times New Roman</vt:lpstr>
      <vt:lpstr>Symbol</vt:lpstr>
      <vt:lpstr>PMingLiU</vt:lpstr>
      <vt:lpstr>Blank Presentation</vt:lpstr>
      <vt:lpstr>Slide 1</vt:lpstr>
    </vt:vector>
  </TitlesOfParts>
  <Company>Mechanical Engineering VT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UCS</cp:lastModifiedBy>
  <cp:revision>490</cp:revision>
  <cp:lastPrinted>2003-04-18T14:25:05Z</cp:lastPrinted>
  <dcterms:created xsi:type="dcterms:W3CDTF">2003-04-11T15:30:44Z</dcterms:created>
  <dcterms:modified xsi:type="dcterms:W3CDTF">2016-05-04T22:18:25Z</dcterms:modified>
</cp:coreProperties>
</file>