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2" r:id="rId6"/>
    <p:sldId id="263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6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89FC10-5D4A-D441-ACE2-099B60134A9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736184D-6E10-3842-8FB6-558DAACBD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LARGE WOOD AND LOG JAMS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of Forestry 2004</a:t>
            </a:r>
          </a:p>
          <a:p>
            <a:r>
              <a:rPr dirty="0"/>
              <a:t>Stream Habitat Restoration Guidelines </a:t>
            </a:r>
            <a:endParaRPr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7834"/>
            <a:ext cx="8042276" cy="911132"/>
          </a:xfrm>
        </p:spPr>
        <p:txBody>
          <a:bodyPr/>
          <a:lstStyle/>
          <a:p>
            <a:r>
              <a:rPr lang="en-US" sz="4000" dirty="0" smtClean="0"/>
              <a:t>How does LWD create habitat?</a:t>
            </a:r>
            <a:endParaRPr lang="en-US" sz="4000" dirty="0"/>
          </a:p>
        </p:txBody>
      </p:sp>
      <p:pic>
        <p:nvPicPr>
          <p:cNvPr id="4" name="Picture 3" descr="Screen Shot 2015-04-28 at 10.11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3721377" cy="5181859"/>
          </a:xfrm>
          <a:prstGeom prst="rect">
            <a:avLst/>
          </a:prstGeom>
        </p:spPr>
      </p:pic>
      <p:pic>
        <p:nvPicPr>
          <p:cNvPr id="6" name="Picture 5" descr="Screen Shot 2015-04-28 at 10.56.33 PM.png"/>
          <p:cNvPicPr>
            <a:picLocks noChangeAspect="1"/>
          </p:cNvPicPr>
          <p:nvPr/>
        </p:nvPicPr>
        <p:blipFill>
          <a:blip r:embed="rId3"/>
          <a:srcRect r="2670" b="2946"/>
          <a:stretch>
            <a:fillRect/>
          </a:stretch>
        </p:blipFill>
        <p:spPr>
          <a:xfrm>
            <a:off x="4495800" y="1371599"/>
            <a:ext cx="4267200" cy="5181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650" y="1034534"/>
            <a:ext cx="3453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Small area perspective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1034534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Reach scale or larger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 application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2999" cy="4343400"/>
          </a:xfrm>
        </p:spPr>
        <p:txBody>
          <a:bodyPr>
            <a:noAutofit/>
          </a:bodyPr>
          <a:lstStyle/>
          <a:p>
            <a:r>
              <a:rPr sz="2800" dirty="0" smtClean="0"/>
              <a:t>LW</a:t>
            </a:r>
            <a:r>
              <a:rPr lang="en-US" sz="2800" dirty="0" smtClean="0"/>
              <a:t>D</a:t>
            </a:r>
            <a:r>
              <a:rPr sz="2800" dirty="0" smtClean="0"/>
              <a:t> is added to a stream purely for its habitat value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LWD should be applied when:</a:t>
            </a:r>
          </a:p>
          <a:p>
            <a:r>
              <a:rPr sz="2800" dirty="0"/>
              <a:t>A biological or geomorphic need for in-stream wood and wood-related </a:t>
            </a:r>
            <a:r>
              <a:rPr sz="2800" dirty="0" smtClean="0"/>
              <a:t>habitat</a:t>
            </a:r>
            <a:r>
              <a:rPr lang="en-US" sz="2800" dirty="0" smtClean="0"/>
              <a:t> is justified.</a:t>
            </a:r>
          </a:p>
          <a:p>
            <a:r>
              <a:rPr lang="en-US" sz="2800" dirty="0" smtClean="0"/>
              <a:t>Or when e</a:t>
            </a:r>
            <a:r>
              <a:rPr sz="2800" dirty="0" smtClean="0"/>
              <a:t>xisting </a:t>
            </a:r>
            <a:r>
              <a:rPr sz="2800" dirty="0"/>
              <a:t>riparian trees are too small to provide natural LW recruitment </a:t>
            </a:r>
            <a:endParaRPr sz="2800" dirty="0" smtClean="0"/>
          </a:p>
          <a:p>
            <a:pPr>
              <a:buNone/>
            </a:pPr>
            <a:r>
              <a:rPr sz="2800" dirty="0" smtClean="0"/>
              <a:t> </a:t>
            </a:r>
            <a:endParaRPr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LWD application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486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LWD should not be used:</a:t>
            </a:r>
          </a:p>
          <a:p>
            <a:r>
              <a:rPr lang="en-US" sz="2800" dirty="0" smtClean="0"/>
              <a:t>F</a:t>
            </a:r>
            <a:r>
              <a:rPr sz="2800" dirty="0" smtClean="0"/>
              <a:t>or</a:t>
            </a:r>
            <a:r>
              <a:rPr lang="en-US" sz="2800" dirty="0" smtClean="0"/>
              <a:t> </a:t>
            </a:r>
            <a:r>
              <a:rPr sz="2800" dirty="0" smtClean="0"/>
              <a:t>channel stabilization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Should not be placed in degrading streams.</a:t>
            </a:r>
          </a:p>
          <a:p>
            <a:r>
              <a:rPr lang="en-US" sz="2800" dirty="0" smtClean="0"/>
              <a:t>Unless </a:t>
            </a:r>
            <a:r>
              <a:rPr sz="2800" dirty="0" smtClean="0"/>
              <a:t>the </a:t>
            </a:r>
            <a:r>
              <a:rPr sz="2800" dirty="0"/>
              <a:t>cause of degradation is </a:t>
            </a:r>
            <a:r>
              <a:rPr sz="2800" dirty="0" smtClean="0"/>
              <a:t>addressed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sz="2800" dirty="0" smtClean="0"/>
          </a:p>
          <a:p>
            <a:endParaRPr lang="en-US" sz="2800" dirty="0"/>
          </a:p>
        </p:txBody>
      </p:sp>
      <p:pic>
        <p:nvPicPr>
          <p:cNvPr id="4" name="Picture 3" descr="Screen Shot 2015-04-28 at 11.1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70" y="2133600"/>
            <a:ext cx="3648196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LWD designs-- A</a:t>
            </a:r>
            <a:r>
              <a:rPr dirty="0" smtClean="0"/>
              <a:t>rtificial large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267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Used </a:t>
            </a:r>
            <a:r>
              <a:rPr sz="2800" dirty="0" smtClean="0"/>
              <a:t>whe</a:t>
            </a:r>
            <a:r>
              <a:rPr lang="en-US" sz="2800" dirty="0" err="1" smtClean="0"/>
              <a:t>n</a:t>
            </a:r>
            <a:r>
              <a:rPr sz="2800" dirty="0" smtClean="0"/>
              <a:t> </a:t>
            </a:r>
            <a:r>
              <a:rPr sz="2800" dirty="0"/>
              <a:t>large logs are impossible to deliver to a site due to their </a:t>
            </a:r>
            <a:r>
              <a:rPr sz="2800" dirty="0" smtClean="0"/>
              <a:t>size</a:t>
            </a:r>
            <a:r>
              <a:rPr lang="en-US" sz="2800" dirty="0" smtClean="0"/>
              <a:t> or</a:t>
            </a:r>
            <a:r>
              <a:rPr sz="2800" dirty="0" smtClean="0"/>
              <a:t> weight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sz="2800" dirty="0" smtClean="0"/>
              <a:t>large log</a:t>
            </a:r>
            <a:r>
              <a:rPr lang="en-US" sz="2800" dirty="0" smtClean="0"/>
              <a:t> can be made</a:t>
            </a:r>
            <a:r>
              <a:rPr sz="2800" dirty="0" smtClean="0"/>
              <a:t> </a:t>
            </a:r>
            <a:r>
              <a:rPr sz="2800" dirty="0"/>
              <a:t>from smaller logs</a:t>
            </a:r>
            <a:r>
              <a:rPr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Anchored by boulder and cables.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4" name="Picture 3" descr="Screen Shot 2015-04-28 at 10.30.12 PM.png"/>
          <p:cNvPicPr>
            <a:picLocks noChangeAspect="1"/>
          </p:cNvPicPr>
          <p:nvPr/>
        </p:nvPicPr>
        <p:blipFill>
          <a:blip r:embed="rId2"/>
          <a:srcRect b="5714"/>
          <a:stretch>
            <a:fillRect/>
          </a:stretch>
        </p:blipFill>
        <p:spPr>
          <a:xfrm>
            <a:off x="4495800" y="1828800"/>
            <a:ext cx="4495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834932"/>
          </a:xfrm>
        </p:spPr>
        <p:txBody>
          <a:bodyPr/>
          <a:lstStyle/>
          <a:p>
            <a:r>
              <a:rPr lang="en-US" dirty="0" smtClean="0"/>
              <a:t>LWD designs--- Log Jams</a:t>
            </a:r>
            <a:endParaRPr lang="en-US" dirty="0"/>
          </a:p>
        </p:txBody>
      </p:sp>
      <p:pic>
        <p:nvPicPr>
          <p:cNvPr id="4" name="Picture 3" descr="Screen Shot 2015-04-28 at 10.37.45 PM.png"/>
          <p:cNvPicPr>
            <a:picLocks noChangeAspect="1"/>
          </p:cNvPicPr>
          <p:nvPr/>
        </p:nvPicPr>
        <p:blipFill>
          <a:blip r:embed="rId2"/>
          <a:srcRect l="3125" t="4994" r="8333"/>
          <a:stretch>
            <a:fillRect/>
          </a:stretch>
        </p:blipFill>
        <p:spPr>
          <a:xfrm>
            <a:off x="685800" y="1066800"/>
            <a:ext cx="7543800" cy="5065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dirty="0" smtClean="0"/>
              <a:t>ecommendations </a:t>
            </a:r>
            <a:r>
              <a:rPr dirty="0"/>
              <a:t>for placement </a:t>
            </a:r>
            <a:r>
              <a:rPr dirty="0" smtClean="0"/>
              <a:t>of</a:t>
            </a:r>
            <a:r>
              <a:rPr lang="en-US" dirty="0" smtClean="0"/>
              <a:t> </a:t>
            </a:r>
            <a:r>
              <a:rPr lang="en-US" dirty="0" err="1" smtClean="0"/>
              <a:t>LWD’s</a:t>
            </a:r>
            <a:r>
              <a:rPr dirty="0" smtClean="0"/>
              <a:t> </a:t>
            </a:r>
            <a:br>
              <a:rPr dirty="0" smtClean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468456"/>
              </p:ext>
            </p:extLst>
          </p:nvPr>
        </p:nvGraphicFramePr>
        <p:xfrm>
          <a:off x="304800" y="1762761"/>
          <a:ext cx="86868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286000"/>
                <a:gridCol w="3810000"/>
              </a:tblGrid>
              <a:tr h="328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STREAM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AVG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RECOMMENDATION</a:t>
                      </a:r>
                      <a:endParaRPr lang="en-US" dirty="0"/>
                    </a:p>
                  </a:txBody>
                  <a:tcPr/>
                </a:tc>
              </a:tr>
              <a:tr h="572186">
                <a:tc>
                  <a:txBody>
                    <a:bodyPr/>
                    <a:lstStyle/>
                    <a:p>
                      <a:r>
                        <a:rPr i="1" dirty="0" smtClean="0"/>
                        <a:t>Smaller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i="1" dirty="0" smtClean="0"/>
                        <a:t>(&lt;10m 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Single or multiple pieces of wood can be effectively use</a:t>
                      </a:r>
                      <a:r>
                        <a:rPr lang="en-US" dirty="0" err="1" smtClean="0"/>
                        <a:t>d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815477">
                <a:tc>
                  <a:txBody>
                    <a:bodyPr/>
                    <a:lstStyle/>
                    <a:p>
                      <a:r>
                        <a:rPr sz="1800" i="1" dirty="0" smtClean="0"/>
                        <a:t>Medium-sized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800" i="1" dirty="0" smtClean="0"/>
                        <a:t>(10 to 20 m wide)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smtClean="0"/>
                        <a:t>Woody debris should lie within the active channel, or intrude into it significantly</a:t>
                      </a:r>
                      <a:r>
                        <a:rPr lang="en-US" dirty="0" smtClean="0"/>
                        <a:t>.</a:t>
                      </a:r>
                      <a:r>
                        <a:rPr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788644">
                <a:tc>
                  <a:txBody>
                    <a:bodyPr/>
                    <a:lstStyle/>
                    <a:p>
                      <a:r>
                        <a:rPr i="1" dirty="0" smtClean="0"/>
                        <a:t>Large streams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i="1" dirty="0" smtClean="0"/>
                        <a:t>(&gt;20 m 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</a:t>
                      </a:r>
                      <a:r>
                        <a:rPr dirty="0" smtClean="0"/>
                        <a:t>nly recommended in the form of anchored structures</a:t>
                      </a:r>
                      <a:r>
                        <a:rPr lang="en-US" dirty="0" smtClean="0"/>
                        <a:t>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Woody debris should lie within the active channel, or intrude into it significantly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4932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343400"/>
          </a:xfrm>
        </p:spPr>
        <p:txBody>
          <a:bodyPr>
            <a:normAutofit/>
          </a:bodyPr>
          <a:lstStyle/>
          <a:p>
            <a:r>
              <a:rPr sz="2800" dirty="0" smtClean="0"/>
              <a:t>A small to moderate-sized log jam could take up to a half a day to build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And can </a:t>
            </a:r>
            <a:r>
              <a:rPr sz="2800" dirty="0" smtClean="0"/>
              <a:t>cost approximately $600 to install using a medium-sized excavator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Total costs for logjams may range from approximately $1,000 to over $50,000</a:t>
            </a:r>
            <a:r>
              <a:rPr lang="en-US" sz="2800" dirty="0" smtClean="0"/>
              <a:t> depending on the size of project.</a:t>
            </a:r>
            <a:r>
              <a:rPr sz="2800" dirty="0" smtClean="0"/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7587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Autofit/>
          </a:bodyPr>
          <a:lstStyle/>
          <a:p>
            <a:r>
              <a:rPr sz="2800" dirty="0" smtClean="0"/>
              <a:t>Large wood is typically applied to address a deficiency of habitat and natural channel-forming processes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LWD P</a:t>
            </a:r>
            <a:r>
              <a:rPr sz="2800" dirty="0" smtClean="0"/>
              <a:t>lacement should be viewed as a </a:t>
            </a:r>
            <a:r>
              <a:rPr lang="en-US" sz="2800" dirty="0" smtClean="0"/>
              <a:t>short term solution. </a:t>
            </a:r>
          </a:p>
          <a:p>
            <a:r>
              <a:rPr lang="en-US" sz="2800" dirty="0" smtClean="0"/>
              <a:t>Objective is to provide habitat while natural processes are restored.</a:t>
            </a:r>
          </a:p>
          <a:p>
            <a:r>
              <a:rPr lang="en-US" sz="2800" dirty="0" smtClean="0"/>
              <a:t>Types of LWD techniques are: </a:t>
            </a:r>
            <a:r>
              <a:rPr sz="2800" b="1" dirty="0" smtClean="0"/>
              <a:t>Placed large wood</a:t>
            </a:r>
            <a:r>
              <a:rPr lang="en-US" sz="2800" b="1" dirty="0" smtClean="0"/>
              <a:t>, </a:t>
            </a:r>
            <a:r>
              <a:rPr sz="2800" b="1" dirty="0" smtClean="0"/>
              <a:t>Large wood replenishment</a:t>
            </a:r>
            <a:r>
              <a:rPr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 </a:t>
            </a:r>
            <a:r>
              <a:rPr sz="2800" b="1" dirty="0" smtClean="0"/>
              <a:t>Trapping mobile wood </a:t>
            </a:r>
            <a:endParaRPr sz="2800" dirty="0" smtClean="0"/>
          </a:p>
          <a:p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834932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Methodology</a:t>
            </a:r>
          </a:p>
          <a:p>
            <a:r>
              <a:rPr lang="en-US" sz="2800" dirty="0" smtClean="0"/>
              <a:t>LWD benefits</a:t>
            </a:r>
          </a:p>
          <a:p>
            <a:r>
              <a:rPr lang="en-US" sz="2800" dirty="0" smtClean="0"/>
              <a:t>A</a:t>
            </a:r>
            <a:r>
              <a:rPr sz="2800" dirty="0" smtClean="0"/>
              <a:t>pproaches to establishing </a:t>
            </a:r>
            <a:r>
              <a:rPr lang="en-US" sz="2800" dirty="0" smtClean="0"/>
              <a:t>LWD</a:t>
            </a:r>
            <a:r>
              <a:rPr sz="2800" dirty="0" smtClean="0"/>
              <a:t> structures</a:t>
            </a:r>
            <a:endParaRPr lang="en-US" sz="2800" dirty="0" smtClean="0"/>
          </a:p>
          <a:p>
            <a:r>
              <a:rPr lang="en-US" sz="2800" dirty="0" smtClean="0"/>
              <a:t>How LWD creates habitat</a:t>
            </a:r>
          </a:p>
          <a:p>
            <a:r>
              <a:rPr lang="en-US" sz="2800" dirty="0" smtClean="0"/>
              <a:t>LWD application considerations</a:t>
            </a:r>
          </a:p>
          <a:p>
            <a:r>
              <a:rPr lang="en-US" sz="2800" dirty="0" smtClean="0"/>
              <a:t>LWD designs</a:t>
            </a:r>
          </a:p>
          <a:p>
            <a:r>
              <a:rPr lang="en-US" sz="2800" dirty="0" smtClean="0"/>
              <a:t>R</a:t>
            </a:r>
            <a:r>
              <a:rPr sz="2800" dirty="0" smtClean="0"/>
              <a:t>ecommendations for placement of</a:t>
            </a:r>
            <a:r>
              <a:rPr lang="en-US" sz="2800" dirty="0" smtClean="0"/>
              <a:t> </a:t>
            </a:r>
            <a:r>
              <a:rPr lang="en-US" sz="2800" dirty="0" err="1" smtClean="0"/>
              <a:t>LWD’s</a:t>
            </a:r>
            <a:r>
              <a:rPr lang="en-US" sz="2800" dirty="0" smtClean="0"/>
              <a:t> </a:t>
            </a:r>
            <a:r>
              <a:rPr sz="2800" dirty="0" smtClean="0"/>
              <a:t> 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987332"/>
          </a:xfrm>
        </p:spPr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1524000"/>
            <a:ext cx="8366125" cy="4343400"/>
          </a:xfrm>
        </p:spPr>
        <p:txBody>
          <a:bodyPr>
            <a:noAutofit/>
          </a:bodyPr>
          <a:lstStyle/>
          <a:p>
            <a:r>
              <a:rPr sz="2800" dirty="0"/>
              <a:t>Large wood is typically applied to address a deficiency of habitat and natural channel-forming </a:t>
            </a:r>
            <a:r>
              <a:rPr sz="2800" dirty="0" smtClean="0"/>
              <a:t>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Typically caused by:</a:t>
            </a:r>
          </a:p>
          <a:p>
            <a:r>
              <a:rPr lang="en-US" sz="2800" dirty="0" smtClean="0"/>
              <a:t>Urbanization</a:t>
            </a:r>
          </a:p>
          <a:p>
            <a:r>
              <a:rPr lang="en-US" sz="2800" dirty="0" smtClean="0"/>
              <a:t>L</a:t>
            </a:r>
            <a:r>
              <a:rPr sz="2800" dirty="0" smtClean="0"/>
              <a:t>ogging</a:t>
            </a:r>
            <a:endParaRPr lang="en-US" sz="2800" dirty="0" smtClean="0"/>
          </a:p>
          <a:p>
            <a:r>
              <a:rPr lang="en-US" sz="2800" dirty="0" smtClean="0"/>
              <a:t>A</a:t>
            </a:r>
            <a:r>
              <a:rPr sz="2800" dirty="0" smtClean="0"/>
              <a:t>griculture </a:t>
            </a:r>
            <a:endParaRPr lang="en-US" sz="2800" dirty="0" smtClean="0"/>
          </a:p>
          <a:p>
            <a:r>
              <a:rPr lang="en-US" sz="2800" dirty="0" smtClean="0"/>
              <a:t>R</a:t>
            </a:r>
            <a:r>
              <a:rPr sz="2800" dirty="0" smtClean="0"/>
              <a:t>oad building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911132"/>
          </a:xfrm>
        </p:spPr>
        <p:txBody>
          <a:bodyPr/>
          <a:lstStyle/>
          <a:p>
            <a:r>
              <a:rPr lang="en-US" dirty="0" smtClean="0"/>
              <a:t>Methodology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10551" cy="4648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L</a:t>
            </a:r>
            <a:r>
              <a:rPr sz="2800" dirty="0" smtClean="0"/>
              <a:t>arge </a:t>
            </a:r>
            <a:r>
              <a:rPr sz="2800" dirty="0"/>
              <a:t>wood and log jam placement may accelerate the natural recovery of </a:t>
            </a:r>
            <a:r>
              <a:rPr sz="2800" dirty="0" smtClean="0"/>
              <a:t>streams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/>
              <a:t>U</a:t>
            </a:r>
            <a:r>
              <a:rPr sz="2800" dirty="0" smtClean="0"/>
              <a:t>sed </a:t>
            </a:r>
            <a:r>
              <a:rPr sz="2800" dirty="0"/>
              <a:t>to promote stability in incising channels while providing additional habitat </a:t>
            </a:r>
            <a:r>
              <a:rPr sz="2800" dirty="0" smtClean="0"/>
              <a:t>value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LWD P</a:t>
            </a:r>
            <a:r>
              <a:rPr sz="2800" dirty="0" smtClean="0"/>
              <a:t>lacement should </a:t>
            </a:r>
            <a:r>
              <a:rPr sz="2800" dirty="0"/>
              <a:t>be viewed as </a:t>
            </a:r>
            <a:r>
              <a:rPr sz="2800" dirty="0" smtClean="0"/>
              <a:t>a </a:t>
            </a:r>
            <a:r>
              <a:rPr lang="en-US" sz="2800" dirty="0" smtClean="0"/>
              <a:t>short term solution. </a:t>
            </a:r>
          </a:p>
          <a:p>
            <a:r>
              <a:rPr lang="en-US" sz="2800" dirty="0" smtClean="0"/>
              <a:t>Objective is to provide habitat while natural processes are restored.</a:t>
            </a:r>
            <a:r>
              <a:rPr sz="2800" dirty="0" smtClean="0"/>
              <a:t>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5668"/>
            <a:ext cx="8042276" cy="758732"/>
          </a:xfrm>
        </p:spPr>
        <p:txBody>
          <a:bodyPr/>
          <a:lstStyle/>
          <a:p>
            <a:r>
              <a:rPr lang="en-US" dirty="0" smtClean="0"/>
              <a:t>LWD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3200" dirty="0" smtClean="0"/>
              <a:t>Absorb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the force of high flows and </a:t>
            </a:r>
            <a:r>
              <a:rPr sz="3200" dirty="0" smtClean="0"/>
              <a:t>reduc</a:t>
            </a:r>
            <a:r>
              <a:rPr lang="en-US" sz="3200" dirty="0" smtClean="0"/>
              <a:t>es</a:t>
            </a:r>
            <a:r>
              <a:rPr sz="3200" dirty="0" smtClean="0"/>
              <a:t> </a:t>
            </a:r>
            <a:r>
              <a:rPr sz="3200" dirty="0"/>
              <a:t>bank </a:t>
            </a:r>
            <a:r>
              <a:rPr sz="3200" dirty="0" smtClean="0"/>
              <a:t>erosio</a:t>
            </a:r>
            <a:r>
              <a:rPr lang="en-US" sz="3200" dirty="0" smtClean="0"/>
              <a:t>n.</a:t>
            </a:r>
          </a:p>
          <a:p>
            <a:r>
              <a:rPr lang="en-US" sz="3200" dirty="0" smtClean="0"/>
              <a:t>R</a:t>
            </a:r>
            <a:r>
              <a:rPr sz="3200" dirty="0" smtClean="0"/>
              <a:t>ecruit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additional wood and gravel via stream bank </a:t>
            </a:r>
            <a:r>
              <a:rPr sz="3200" dirty="0" smtClean="0"/>
              <a:t>scour</a:t>
            </a:r>
            <a:r>
              <a:rPr lang="en-US" sz="3200" dirty="0" smtClean="0"/>
              <a:t>.</a:t>
            </a:r>
          </a:p>
          <a:p>
            <a:r>
              <a:rPr sz="3200" dirty="0" smtClean="0"/>
              <a:t>Retain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and </a:t>
            </a:r>
            <a:r>
              <a:rPr sz="3200" dirty="0" smtClean="0"/>
              <a:t>sort</a:t>
            </a:r>
            <a:r>
              <a:rPr lang="en-US" sz="3200" dirty="0" smtClean="0"/>
              <a:t>s</a:t>
            </a:r>
            <a:r>
              <a:rPr sz="3200" dirty="0" smtClean="0"/>
              <a:t> </a:t>
            </a:r>
            <a:r>
              <a:rPr sz="3200" dirty="0"/>
              <a:t>spawning </a:t>
            </a:r>
            <a:r>
              <a:rPr sz="3200" dirty="0" smtClean="0"/>
              <a:t>gravel</a:t>
            </a:r>
            <a:r>
              <a:rPr lang="en-US" sz="3200" dirty="0" smtClean="0"/>
              <a:t>.</a:t>
            </a:r>
            <a:endParaRPr sz="3200" dirty="0" smtClean="0"/>
          </a:p>
          <a:p>
            <a:r>
              <a:rPr sz="3200" dirty="0" smtClean="0"/>
              <a:t>Provid</a:t>
            </a:r>
            <a:r>
              <a:rPr lang="en-US" sz="3200" dirty="0" smtClean="0"/>
              <a:t>es movement</a:t>
            </a:r>
            <a:r>
              <a:rPr sz="3200" dirty="0" smtClean="0"/>
              <a:t> </a:t>
            </a:r>
            <a:r>
              <a:rPr sz="3200" dirty="0"/>
              <a:t>pathways </a:t>
            </a:r>
            <a:r>
              <a:rPr sz="3200" dirty="0" smtClean="0"/>
              <a:t>for </a:t>
            </a:r>
            <a:r>
              <a:rPr lang="en-US" sz="3200" dirty="0" smtClean="0"/>
              <a:t>terrestrial wildlife.</a:t>
            </a:r>
            <a:endParaRPr sz="3200" dirty="0" smtClean="0"/>
          </a:p>
          <a:p>
            <a:pPr>
              <a:buNone/>
            </a:pPr>
            <a:r>
              <a:rPr sz="3200" dirty="0" smtClean="0"/>
              <a:t/>
            </a:r>
            <a:br>
              <a:rPr sz="3200" dirty="0" smtClean="0"/>
            </a:br>
            <a:endParaRPr sz="32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5668"/>
            <a:ext cx="8042276" cy="682532"/>
          </a:xfrm>
        </p:spPr>
        <p:txBody>
          <a:bodyPr/>
          <a:lstStyle/>
          <a:p>
            <a:r>
              <a:rPr lang="en-US" dirty="0" smtClean="0"/>
              <a:t>LWD benefits 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343400"/>
          </a:xfrm>
        </p:spPr>
        <p:txBody>
          <a:bodyPr/>
          <a:lstStyle/>
          <a:p>
            <a:r>
              <a:rPr sz="2800" dirty="0" smtClean="0"/>
              <a:t>Creat</a:t>
            </a:r>
            <a:r>
              <a:rPr lang="en-US" sz="2800" dirty="0" smtClean="0"/>
              <a:t>es</a:t>
            </a:r>
            <a:r>
              <a:rPr sz="2800" dirty="0" smtClean="0"/>
              <a:t> </a:t>
            </a:r>
            <a:r>
              <a:rPr sz="2800" dirty="0"/>
              <a:t>pool habitat for fish by concentrating flows and creating scour around </a:t>
            </a:r>
            <a:r>
              <a:rPr sz="2800" dirty="0" smtClean="0"/>
              <a:t>structures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Retain</a:t>
            </a:r>
            <a:r>
              <a:rPr lang="en-US" sz="2800" dirty="0" err="1" smtClean="0"/>
              <a:t>s</a:t>
            </a:r>
            <a:r>
              <a:rPr sz="2800" dirty="0" smtClean="0"/>
              <a:t> </a:t>
            </a:r>
            <a:r>
              <a:rPr sz="2800" dirty="0"/>
              <a:t>organics (wood, detritus, carcasses) that provides nutrients to aquatic organisms. </a:t>
            </a:r>
            <a:endParaRPr sz="2800" dirty="0" smtClean="0"/>
          </a:p>
          <a:p>
            <a:r>
              <a:rPr sz="2800" dirty="0"/>
              <a:t>Providing cover and </a:t>
            </a:r>
            <a:r>
              <a:rPr sz="2800" dirty="0" smtClean="0"/>
              <a:t>food</a:t>
            </a:r>
            <a:r>
              <a:rPr lang="en-US" sz="2800" dirty="0" smtClean="0"/>
              <a:t> for both aquatic and terrestrial species.</a:t>
            </a:r>
            <a:r>
              <a:rPr sz="2800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</a:t>
            </a:r>
            <a:r>
              <a:rPr sz="4000" dirty="0" smtClean="0"/>
              <a:t>pproaches to establishing </a:t>
            </a:r>
            <a:r>
              <a:rPr lang="en-US" sz="4000" dirty="0" smtClean="0"/>
              <a:t>LWD</a:t>
            </a:r>
            <a:r>
              <a:rPr sz="4000" dirty="0" smtClean="0"/>
              <a:t> structures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24000"/>
            <a:ext cx="8042276" cy="4343400"/>
          </a:xfrm>
        </p:spPr>
        <p:txBody>
          <a:bodyPr>
            <a:noAutofit/>
          </a:bodyPr>
          <a:lstStyle/>
          <a:p>
            <a:r>
              <a:rPr sz="2800" b="1" dirty="0"/>
              <a:t>Placed large </a:t>
            </a:r>
            <a:r>
              <a:rPr sz="2800" b="1" dirty="0" smtClean="0"/>
              <a:t>wood</a:t>
            </a:r>
            <a:endParaRPr lang="en-US" sz="2800" b="1" dirty="0" smtClean="0"/>
          </a:p>
          <a:p>
            <a:r>
              <a:rPr sz="2800" dirty="0"/>
              <a:t>This approach is the deliberate placement of wood in streams and floodplains to form discrete structures at specific </a:t>
            </a:r>
            <a:r>
              <a:rPr sz="2800" dirty="0" smtClean="0"/>
              <a:t>locations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laced </a:t>
            </a:r>
            <a:r>
              <a:rPr sz="2800" dirty="0"/>
              <a:t>LW and logjams create habitat </a:t>
            </a:r>
            <a:r>
              <a:rPr sz="2800" dirty="0" smtClean="0"/>
              <a:t>direct</a:t>
            </a:r>
            <a:r>
              <a:rPr lang="en-US" sz="2800" dirty="0" err="1" smtClean="0"/>
              <a:t>ly</a:t>
            </a:r>
            <a:endParaRPr sz="2800" dirty="0" smtClean="0"/>
          </a:p>
          <a:p>
            <a:r>
              <a:rPr sz="2800" dirty="0"/>
              <a:t>use natural processes that scour and </a:t>
            </a:r>
            <a:r>
              <a:rPr sz="2800" dirty="0" smtClean="0"/>
              <a:t>deposit</a:t>
            </a:r>
          </a:p>
          <a:p>
            <a:pPr>
              <a:buNone/>
            </a:pPr>
            <a:r>
              <a:rPr sz="2800" i="1" dirty="0" smtClean="0"/>
              <a:t> </a:t>
            </a:r>
            <a:endParaRPr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dirty="0" smtClean="0"/>
              <a:t>pproaches to establishing </a:t>
            </a:r>
            <a:r>
              <a:rPr lang="en-US" dirty="0" smtClean="0"/>
              <a:t>LWD</a:t>
            </a:r>
            <a:r>
              <a:rPr dirty="0" smtClean="0"/>
              <a:t>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sz="2800" b="1" dirty="0"/>
              <a:t>Large wood </a:t>
            </a:r>
            <a:r>
              <a:rPr sz="2800" b="1" dirty="0" smtClean="0"/>
              <a:t>replenishment</a:t>
            </a:r>
            <a:r>
              <a:rPr sz="2800" i="1" dirty="0" smtClean="0"/>
              <a:t> </a:t>
            </a:r>
            <a:endParaRPr sz="2800" dirty="0" smtClean="0"/>
          </a:p>
          <a:p>
            <a:r>
              <a:rPr lang="en-US" sz="2800" dirty="0" smtClean="0"/>
              <a:t>I</a:t>
            </a:r>
            <a:r>
              <a:rPr sz="2800" dirty="0" smtClean="0"/>
              <a:t>ntroduction </a:t>
            </a:r>
            <a:r>
              <a:rPr sz="2800" dirty="0"/>
              <a:t>of LW to a </a:t>
            </a:r>
            <a:r>
              <a:rPr sz="2800" dirty="0" smtClean="0"/>
              <a:t>stream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/>
              <a:t>I</a:t>
            </a:r>
            <a:r>
              <a:rPr sz="2800" dirty="0" smtClean="0"/>
              <a:t>ntent </a:t>
            </a:r>
            <a:r>
              <a:rPr lang="en-US" sz="2800" dirty="0" smtClean="0"/>
              <a:t>to</a:t>
            </a:r>
            <a:r>
              <a:rPr sz="2800" dirty="0" smtClean="0"/>
              <a:t> </a:t>
            </a:r>
            <a:r>
              <a:rPr sz="2800" dirty="0"/>
              <a:t>re-establishing natural LW loading volumes and </a:t>
            </a:r>
            <a:r>
              <a:rPr sz="2800" dirty="0" smtClean="0"/>
              <a:t>distributions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sz="2800" dirty="0"/>
              <a:t>LW is delivered without mechanical </a:t>
            </a:r>
            <a:r>
              <a:rPr sz="2800" dirty="0" smtClean="0"/>
              <a:t>anchoring</a:t>
            </a:r>
            <a:r>
              <a:rPr lang="en-US" sz="2800" dirty="0" smtClean="0"/>
              <a:t>.</a:t>
            </a:r>
          </a:p>
          <a:p>
            <a:r>
              <a:rPr sz="2800" dirty="0" smtClean="0"/>
              <a:t> </a:t>
            </a:r>
            <a:r>
              <a:rPr lang="en-US" sz="2800" dirty="0" smtClean="0"/>
              <a:t>A</a:t>
            </a:r>
            <a:r>
              <a:rPr sz="2800" dirty="0" smtClean="0"/>
              <a:t>llow</a:t>
            </a:r>
            <a:r>
              <a:rPr lang="en-US" sz="2800" dirty="0" smtClean="0"/>
              <a:t>s</a:t>
            </a:r>
            <a:r>
              <a:rPr sz="2800" dirty="0" smtClean="0"/>
              <a:t> </a:t>
            </a:r>
            <a:r>
              <a:rPr sz="2800" dirty="0"/>
              <a:t>high flow events to arrange </a:t>
            </a:r>
            <a:r>
              <a:rPr sz="2800" dirty="0" smtClean="0"/>
              <a:t>it</a:t>
            </a:r>
            <a:r>
              <a:rPr lang="en-US" sz="2800" dirty="0" smtClean="0"/>
              <a:t> naturally.</a:t>
            </a:r>
            <a:endParaRPr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dirty="0" smtClean="0"/>
              <a:t>pproaches to establishing log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1"/>
            <a:ext cx="8362951" cy="4343400"/>
          </a:xfrm>
        </p:spPr>
        <p:txBody>
          <a:bodyPr>
            <a:noAutofit/>
          </a:bodyPr>
          <a:lstStyle/>
          <a:p>
            <a:r>
              <a:rPr sz="2800" b="1" dirty="0"/>
              <a:t>Trapping mobile wood </a:t>
            </a:r>
            <a:endParaRPr sz="2800" b="1" dirty="0" smtClean="0"/>
          </a:p>
          <a:p>
            <a:r>
              <a:rPr sz="2800" dirty="0" smtClean="0"/>
              <a:t>Intent</a:t>
            </a:r>
            <a:r>
              <a:rPr lang="en-US" sz="2800" dirty="0" smtClean="0"/>
              <a:t>:</a:t>
            </a:r>
            <a:r>
              <a:rPr sz="2800" dirty="0" smtClean="0"/>
              <a:t> </a:t>
            </a:r>
            <a:r>
              <a:rPr lang="en-US" sz="2800" dirty="0" smtClean="0"/>
              <a:t>T</a:t>
            </a:r>
            <a:r>
              <a:rPr sz="2800" dirty="0" smtClean="0"/>
              <a:t>rapping </a:t>
            </a:r>
            <a:r>
              <a:rPr sz="2800" dirty="0"/>
              <a:t>mobile wood during high flow </a:t>
            </a:r>
            <a:r>
              <a:rPr sz="2800" dirty="0" smtClean="0"/>
              <a:t>events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U</a:t>
            </a:r>
            <a:r>
              <a:rPr sz="2800" dirty="0" smtClean="0"/>
              <a:t>ses </a:t>
            </a:r>
            <a:r>
              <a:rPr sz="2800" dirty="0"/>
              <a:t>the natural process of delivery, transport, and storage of wood in a </a:t>
            </a:r>
            <a:r>
              <a:rPr sz="2800" dirty="0" smtClean="0"/>
              <a:t>stream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C</a:t>
            </a:r>
            <a:r>
              <a:rPr sz="2800" dirty="0" smtClean="0"/>
              <a:t>reate</a:t>
            </a:r>
            <a:r>
              <a:rPr lang="en-US" sz="2800" dirty="0" err="1" smtClean="0"/>
              <a:t>s</a:t>
            </a:r>
            <a:r>
              <a:rPr sz="2800" dirty="0" smtClean="0"/>
              <a:t> </a:t>
            </a:r>
            <a:r>
              <a:rPr sz="2800" dirty="0"/>
              <a:t>habitat-forming </a:t>
            </a:r>
            <a:r>
              <a:rPr sz="2800" dirty="0" smtClean="0"/>
              <a:t>structures</a:t>
            </a:r>
            <a:r>
              <a:rPr lang="en-US" sz="2800" dirty="0" smtClean="0"/>
              <a:t>.</a:t>
            </a:r>
            <a:r>
              <a:rPr sz="2800" dirty="0" smtClean="0"/>
              <a:t> 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698</TotalTime>
  <Words>647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LARGE WOOD AND LOG JAMS  </vt:lpstr>
      <vt:lpstr>Overview</vt:lpstr>
      <vt:lpstr>Methodology </vt:lpstr>
      <vt:lpstr>Methodology cont…</vt:lpstr>
      <vt:lpstr>LWD benefits</vt:lpstr>
      <vt:lpstr>LWD benefits cont…</vt:lpstr>
      <vt:lpstr>Approaches to establishing LWD structures  </vt:lpstr>
      <vt:lpstr>Approaches to establishing LWD structures </vt:lpstr>
      <vt:lpstr>Approaches to establishing log structures </vt:lpstr>
      <vt:lpstr>How does LWD create habitat?</vt:lpstr>
      <vt:lpstr>LWD application considerations</vt:lpstr>
      <vt:lpstr>LWD application considerations</vt:lpstr>
      <vt:lpstr>LWD designs-- Artificial large log</vt:lpstr>
      <vt:lpstr>LWD designs--- Log Jams</vt:lpstr>
      <vt:lpstr>Recommendations for placement of LWD’s  </vt:lpstr>
      <vt:lpstr>Costs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WOOD AND LOG JAMS  </dc:title>
  <dc:creator>Esteban Quiles</dc:creator>
  <cp:lastModifiedBy>UCS</cp:lastModifiedBy>
  <cp:revision>19</cp:revision>
  <dcterms:created xsi:type="dcterms:W3CDTF">2015-04-29T04:19:33Z</dcterms:created>
  <dcterms:modified xsi:type="dcterms:W3CDTF">2016-04-26T20:46:00Z</dcterms:modified>
</cp:coreProperties>
</file>