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300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867A-467E-4223-A821-3718C9660817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0050-0AEF-4CFD-A0EA-C0D763E526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88475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867A-467E-4223-A821-3718C9660817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0050-0AEF-4CFD-A0EA-C0D763E526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88008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867A-467E-4223-A821-3718C9660817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0050-0AEF-4CFD-A0EA-C0D763E526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16623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867A-467E-4223-A821-3718C9660817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0050-0AEF-4CFD-A0EA-C0D763E526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3125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867A-467E-4223-A821-3718C9660817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0050-0AEF-4CFD-A0EA-C0D763E526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02112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867A-467E-4223-A821-3718C9660817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0050-0AEF-4CFD-A0EA-C0D763E526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84720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867A-467E-4223-A821-3718C9660817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0050-0AEF-4CFD-A0EA-C0D763E526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21719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867A-467E-4223-A821-3718C9660817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0050-0AEF-4CFD-A0EA-C0D763E526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94321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867A-467E-4223-A821-3718C9660817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0050-0AEF-4CFD-A0EA-C0D763E526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63145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867A-467E-4223-A821-3718C9660817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0050-0AEF-4CFD-A0EA-C0D763E526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02641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867A-467E-4223-A821-3718C9660817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0050-0AEF-4CFD-A0EA-C0D763E526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80195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2867A-467E-4223-A821-3718C9660817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70050-0AEF-4CFD-A0EA-C0D763E526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87310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u.edu/las/physci/taylor/g407/restoration/palmer_etal_2005_standards_restoration.pd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Standards for Ecologically Successful River Restoration</a:t>
            </a:r>
            <a:br>
              <a:rPr lang="en-US" dirty="0" smtClean="0"/>
            </a:br>
            <a:r>
              <a:rPr lang="en-US" sz="1300" dirty="0" smtClean="0">
                <a:hlinkClick r:id="rId2"/>
              </a:rPr>
              <a:t>Palmer et al., 2005, Standards for Ecologically Successful River Restoration</a:t>
            </a:r>
            <a:r>
              <a:rPr lang="en-US" sz="1300" dirty="0" smtClean="0"/>
              <a:t> </a:t>
            </a:r>
            <a:endParaRPr lang="en-US" sz="1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1752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Dylan Castle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58421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Increased Resilience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River ecosystem is more self-sustaining then before restoration</a:t>
            </a:r>
          </a:p>
          <a:p>
            <a:r>
              <a:rPr lang="en-US" sz="3000" dirty="0" smtClean="0"/>
              <a:t>Successful restorations have characteristics that can recover from rapid changes and stresses</a:t>
            </a:r>
          </a:p>
          <a:p>
            <a:pPr lvl="1"/>
            <a:r>
              <a:rPr lang="en-US" dirty="0" smtClean="0"/>
              <a:t>Being able to recover from floods</a:t>
            </a:r>
          </a:p>
          <a:p>
            <a:r>
              <a:rPr lang="en-US" dirty="0" smtClean="0"/>
              <a:t>Without restoring resilience: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eed ongoing repair</a:t>
            </a:r>
          </a:p>
          <a:p>
            <a:pPr lvl="1"/>
            <a:r>
              <a:rPr lang="en-US" dirty="0" smtClean="0"/>
              <a:t>Constant management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9092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Increased Resilience Cont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 engineering structures should be avoided</a:t>
            </a:r>
          </a:p>
          <a:p>
            <a:r>
              <a:rPr lang="en-US" dirty="0" smtClean="0"/>
              <a:t>Some situations may require hard engineering</a:t>
            </a:r>
          </a:p>
          <a:p>
            <a:pPr lvl="1"/>
            <a:r>
              <a:rPr lang="en-US" dirty="0" smtClean="0"/>
              <a:t>Facilities that prevent incision but encourage lateral movement</a:t>
            </a:r>
          </a:p>
          <a:p>
            <a:pPr lvl="1"/>
            <a:r>
              <a:rPr lang="en-US" dirty="0" smtClean="0"/>
              <a:t>Establishing culverts or pathways for access to fish spawning areas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2393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Harmless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Implementing restoration does not permanently harm the system</a:t>
            </a:r>
          </a:p>
          <a:p>
            <a:pPr lvl="1"/>
            <a:r>
              <a:rPr lang="en-US" dirty="0" smtClean="0"/>
              <a:t>Minimize loss of native vegetation</a:t>
            </a:r>
          </a:p>
          <a:p>
            <a:pPr lvl="1"/>
            <a:r>
              <a:rPr lang="en-US" dirty="0" smtClean="0"/>
              <a:t>Construction during non-spawning seasons</a:t>
            </a:r>
          </a:p>
          <a:p>
            <a:pPr lvl="1"/>
            <a:r>
              <a:rPr lang="en-US" dirty="0" smtClean="0"/>
              <a:t>Not removing an riparian vegetation</a:t>
            </a:r>
          </a:p>
          <a:p>
            <a:r>
              <a:rPr lang="en-US" dirty="0" smtClean="0"/>
              <a:t>Restoration does not inflict harm somewhere else</a:t>
            </a:r>
          </a:p>
          <a:p>
            <a:pPr lvl="1"/>
            <a:r>
              <a:rPr lang="en-US" dirty="0" smtClean="0"/>
              <a:t>Example: Restoration efforts that lead to permanent increases in downstream sedimentation </a:t>
            </a:r>
          </a:p>
        </p:txBody>
      </p:sp>
    </p:spTree>
    <p:extLst>
      <p:ext uri="{BB962C8B-B14F-4D97-AF65-F5344CB8AC3E}">
        <p14:creationId xmlns="" xmlns:p14="http://schemas.microsoft.com/office/powerpoint/2010/main" val="196576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Assesses pre- and post- restoration information</a:t>
            </a:r>
          </a:p>
          <a:p>
            <a:r>
              <a:rPr lang="en-US" sz="3000" dirty="0" smtClean="0"/>
              <a:t>Established positive and negative affects</a:t>
            </a:r>
          </a:p>
          <a:p>
            <a:r>
              <a:rPr lang="en-US" sz="3000" dirty="0" smtClean="0"/>
              <a:t>Information is readily available for other projects.</a:t>
            </a:r>
          </a:p>
          <a:p>
            <a:r>
              <a:rPr lang="en-US" sz="3000" dirty="0" smtClean="0"/>
              <a:t>Some projects are easily assessable</a:t>
            </a:r>
          </a:p>
          <a:p>
            <a:pPr lvl="1"/>
            <a:r>
              <a:rPr lang="en-US" sz="2600" dirty="0" smtClean="0"/>
              <a:t>Checking to make sure replanted riparian vegetation is still alive</a:t>
            </a:r>
          </a:p>
          <a:p>
            <a:pPr lvl="1"/>
            <a:r>
              <a:rPr lang="en-US" sz="2600" dirty="0" smtClean="0"/>
              <a:t>Water quality/temperature has improved</a:t>
            </a:r>
            <a:endParaRPr lang="en-US" sz="2600" dirty="0"/>
          </a:p>
        </p:txBody>
      </p:sp>
    </p:spTree>
    <p:extLst>
      <p:ext uri="{BB962C8B-B14F-4D97-AF65-F5344CB8AC3E}">
        <p14:creationId xmlns="" xmlns:p14="http://schemas.microsoft.com/office/powerpoint/2010/main" val="4489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Restoration 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Problem: Increase of peak runoff in urban areas due to runoff of impervious surfaces</a:t>
            </a:r>
          </a:p>
          <a:p>
            <a:r>
              <a:rPr lang="en-US" dirty="0" smtClean="0"/>
              <a:t>Solution 1: Creating floodplain wetlands to intercept runoff and increase infiltration</a:t>
            </a:r>
          </a:p>
          <a:p>
            <a:r>
              <a:rPr lang="en-US" dirty="0" smtClean="0"/>
              <a:t>Solution 2: Construct rock walls or rip-rap.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Solution 1 is better. Uses abilities to moderate flow. Also does not need long-term maintenance or repair. Therefore, more self-sustaining.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0753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Problem: Channel disconnected from floodplain in large lowland rivers</a:t>
            </a:r>
          </a:p>
          <a:p>
            <a:r>
              <a:rPr lang="en-US" dirty="0" smtClean="0"/>
              <a:t>Solution 1: Levee breaching or widening.</a:t>
            </a:r>
          </a:p>
          <a:p>
            <a:r>
              <a:rPr lang="en-US" dirty="0" smtClean="0"/>
              <a:t>Solution 2: Periodic Dredging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Solution 1 restores a natural periodic process benefits propagation of native species and natural flood retention. Solution 2 is costly and significantly disrupts ecology. Also requires regular maintenance.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5617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Ideally successful restoration</a:t>
            </a:r>
          </a:p>
          <a:p>
            <a:pPr lvl="1"/>
            <a:r>
              <a:rPr lang="en-US" sz="2600" dirty="0" smtClean="0"/>
              <a:t>Cost-effective</a:t>
            </a:r>
          </a:p>
          <a:p>
            <a:pPr lvl="1"/>
            <a:r>
              <a:rPr lang="en-US" sz="2600" dirty="0" smtClean="0"/>
              <a:t>Outcome </a:t>
            </a:r>
            <a:r>
              <a:rPr lang="en-US" sz="2600" dirty="0" err="1" smtClean="0"/>
              <a:t>satisfiable</a:t>
            </a:r>
            <a:r>
              <a:rPr lang="en-US" sz="2600" dirty="0" smtClean="0"/>
              <a:t> to shareholders</a:t>
            </a:r>
          </a:p>
          <a:p>
            <a:pPr lvl="1"/>
            <a:r>
              <a:rPr lang="en-US" sz="2600" dirty="0" smtClean="0"/>
              <a:t>Aesthetically pleasing</a:t>
            </a:r>
          </a:p>
          <a:p>
            <a:pPr lvl="1"/>
            <a:r>
              <a:rPr lang="en-US" sz="2600" dirty="0" smtClean="0"/>
              <a:t>Provided knowledge for future restorations</a:t>
            </a:r>
          </a:p>
          <a:p>
            <a:pPr lvl="1"/>
            <a:r>
              <a:rPr lang="en-US" sz="2600" dirty="0" smtClean="0"/>
              <a:t>Ecologically successful</a:t>
            </a:r>
          </a:p>
          <a:p>
            <a:endParaRPr lang="en-US" dirty="0" smtClean="0"/>
          </a:p>
          <a:p>
            <a:r>
              <a:rPr lang="en-US" dirty="0" smtClean="0"/>
              <a:t>5 Criteria for Measuring Restoration Success</a:t>
            </a:r>
          </a:p>
          <a:p>
            <a:pPr lvl="1"/>
            <a:r>
              <a:rPr lang="en-US" sz="2600" dirty="0" smtClean="0"/>
              <a:t>Guiding Image</a:t>
            </a:r>
          </a:p>
          <a:p>
            <a:pPr lvl="1"/>
            <a:r>
              <a:rPr lang="en-US" sz="2600" dirty="0" smtClean="0"/>
              <a:t>Improved Ecosystem</a:t>
            </a:r>
          </a:p>
          <a:p>
            <a:pPr lvl="1"/>
            <a:r>
              <a:rPr lang="en-US" sz="2600" dirty="0" smtClean="0"/>
              <a:t>Increased Resilience</a:t>
            </a:r>
          </a:p>
          <a:p>
            <a:pPr lvl="1"/>
            <a:r>
              <a:rPr lang="en-US" sz="2600" dirty="0" smtClean="0"/>
              <a:t>Harmless</a:t>
            </a:r>
          </a:p>
          <a:p>
            <a:pPr lvl="1"/>
            <a:r>
              <a:rPr lang="en-US" sz="2600" dirty="0" smtClean="0"/>
              <a:t>Availability of pre- and post- project assessment</a:t>
            </a:r>
          </a:p>
          <a:p>
            <a:endParaRPr lang="en-US" sz="3000" dirty="0" smtClean="0"/>
          </a:p>
          <a:p>
            <a:r>
              <a:rPr lang="en-US" sz="3000" dirty="0" smtClean="0"/>
              <a:t>Two Perspective for Ecological Goals</a:t>
            </a:r>
          </a:p>
          <a:p>
            <a:pPr lvl="1"/>
            <a:r>
              <a:rPr lang="en-US" sz="2600" dirty="0" smtClean="0"/>
              <a:t>Moving away from a degraded state</a:t>
            </a:r>
          </a:p>
          <a:p>
            <a:pPr lvl="1"/>
            <a:r>
              <a:rPr lang="en-US" sz="2600" dirty="0" smtClean="0"/>
              <a:t>Approach a desired improved condition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2361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Successful Restoration</a:t>
            </a:r>
          </a:p>
          <a:p>
            <a:r>
              <a:rPr lang="en-US" dirty="0" smtClean="0"/>
              <a:t>5 criteria for River Restoration Standards</a:t>
            </a:r>
          </a:p>
          <a:p>
            <a:r>
              <a:rPr lang="en-US" dirty="0" smtClean="0"/>
              <a:t>Examples of Restoration</a:t>
            </a:r>
          </a:p>
          <a:p>
            <a:r>
              <a:rPr lang="en-US" dirty="0" smtClean="0"/>
              <a:t>Conclusion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5725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Successful Restoration?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Main focus: Improving environmental conditions</a:t>
            </a:r>
          </a:p>
          <a:p>
            <a:r>
              <a:rPr lang="en-US" sz="2800" dirty="0" smtClean="0"/>
              <a:t>Ideally successful restoration</a:t>
            </a:r>
          </a:p>
          <a:p>
            <a:pPr lvl="1"/>
            <a:r>
              <a:rPr lang="en-US" sz="2400" dirty="0" smtClean="0"/>
              <a:t>Cost-effective</a:t>
            </a:r>
          </a:p>
          <a:p>
            <a:pPr lvl="1"/>
            <a:r>
              <a:rPr lang="en-US" sz="2400" smtClean="0"/>
              <a:t>Outcome satisfying </a:t>
            </a:r>
            <a:r>
              <a:rPr lang="en-US" sz="2400" dirty="0" smtClean="0"/>
              <a:t>to shareholders</a:t>
            </a:r>
          </a:p>
          <a:p>
            <a:pPr lvl="1"/>
            <a:r>
              <a:rPr lang="en-US" sz="2400" dirty="0" smtClean="0"/>
              <a:t>Aesthetically pleasing</a:t>
            </a:r>
          </a:p>
          <a:p>
            <a:pPr lvl="1"/>
            <a:r>
              <a:rPr lang="en-US" sz="2400" dirty="0" smtClean="0"/>
              <a:t>Provided knowledge for future restorations</a:t>
            </a:r>
          </a:p>
          <a:p>
            <a:pPr lvl="1"/>
            <a:r>
              <a:rPr lang="en-US" sz="2400" dirty="0" smtClean="0"/>
              <a:t>Ecologically successful</a:t>
            </a:r>
          </a:p>
          <a:p>
            <a:r>
              <a:rPr lang="en-US" sz="2800" dirty="0" smtClean="0"/>
              <a:t>Currently, no accepted set of restoration standards</a:t>
            </a:r>
          </a:p>
          <a:p>
            <a:pPr lvl="1"/>
            <a:r>
              <a:rPr lang="en-US" sz="2400" dirty="0" smtClean="0"/>
              <a:t>Most projects never monitored post-restoration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231581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Five Criteria for Measuring Successful Restoration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Guiding Image</a:t>
            </a:r>
          </a:p>
          <a:p>
            <a:r>
              <a:rPr lang="en-US" dirty="0" smtClean="0"/>
              <a:t>Improved Ecosystem</a:t>
            </a:r>
          </a:p>
          <a:p>
            <a:r>
              <a:rPr lang="en-US" dirty="0" smtClean="0"/>
              <a:t>Increased Resilience</a:t>
            </a:r>
            <a:endParaRPr lang="en-US" dirty="0"/>
          </a:p>
          <a:p>
            <a:r>
              <a:rPr lang="en-US" dirty="0" smtClean="0"/>
              <a:t>Harmless</a:t>
            </a:r>
          </a:p>
          <a:p>
            <a:r>
              <a:rPr lang="en-US" dirty="0" smtClean="0"/>
              <a:t>Availability of pre- and post- project assessment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718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Guiding Image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 smtClean="0"/>
              <a:t>Establishment of ecological endpoint to guide restoration</a:t>
            </a:r>
          </a:p>
          <a:p>
            <a:r>
              <a:rPr lang="en-US" dirty="0" smtClean="0"/>
              <a:t>There is no universal standard for all rivers</a:t>
            </a:r>
          </a:p>
          <a:p>
            <a:pPr lvl="1"/>
            <a:r>
              <a:rPr lang="en-US" dirty="0" smtClean="0"/>
              <a:t>Image needs to be </a:t>
            </a:r>
            <a:r>
              <a:rPr lang="en-US" i="1" dirty="0" smtClean="0"/>
              <a:t>realistic </a:t>
            </a:r>
            <a:r>
              <a:rPr lang="en-US" dirty="0" smtClean="0"/>
              <a:t>and site specific</a:t>
            </a:r>
          </a:p>
          <a:p>
            <a:pPr lvl="1"/>
            <a:r>
              <a:rPr lang="en-US" dirty="0" smtClean="0"/>
              <a:t>Considers biologic, hydrologic, and geomorphologic aspects 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E.g. Reconfiguring a braided channel to a meandering channel may not fit geomorphology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9490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Establishing an Image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92500"/>
          </a:bodyPr>
          <a:lstStyle/>
          <a:p>
            <a:r>
              <a:rPr lang="en-US" sz="2600" dirty="0" smtClean="0"/>
              <a:t>Aerial photographs, maps, ground photography, and land records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6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200" dirty="0" smtClean="0"/>
              <a:t>Example: U.S. Government land surveys from 1800’s were used as a reference for contemporary restoration projects on the upper Mississippi</a:t>
            </a:r>
          </a:p>
          <a:p>
            <a:pPr marL="0" indent="0">
              <a:buNone/>
            </a:pPr>
            <a:endParaRPr lang="en-US" sz="2600" dirty="0" smtClean="0"/>
          </a:p>
          <a:p>
            <a:r>
              <a:rPr lang="en-US" sz="2600" dirty="0" smtClean="0"/>
              <a:t>Using undisturbed or previously restored sites as reference.</a:t>
            </a:r>
          </a:p>
          <a:p>
            <a:pPr lvl="1"/>
            <a:r>
              <a:rPr lang="en-US" sz="2400" dirty="0" smtClean="0"/>
              <a:t>Taking into consideration geomorphology, hydrology, climate, geology, and zoogeography.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200" dirty="0" smtClean="0"/>
              <a:t>Example: Using steep, mountainous streams as a guide to restore meandering valley rivers.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57931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Establishing an Image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7"/>
            <a:ext cx="8229600" cy="55165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Employing empirical models</a:t>
            </a:r>
          </a:p>
          <a:p>
            <a:pPr lvl="1"/>
            <a:r>
              <a:rPr lang="en-US" sz="2600" dirty="0" smtClean="0"/>
              <a:t>Knowledge of channel, sediment, and hydraulic relationships to form design parameters.</a:t>
            </a:r>
          </a:p>
          <a:p>
            <a:pPr lvl="1"/>
            <a:r>
              <a:rPr lang="en-US" sz="2600" dirty="0" smtClean="0"/>
              <a:t>Useful if no reference conditions present</a:t>
            </a:r>
          </a:p>
          <a:p>
            <a:r>
              <a:rPr lang="en-US" dirty="0" smtClean="0"/>
              <a:t>Stream classifications</a:t>
            </a:r>
          </a:p>
          <a:p>
            <a:pPr lvl="1"/>
            <a:r>
              <a:rPr lang="en-US" sz="2600" dirty="0" smtClean="0"/>
              <a:t>Ordering into groups based on common characteristics.</a:t>
            </a:r>
          </a:p>
          <a:p>
            <a:pPr lvl="1"/>
            <a:r>
              <a:rPr lang="en-US" sz="2600" dirty="0" smtClean="0"/>
              <a:t>Factors: channel pattern, gradient, bed material size, and sediment load.</a:t>
            </a:r>
          </a:p>
          <a:p>
            <a:r>
              <a:rPr lang="en-US" dirty="0" smtClean="0"/>
              <a:t>Common sense</a:t>
            </a:r>
          </a:p>
          <a:p>
            <a:pPr lvl="1"/>
            <a:r>
              <a:rPr lang="en-US" sz="2600" dirty="0" smtClean="0"/>
              <a:t>Areas with no riparian vegetation may simple need planting of new riparian vegetation.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06142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Improved Ecosystems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Ecological conditions of a river need to be measurable enhanced</a:t>
            </a:r>
          </a:p>
          <a:p>
            <a:pPr lvl="1"/>
            <a:r>
              <a:rPr lang="en-US" dirty="0" smtClean="0"/>
              <a:t>Fish populations</a:t>
            </a:r>
          </a:p>
          <a:p>
            <a:pPr lvl="1"/>
            <a:r>
              <a:rPr lang="en-US" dirty="0" smtClean="0"/>
              <a:t>Improved water clarity and quality</a:t>
            </a:r>
          </a:p>
          <a:p>
            <a:pPr lvl="1"/>
            <a:r>
              <a:rPr lang="en-US" dirty="0" smtClean="0"/>
              <a:t>Seasonal meadows and floodplains</a:t>
            </a:r>
          </a:p>
          <a:p>
            <a:r>
              <a:rPr lang="en-US" dirty="0" smtClean="0"/>
              <a:t>Improvements take time</a:t>
            </a:r>
          </a:p>
          <a:p>
            <a:pPr lvl="1"/>
            <a:r>
              <a:rPr lang="en-US" dirty="0" smtClean="0"/>
              <a:t>Different ecological variables take different amounts of time to recover.</a:t>
            </a:r>
          </a:p>
          <a:p>
            <a:pPr lvl="1"/>
            <a:r>
              <a:rPr lang="en-US" dirty="0" smtClean="0"/>
              <a:t>Variability can actually be a signal of successful restoration as natural systems are themselves variable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4456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Ecosystems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Clear understanding of scale and severity of constraints needs to be established.</a:t>
            </a:r>
          </a:p>
          <a:p>
            <a:r>
              <a:rPr lang="en-US" dirty="0" smtClean="0"/>
              <a:t>Level of Restoration depends on many factors</a:t>
            </a:r>
          </a:p>
          <a:p>
            <a:pPr lvl="1"/>
            <a:r>
              <a:rPr lang="en-US" dirty="0" smtClean="0"/>
              <a:t>Funding, infrastructure limits, and stakeholder needs</a:t>
            </a:r>
          </a:p>
          <a:p>
            <a:r>
              <a:rPr lang="en-US" dirty="0" smtClean="0"/>
              <a:t>Restoration improvement limits lie at the point where ecological and stakeholder outcomes are met and future efforts benefit from acquired knowledge.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0122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718</Words>
  <Application>Microsoft Office PowerPoint</Application>
  <PresentationFormat>On-screen Show (4:3)</PresentationFormat>
  <Paragraphs>117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Standards for Ecologically Successful River Restoration Palmer et al., 2005, Standards for Ecologically Successful River Restoration </vt:lpstr>
      <vt:lpstr>Overview</vt:lpstr>
      <vt:lpstr>What is Successful Restoration?</vt:lpstr>
      <vt:lpstr>Five Criteria for Measuring Successful Restoration Projects</vt:lpstr>
      <vt:lpstr>1. Guiding Image</vt:lpstr>
      <vt:lpstr>Establishing an Image</vt:lpstr>
      <vt:lpstr>Establishing an Image Cont.</vt:lpstr>
      <vt:lpstr>2. Improved Ecosystems</vt:lpstr>
      <vt:lpstr>Improved Ecosystems Cont.</vt:lpstr>
      <vt:lpstr>3. Increased Resilience</vt:lpstr>
      <vt:lpstr>Increased Resilience Cont.</vt:lpstr>
      <vt:lpstr>4. Harmless</vt:lpstr>
      <vt:lpstr>5. Assessment</vt:lpstr>
      <vt:lpstr>Restoration Example 1</vt:lpstr>
      <vt:lpstr>Example 2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for Ecologically Successful River Restoration Palmer et al., 2005, Standards for Ecologically Successful River Restoration</dc:title>
  <dc:creator>Windows User</dc:creator>
  <cp:lastModifiedBy>UCS</cp:lastModifiedBy>
  <cp:revision>22</cp:revision>
  <dcterms:created xsi:type="dcterms:W3CDTF">2015-04-15T02:06:59Z</dcterms:created>
  <dcterms:modified xsi:type="dcterms:W3CDTF">2016-04-26T20:40:36Z</dcterms:modified>
</cp:coreProperties>
</file>