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9" r:id="rId3"/>
    <p:sldId id="260" r:id="rId4"/>
    <p:sldId id="266" r:id="rId5"/>
    <p:sldId id="256" r:id="rId6"/>
    <p:sldId id="257" r:id="rId7"/>
    <p:sldId id="258" r:id="rId8"/>
    <p:sldId id="262" r:id="rId9"/>
    <p:sldId id="261" r:id="rId10"/>
    <p:sldId id="265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958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00" autoAdjust="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5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F4C4-C516-4436-886F-C0B22EC64E3B}" type="datetimeFigureOut">
              <a:rPr lang="en-US" smtClean="0"/>
              <a:pPr/>
              <a:t>4/13/2011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715C7-F6ED-434B-9560-9ACBFA95F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6413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Numerical Methods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381000"/>
            <a:ext cx="8534400" cy="2222499"/>
          </a:xfrm>
        </p:spPr>
        <p:txBody>
          <a:bodyPr>
            <a:normAutofit/>
          </a:bodyPr>
          <a:lstStyle/>
          <a:p>
            <a:r>
              <a:rPr lang="en-US" sz="2400" dirty="0"/>
              <a:t>Numerical recognition of alignments in monogenetic volcanic areas: Examples </a:t>
            </a:r>
            <a:r>
              <a:rPr lang="en-US" sz="2400" dirty="0" smtClean="0"/>
              <a:t>from the </a:t>
            </a:r>
            <a:r>
              <a:rPr lang="en-US" sz="2400" dirty="0"/>
              <a:t>Michoacán-Guanajuato Volcanic Field in Mexico and Calatrava in </a:t>
            </a:r>
            <a:r>
              <a:rPr lang="en-US" sz="2400" dirty="0" smtClean="0"/>
              <a:t>Spain.</a:t>
            </a:r>
          </a:p>
          <a:p>
            <a:r>
              <a:rPr lang="en-US" sz="1600" dirty="0"/>
              <a:t>J.M. </a:t>
            </a:r>
            <a:r>
              <a:rPr lang="en-US" sz="1600" dirty="0" err="1" smtClean="0"/>
              <a:t>Cebriá</a:t>
            </a:r>
            <a:r>
              <a:rPr lang="en-US" sz="1600" dirty="0" smtClean="0"/>
              <a:t>, </a:t>
            </a:r>
            <a:r>
              <a:rPr lang="en-US" sz="1600" dirty="0"/>
              <a:t>C. </a:t>
            </a:r>
            <a:r>
              <a:rPr lang="en-US" sz="1600" dirty="0" err="1" smtClean="0"/>
              <a:t>Martín-Escorza</a:t>
            </a:r>
            <a:r>
              <a:rPr lang="en-US" sz="1600" dirty="0" smtClean="0"/>
              <a:t>, </a:t>
            </a:r>
            <a:r>
              <a:rPr lang="en-US" sz="1600" dirty="0"/>
              <a:t>J. </a:t>
            </a:r>
            <a:r>
              <a:rPr lang="en-US" sz="1600" dirty="0" err="1" smtClean="0"/>
              <a:t>López</a:t>
            </a:r>
            <a:r>
              <a:rPr lang="en-US" sz="1600" dirty="0" smtClean="0"/>
              <a:t>-Ruiz, </a:t>
            </a:r>
            <a:r>
              <a:rPr lang="en-US" sz="1600" dirty="0"/>
              <a:t>D.J. </a:t>
            </a:r>
            <a:r>
              <a:rPr lang="en-US" sz="1600" dirty="0" err="1" smtClean="0"/>
              <a:t>Morán-Zenteno</a:t>
            </a:r>
            <a:r>
              <a:rPr lang="en-US" sz="1600" dirty="0" smtClean="0"/>
              <a:t>, </a:t>
            </a:r>
            <a:r>
              <a:rPr lang="en-US" sz="1600" dirty="0"/>
              <a:t>B.M. </a:t>
            </a:r>
            <a:r>
              <a:rPr lang="en-US" sz="1600" dirty="0" err="1" smtClean="0"/>
              <a:t>Martiny</a:t>
            </a:r>
            <a:endParaRPr lang="en-US" sz="1600" dirty="0" smtClean="0"/>
          </a:p>
          <a:p>
            <a:r>
              <a:rPr lang="en-US" sz="1600" dirty="0"/>
              <a:t>Journal of </a:t>
            </a:r>
            <a:r>
              <a:rPr lang="en-US" sz="1600" dirty="0" err="1"/>
              <a:t>Volcanology</a:t>
            </a:r>
            <a:r>
              <a:rPr lang="en-US" sz="1600" dirty="0"/>
              <a:t> and Geothermal </a:t>
            </a:r>
            <a:r>
              <a:rPr lang="en-US" sz="1600" dirty="0" smtClean="0"/>
              <a:t>Research 201</a:t>
            </a:r>
          </a:p>
          <a:p>
            <a:r>
              <a:rPr lang="en-US" sz="1600" dirty="0" smtClean="0"/>
              <a:t>(2011) pages 73-82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95550"/>
            <a:ext cx="778383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410200" y="2286000"/>
            <a:ext cx="3048000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 smtClean="0"/>
              <a:t>http://academic.evergreen.edu/g/grossmaz/HAMMVM/world_tech_plates_map.jpg</a:t>
            </a:r>
            <a:endParaRPr lang="en-US" sz="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Thoughts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1219200" cy="4691063"/>
          </a:xfrm>
        </p:spPr>
        <p:txBody>
          <a:bodyPr/>
          <a:lstStyle/>
          <a:p>
            <a:r>
              <a:rPr lang="en-US" dirty="0" smtClean="0"/>
              <a:t>Temporal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Chemical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24000"/>
            <a:ext cx="24765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343400"/>
            <a:ext cx="2819400" cy="187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324600" y="5791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..and spatial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Early </a:t>
            </a:r>
            <a:r>
              <a:rPr lang="en-US" dirty="0" smtClean="0"/>
              <a:t>Research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28600" y="1752600"/>
            <a:ext cx="3008313" cy="1981200"/>
          </a:xfrm>
        </p:spPr>
        <p:txBody>
          <a:bodyPr/>
          <a:lstStyle/>
          <a:p>
            <a:r>
              <a:rPr lang="en-US" dirty="0" smtClean="0"/>
              <a:t>Average </a:t>
            </a:r>
            <a:r>
              <a:rPr lang="en-US" dirty="0"/>
              <a:t>orientations of nearby cones  (</a:t>
            </a:r>
            <a:r>
              <a:rPr lang="en-US" dirty="0" err="1"/>
              <a:t>Kear</a:t>
            </a:r>
            <a:r>
              <a:rPr lang="en-US" dirty="0"/>
              <a:t> 1964)</a:t>
            </a:r>
          </a:p>
          <a:p>
            <a:r>
              <a:rPr lang="en-US" dirty="0" smtClean="0"/>
              <a:t>Density </a:t>
            </a:r>
            <a:r>
              <a:rPr lang="en-US" dirty="0"/>
              <a:t>mapping of cones 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Porter 1972) </a:t>
            </a:r>
          </a:p>
          <a:p>
            <a:r>
              <a:rPr lang="en-US" dirty="0" smtClean="0"/>
              <a:t>Statistical </a:t>
            </a:r>
            <a:r>
              <a:rPr lang="en-US" dirty="0"/>
              <a:t>analysis based on nearest-</a:t>
            </a:r>
            <a:r>
              <a:rPr lang="en-US" dirty="0" err="1"/>
              <a:t>neighbour</a:t>
            </a:r>
            <a:r>
              <a:rPr lang="en-US" dirty="0"/>
              <a:t> and quadrant methods (</a:t>
            </a:r>
            <a:r>
              <a:rPr lang="en-US" dirty="0" err="1"/>
              <a:t>Tinkler</a:t>
            </a:r>
            <a:r>
              <a:rPr lang="en-US" dirty="0"/>
              <a:t> 1971)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362200"/>
            <a:ext cx="5296113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52401"/>
            <a:ext cx="3008313" cy="2438400"/>
          </a:xfrm>
        </p:spPr>
        <p:txBody>
          <a:bodyPr/>
          <a:lstStyle/>
          <a:p>
            <a:r>
              <a:rPr lang="en-US" dirty="0" smtClean="0"/>
              <a:t>(1) Spatial </a:t>
            </a:r>
            <a:r>
              <a:rPr lang="en-US" dirty="0"/>
              <a:t>Transform methods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/>
              <a:t>Wadge</a:t>
            </a:r>
            <a:r>
              <a:rPr lang="en-US" dirty="0"/>
              <a:t> and Cross 1988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(2) Azimuth methods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Lutz 1986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(3) Strip methods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Zhang and Lutz 1989)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172918"/>
            <a:ext cx="3733800" cy="215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6400800"/>
            <a:ext cx="365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http://upload.wikimedia.org/wikipedia/en/5/5f/Corner.png</a:t>
            </a:r>
            <a:endParaRPr lang="en-US" sz="8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44698"/>
            <a:ext cx="4953000" cy="614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60202" t="35791" r="7213" b="3032"/>
          <a:stretch>
            <a:fillRect/>
          </a:stretch>
        </p:blipFill>
        <p:spPr bwMode="auto">
          <a:xfrm>
            <a:off x="6248400" y="152400"/>
            <a:ext cx="2743200" cy="42566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5410200" y="658100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Steve Taylor and Jeff </a:t>
            </a:r>
            <a:r>
              <a:rPr lang="en-US" sz="1200" dirty="0" smtClean="0"/>
              <a:t>Templeton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(1) Spatial Transform methods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Wadge</a:t>
            </a:r>
            <a:r>
              <a:rPr lang="en-US" dirty="0" smtClean="0"/>
              <a:t> and Cross 1988)</a:t>
            </a:r>
          </a:p>
          <a:p>
            <a:r>
              <a:rPr lang="en-US" dirty="0" smtClean="0"/>
              <a:t>Simulates human visual capability</a:t>
            </a:r>
            <a:endParaRPr lang="en-US" dirty="0" smtClean="0"/>
          </a:p>
          <a:p>
            <a:r>
              <a:rPr lang="en-US" dirty="0" smtClean="0"/>
              <a:t>(2) Azimuth methods </a:t>
            </a:r>
          </a:p>
          <a:p>
            <a:r>
              <a:rPr lang="en-US" dirty="0" smtClean="0"/>
              <a:t>(Lutz 1986)</a:t>
            </a:r>
          </a:p>
          <a:p>
            <a:r>
              <a:rPr lang="en-US" dirty="0" smtClean="0"/>
              <a:t>Dependent on shape of study area</a:t>
            </a:r>
            <a:endParaRPr lang="en-US" dirty="0" smtClean="0"/>
          </a:p>
          <a:p>
            <a:r>
              <a:rPr lang="en-US" dirty="0" smtClean="0"/>
              <a:t>(3) Strip methods </a:t>
            </a:r>
          </a:p>
          <a:p>
            <a:r>
              <a:rPr lang="en-US" dirty="0" smtClean="0"/>
              <a:t>(Zhang and Lutz 1989)</a:t>
            </a:r>
          </a:p>
          <a:p>
            <a:r>
              <a:rPr lang="en-US" dirty="0" smtClean="0"/>
              <a:t>Fails to address small scale features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8111"/>
            <a:ext cx="4800599" cy="629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81600" y="6400800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http://blog.radioleft.com/blogimages/StatueOfLimitations.jpg</a:t>
            </a:r>
            <a:endParaRPr lang="en-US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 Maps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137159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Michoacán-Guanajuato Volcanic </a:t>
            </a:r>
            <a:r>
              <a:rPr lang="en-US" dirty="0" smtClean="0"/>
              <a:t>Field, Mexico</a:t>
            </a:r>
          </a:p>
          <a:p>
            <a:pPr algn="ctr"/>
            <a:r>
              <a:rPr lang="en-US" dirty="0" smtClean="0"/>
              <a:t>(Arc </a:t>
            </a:r>
            <a:r>
              <a:rPr lang="en-US" dirty="0" err="1" smtClean="0"/>
              <a:t>magmatism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>
          <a:xfrm>
            <a:off x="4648200" y="1219200"/>
            <a:ext cx="4041775" cy="8382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Calatrava, Spain</a:t>
            </a:r>
          </a:p>
          <a:p>
            <a:pPr algn="ctr"/>
            <a:r>
              <a:rPr lang="en-US" dirty="0" smtClean="0"/>
              <a:t>(Intraplate </a:t>
            </a:r>
            <a:r>
              <a:rPr lang="en-US" dirty="0" err="1" smtClean="0"/>
              <a:t>magmatism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1796" y="2174875"/>
            <a:ext cx="2928233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434493"/>
            <a:ext cx="4040188" cy="343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Distance Between Vents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MGVF (</a:t>
            </a:r>
            <a:r>
              <a:rPr lang="en-US" dirty="0" err="1" smtClean="0"/>
              <a:t>skewness</a:t>
            </a:r>
            <a:r>
              <a:rPr lang="en-US" dirty="0" smtClean="0"/>
              <a:t> 0.51)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Calatrava (</a:t>
            </a:r>
            <a:r>
              <a:rPr lang="en-US" dirty="0" err="1" smtClean="0"/>
              <a:t>skewness</a:t>
            </a:r>
            <a:r>
              <a:rPr lang="en-US" dirty="0" smtClean="0"/>
              <a:t> not given)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9" y="2590799"/>
            <a:ext cx="4436269" cy="281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925" y="2590800"/>
            <a:ext cx="448107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Lineaments</a:t>
            </a:r>
            <a:br>
              <a:rPr lang="en-US" dirty="0" smtClean="0"/>
            </a:br>
            <a:r>
              <a:rPr lang="en-US" sz="2000" dirty="0" smtClean="0"/>
              <a:t>of lines shorter than one third of one standard deviation below mean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MGVF lines less than 12 km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Calatrava lines less than 5 km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0239" y="2174875"/>
            <a:ext cx="2771347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83419"/>
            <a:ext cx="4040188" cy="353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Lineaments</a:t>
            </a:r>
            <a:br>
              <a:rPr lang="en-US" dirty="0" smtClean="0"/>
            </a:br>
            <a:r>
              <a:rPr lang="en-US" dirty="0" err="1" smtClean="0"/>
              <a:t>skewness</a:t>
            </a:r>
            <a:r>
              <a:rPr lang="en-US" dirty="0" smtClean="0"/>
              <a:t>  0.26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447800"/>
            <a:ext cx="5111750" cy="507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33600"/>
            <a:ext cx="313372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Caution !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“Straight </a:t>
            </a:r>
            <a:r>
              <a:rPr lang="en-US" dirty="0" smtClean="0"/>
              <a:t>application of quantitative methods to identify possible</a:t>
            </a:r>
          </a:p>
          <a:p>
            <a:r>
              <a:rPr lang="en-US" dirty="0" smtClean="0"/>
              <a:t>alignments in the geological record may produce </a:t>
            </a:r>
            <a:r>
              <a:rPr lang="en-US" dirty="0" smtClean="0"/>
              <a:t>mathematically acceptable </a:t>
            </a:r>
            <a:r>
              <a:rPr lang="en-US" dirty="0" smtClean="0"/>
              <a:t>results but also meaningless from a geological point of</a:t>
            </a:r>
          </a:p>
          <a:p>
            <a:r>
              <a:rPr lang="en-US" dirty="0" smtClean="0"/>
              <a:t>view. To avoid this, any attempt at numerical recognition </a:t>
            </a:r>
            <a:r>
              <a:rPr lang="en-US" dirty="0" smtClean="0"/>
              <a:t>of alignments </a:t>
            </a:r>
            <a:r>
              <a:rPr lang="en-US" dirty="0" smtClean="0"/>
              <a:t>resulting from a geological process should be </a:t>
            </a:r>
            <a:r>
              <a:rPr lang="en-US" dirty="0" smtClean="0"/>
              <a:t>supported by </a:t>
            </a:r>
            <a:r>
              <a:rPr lang="en-US" dirty="0" smtClean="0"/>
              <a:t>field </a:t>
            </a:r>
            <a:r>
              <a:rPr lang="en-US" dirty="0" smtClean="0"/>
              <a:t>observations.”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438400"/>
            <a:ext cx="5111750" cy="375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29200" y="6248400"/>
            <a:ext cx="3657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http://blog.potterzot.com/wp-content/uploads/2007/09/garbage_paradigm.gif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292</Words>
  <Application>Microsoft Office PowerPoint</Application>
  <PresentationFormat>On-screen Show (4:3)</PresentationFormat>
  <Paragraphs>63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Numerical Methods  </vt:lpstr>
      <vt:lpstr>Early Research   </vt:lpstr>
      <vt:lpstr>Slide 3</vt:lpstr>
      <vt:lpstr>Limitations</vt:lpstr>
      <vt:lpstr>Location Maps</vt:lpstr>
      <vt:lpstr>Distance Between Vents</vt:lpstr>
      <vt:lpstr>Lineaments of lines shorter than one third of one standard deviation below mean</vt:lpstr>
      <vt:lpstr>Random Lineaments skewness  0.26</vt:lpstr>
      <vt:lpstr>Caution !</vt:lpstr>
      <vt:lpstr>Further Thoughts </vt:lpstr>
      <vt:lpstr>Slide 11</vt:lpstr>
    </vt:vector>
  </TitlesOfParts>
  <Company>Western Oregon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wvreeland08</dc:creator>
  <cp:lastModifiedBy>wvreeland08</cp:lastModifiedBy>
  <cp:revision>25</cp:revision>
  <dcterms:created xsi:type="dcterms:W3CDTF">2011-04-13T09:01:45Z</dcterms:created>
  <dcterms:modified xsi:type="dcterms:W3CDTF">2011-04-13T13:17:27Z</dcterms:modified>
</cp:coreProperties>
</file>