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9" r:id="rId5"/>
    <p:sldId id="260" r:id="rId6"/>
    <p:sldId id="258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3EE9-51BC-477E-8AA4-02BDFA4DF841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6946-5FC3-445F-B388-1689734ACD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021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5181600"/>
            <a:ext cx="7553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Active Tectonics Basin and Range p. 438-441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304800"/>
            <a:ext cx="8467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ewberryTest.jpg"/>
          <p:cNvPicPr/>
          <p:nvPr/>
        </p:nvPicPr>
        <p:blipFill>
          <a:blip r:embed="rId3" cstate="print">
            <a:biLevel thresh="50000"/>
          </a:blip>
          <a:srcRect l="22151"/>
          <a:stretch>
            <a:fillRect/>
          </a:stretch>
        </p:blipFill>
        <p:spPr>
          <a:xfrm>
            <a:off x="1524000" y="1207532"/>
            <a:ext cx="1015812" cy="874166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7" name="TextBox 6"/>
          <p:cNvSpPr txBox="1"/>
          <p:nvPr/>
        </p:nvSpPr>
        <p:spPr>
          <a:xfrm>
            <a:off x="5867400" y="8382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Geophysical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6200" y="5657671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1 gal</a:t>
            </a:r>
          </a:p>
          <a:p>
            <a:pPr algn="ctr"/>
            <a:r>
              <a:rPr lang="en-US" sz="2400" dirty="0" smtClean="0"/>
              <a:t>  =  (1 cm/s²)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08042"/>
            <a:ext cx="7245706" cy="50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Geochemical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6"/>
            <a:ext cx="8554022" cy="72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376238"/>
            <a:ext cx="70770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1828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Active Tectonics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942109" y="942109"/>
            <a:ext cx="6858002" cy="497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t="12676" r="72392"/>
          <a:stretch>
            <a:fillRect/>
          </a:stretch>
        </p:blipFill>
        <p:spPr bwMode="auto">
          <a:xfrm>
            <a:off x="4038600" y="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Spatio</a:t>
            </a:r>
            <a:r>
              <a:rPr lang="en-US" dirty="0" smtClean="0"/>
              <a:t>-temporal progression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400050" indent="-400050"/>
            <a:r>
              <a:rPr lang="en-US" dirty="0" smtClean="0"/>
              <a:t>50 and 20 Ma Ignimbrite sweep</a:t>
            </a:r>
          </a:p>
          <a:p>
            <a:pPr marL="400050" indent="-400050"/>
            <a:endParaRPr lang="en-US" dirty="0" smtClean="0"/>
          </a:p>
          <a:p>
            <a:pPr marL="400050" indent="-400050"/>
            <a:r>
              <a:rPr lang="en-US" dirty="0" smtClean="0"/>
              <a:t>HLP Geomorphic</a:t>
            </a:r>
          </a:p>
          <a:p>
            <a:pPr marL="400050" indent="-400050"/>
            <a:endParaRPr lang="en-US" dirty="0" smtClean="0"/>
          </a:p>
          <a:p>
            <a:pPr marL="400050" indent="-400050"/>
            <a:r>
              <a:rPr lang="en-US" dirty="0" smtClean="0"/>
              <a:t>17 and 15 Ma Flood Basalt</a:t>
            </a:r>
          </a:p>
          <a:p>
            <a:pPr marL="400050" indent="-400050"/>
            <a:r>
              <a:rPr lang="en-US" dirty="0" smtClean="0"/>
              <a:t> widespread</a:t>
            </a:r>
          </a:p>
          <a:p>
            <a:pPr marL="400050" indent="-400050"/>
            <a:r>
              <a:rPr lang="en-US" dirty="0" smtClean="0"/>
              <a:t>700 km suture</a:t>
            </a:r>
          </a:p>
          <a:p>
            <a:pPr marL="400050" indent="-400050"/>
            <a:endParaRPr lang="en-US" dirty="0" smtClean="0"/>
          </a:p>
          <a:p>
            <a:pPr marL="400050" indent="-400050"/>
            <a:r>
              <a:rPr lang="en-US" dirty="0" smtClean="0"/>
              <a:t>7.5-8 Ma Flood Basalt</a:t>
            </a:r>
          </a:p>
          <a:p>
            <a:pPr marL="400050" indent="-400050"/>
            <a:r>
              <a:rPr lang="en-US" dirty="0" smtClean="0"/>
              <a:t> increasing focus</a:t>
            </a:r>
          </a:p>
          <a:p>
            <a:pPr marL="400050" indent="-400050"/>
            <a:endParaRPr lang="en-US" dirty="0" smtClean="0"/>
          </a:p>
          <a:p>
            <a:pPr marL="400050" indent="-400050"/>
            <a:r>
              <a:rPr lang="en-US" dirty="0" smtClean="0"/>
              <a:t>Age progressive </a:t>
            </a:r>
            <a:r>
              <a:rPr lang="en-US" dirty="0" err="1" smtClean="0"/>
              <a:t>Silicics</a:t>
            </a:r>
            <a:endParaRPr lang="en-US" dirty="0" smtClean="0"/>
          </a:p>
          <a:p>
            <a:pPr marL="400050" indent="-400050"/>
            <a:r>
              <a:rPr lang="en-US" dirty="0" smtClean="0"/>
              <a:t>Younger than 12 Ma </a:t>
            </a:r>
            <a:r>
              <a:rPr lang="en-US" dirty="0" err="1" smtClean="0"/>
              <a:t>rhyolites</a:t>
            </a:r>
            <a:r>
              <a:rPr lang="en-US" dirty="0" smtClean="0"/>
              <a:t>  </a:t>
            </a:r>
          </a:p>
          <a:p>
            <a:pPr marL="400050" indent="-400050"/>
            <a:r>
              <a:rPr lang="en-US" dirty="0" smtClean="0"/>
              <a:t>with &gt; 72 % SiO2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50379"/>
          <a:stretch>
            <a:fillRect/>
          </a:stretch>
        </p:blipFill>
        <p:spPr bwMode="auto">
          <a:xfrm>
            <a:off x="4191000" y="1295400"/>
            <a:ext cx="44958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66800"/>
            <a:ext cx="243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Cascade and HLP</a:t>
            </a:r>
          </a:p>
          <a:p>
            <a:r>
              <a:rPr lang="en-US" dirty="0" smtClean="0"/>
              <a:t> isotopic similarities</a:t>
            </a:r>
          </a:p>
          <a:p>
            <a:endParaRPr lang="en-US" dirty="0" smtClean="0"/>
          </a:p>
          <a:p>
            <a:r>
              <a:rPr lang="en-US" dirty="0" smtClean="0"/>
              <a:t> low K-</a:t>
            </a:r>
            <a:r>
              <a:rPr lang="en-US" dirty="0" err="1" smtClean="0"/>
              <a:t>tholeiites</a:t>
            </a:r>
            <a:endParaRPr lang="en-US" dirty="0" smtClean="0"/>
          </a:p>
          <a:p>
            <a:r>
              <a:rPr lang="en-US" dirty="0" smtClean="0"/>
              <a:t>Fe Rich </a:t>
            </a:r>
            <a:r>
              <a:rPr lang="en-US" dirty="0" err="1" smtClean="0"/>
              <a:t>Rhyolites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End at Newberry</a:t>
            </a:r>
          </a:p>
          <a:p>
            <a:r>
              <a:rPr lang="en-US" dirty="0" smtClean="0"/>
              <a:t>Quaternary </a:t>
            </a:r>
            <a:r>
              <a:rPr lang="en-US" dirty="0" err="1" smtClean="0"/>
              <a:t>mafic</a:t>
            </a:r>
            <a:endParaRPr lang="en-US" dirty="0" smtClean="0"/>
          </a:p>
          <a:p>
            <a:r>
              <a:rPr lang="en-US" dirty="0" smtClean="0"/>
              <a:t>35-42 km crust</a:t>
            </a:r>
          </a:p>
          <a:p>
            <a:endParaRPr lang="en-US" dirty="0" smtClean="0"/>
          </a:p>
          <a:p>
            <a:r>
              <a:rPr lang="en-US" dirty="0" smtClean="0"/>
              <a:t>Rattlesnake Tuff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9621"/>
          <a:stretch>
            <a:fillRect/>
          </a:stretch>
        </p:blipFill>
        <p:spPr bwMode="auto">
          <a:xfrm>
            <a:off x="2895600" y="-1"/>
            <a:ext cx="6164613" cy="670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2590800" cy="126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799"/>
            <a:ext cx="7086600" cy="549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5450889" y="3318769"/>
            <a:ext cx="1242874" cy="1993037"/>
          </a:xfrm>
          <a:custGeom>
            <a:avLst/>
            <a:gdLst>
              <a:gd name="connsiteX0" fmla="*/ 577049 w 1242874"/>
              <a:gd name="connsiteY0" fmla="*/ 321076 h 1993037"/>
              <a:gd name="connsiteX1" fmla="*/ 541538 w 1242874"/>
              <a:gd name="connsiteY1" fmla="*/ 214544 h 1993037"/>
              <a:gd name="connsiteX2" fmla="*/ 523783 w 1242874"/>
              <a:gd name="connsiteY2" fmla="*/ 143522 h 1993037"/>
              <a:gd name="connsiteX3" fmla="*/ 514905 w 1242874"/>
              <a:gd name="connsiteY3" fmla="*/ 108012 h 1993037"/>
              <a:gd name="connsiteX4" fmla="*/ 532661 w 1242874"/>
              <a:gd name="connsiteY4" fmla="*/ 36990 h 1993037"/>
              <a:gd name="connsiteX5" fmla="*/ 559294 w 1242874"/>
              <a:gd name="connsiteY5" fmla="*/ 10357 h 1993037"/>
              <a:gd name="connsiteX6" fmla="*/ 674703 w 1242874"/>
              <a:gd name="connsiteY6" fmla="*/ 1480 h 1993037"/>
              <a:gd name="connsiteX7" fmla="*/ 710214 w 1242874"/>
              <a:gd name="connsiteY7" fmla="*/ 19235 h 1993037"/>
              <a:gd name="connsiteX8" fmla="*/ 798991 w 1242874"/>
              <a:gd name="connsiteY8" fmla="*/ 45868 h 1993037"/>
              <a:gd name="connsiteX9" fmla="*/ 914400 w 1242874"/>
              <a:gd name="connsiteY9" fmla="*/ 63623 h 1993037"/>
              <a:gd name="connsiteX10" fmla="*/ 985422 w 1242874"/>
              <a:gd name="connsiteY10" fmla="*/ 28113 h 1993037"/>
              <a:gd name="connsiteX11" fmla="*/ 958789 w 1242874"/>
              <a:gd name="connsiteY11" fmla="*/ 116889 h 1993037"/>
              <a:gd name="connsiteX12" fmla="*/ 887767 w 1242874"/>
              <a:gd name="connsiteY12" fmla="*/ 232299 h 1993037"/>
              <a:gd name="connsiteX13" fmla="*/ 887767 w 1242874"/>
              <a:gd name="connsiteY13" fmla="*/ 338831 h 1993037"/>
              <a:gd name="connsiteX14" fmla="*/ 949911 w 1242874"/>
              <a:gd name="connsiteY14" fmla="*/ 543017 h 1993037"/>
              <a:gd name="connsiteX15" fmla="*/ 1029810 w 1242874"/>
              <a:gd name="connsiteY15" fmla="*/ 587406 h 1993037"/>
              <a:gd name="connsiteX16" fmla="*/ 1162975 w 1242874"/>
              <a:gd name="connsiteY16" fmla="*/ 676182 h 1993037"/>
              <a:gd name="connsiteX17" fmla="*/ 1162975 w 1242874"/>
              <a:gd name="connsiteY17" fmla="*/ 827103 h 1993037"/>
              <a:gd name="connsiteX18" fmla="*/ 1189608 w 1242874"/>
              <a:gd name="connsiteY18" fmla="*/ 1155577 h 1993037"/>
              <a:gd name="connsiteX19" fmla="*/ 1242874 w 1242874"/>
              <a:gd name="connsiteY19" fmla="*/ 1404151 h 1993037"/>
              <a:gd name="connsiteX20" fmla="*/ 1189608 w 1242874"/>
              <a:gd name="connsiteY20" fmla="*/ 1679359 h 1993037"/>
              <a:gd name="connsiteX21" fmla="*/ 1136342 w 1242874"/>
              <a:gd name="connsiteY21" fmla="*/ 1874668 h 1993037"/>
              <a:gd name="connsiteX22" fmla="*/ 1012055 w 1242874"/>
              <a:gd name="connsiteY22" fmla="*/ 1990078 h 1993037"/>
              <a:gd name="connsiteX23" fmla="*/ 878890 w 1242874"/>
              <a:gd name="connsiteY23" fmla="*/ 1892423 h 1993037"/>
              <a:gd name="connsiteX24" fmla="*/ 701336 w 1242874"/>
              <a:gd name="connsiteY24" fmla="*/ 1634971 h 1993037"/>
              <a:gd name="connsiteX25" fmla="*/ 585927 w 1242874"/>
              <a:gd name="connsiteY25" fmla="*/ 1448540 h 1993037"/>
              <a:gd name="connsiteX26" fmla="*/ 435006 w 1242874"/>
              <a:gd name="connsiteY26" fmla="*/ 1342008 h 1993037"/>
              <a:gd name="connsiteX27" fmla="*/ 284086 w 1242874"/>
              <a:gd name="connsiteY27" fmla="*/ 1421907 h 1993037"/>
              <a:gd name="connsiteX28" fmla="*/ 177554 w 1242874"/>
              <a:gd name="connsiteY28" fmla="*/ 1475173 h 1993037"/>
              <a:gd name="connsiteX29" fmla="*/ 71022 w 1242874"/>
              <a:gd name="connsiteY29" fmla="*/ 1395274 h 1993037"/>
              <a:gd name="connsiteX30" fmla="*/ 35511 w 1242874"/>
              <a:gd name="connsiteY30" fmla="*/ 1022412 h 1993037"/>
              <a:gd name="connsiteX31" fmla="*/ 8878 w 1242874"/>
              <a:gd name="connsiteY31" fmla="*/ 862614 h 1993037"/>
              <a:gd name="connsiteX32" fmla="*/ 88777 w 1242874"/>
              <a:gd name="connsiteY32" fmla="*/ 685060 h 1993037"/>
              <a:gd name="connsiteX33" fmla="*/ 88777 w 1242874"/>
              <a:gd name="connsiteY33" fmla="*/ 560773 h 1993037"/>
              <a:gd name="connsiteX34" fmla="*/ 257453 w 1242874"/>
              <a:gd name="connsiteY34" fmla="*/ 365464 h 1993037"/>
              <a:gd name="connsiteX35" fmla="*/ 452761 w 1242874"/>
              <a:gd name="connsiteY35" fmla="*/ 365464 h 1993037"/>
              <a:gd name="connsiteX36" fmla="*/ 577049 w 1242874"/>
              <a:gd name="connsiteY36" fmla="*/ 321076 h 199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42874" h="1993037">
                <a:moveTo>
                  <a:pt x="577049" y="321076"/>
                </a:moveTo>
                <a:cubicBezTo>
                  <a:pt x="591845" y="295923"/>
                  <a:pt x="550416" y="244136"/>
                  <a:pt x="541538" y="214544"/>
                </a:cubicBezTo>
                <a:cubicBezTo>
                  <a:pt x="532660" y="184952"/>
                  <a:pt x="523783" y="143522"/>
                  <a:pt x="523783" y="143522"/>
                </a:cubicBezTo>
                <a:cubicBezTo>
                  <a:pt x="519344" y="125767"/>
                  <a:pt x="513425" y="125767"/>
                  <a:pt x="514905" y="108012"/>
                </a:cubicBezTo>
                <a:cubicBezTo>
                  <a:pt x="516385" y="90257"/>
                  <a:pt x="525263" y="53266"/>
                  <a:pt x="532661" y="36990"/>
                </a:cubicBezTo>
                <a:cubicBezTo>
                  <a:pt x="540059" y="20714"/>
                  <a:pt x="535620" y="16275"/>
                  <a:pt x="559294" y="10357"/>
                </a:cubicBezTo>
                <a:cubicBezTo>
                  <a:pt x="582968" y="4439"/>
                  <a:pt x="649550" y="0"/>
                  <a:pt x="674703" y="1480"/>
                </a:cubicBezTo>
                <a:cubicBezTo>
                  <a:pt x="699856" y="2960"/>
                  <a:pt x="689499" y="11837"/>
                  <a:pt x="710214" y="19235"/>
                </a:cubicBezTo>
                <a:cubicBezTo>
                  <a:pt x="730929" y="26633"/>
                  <a:pt x="764960" y="38470"/>
                  <a:pt x="798991" y="45868"/>
                </a:cubicBezTo>
                <a:cubicBezTo>
                  <a:pt x="833022" y="53266"/>
                  <a:pt x="883328" y="66582"/>
                  <a:pt x="914400" y="63623"/>
                </a:cubicBezTo>
                <a:cubicBezTo>
                  <a:pt x="945472" y="60664"/>
                  <a:pt x="978024" y="19235"/>
                  <a:pt x="985422" y="28113"/>
                </a:cubicBezTo>
                <a:cubicBezTo>
                  <a:pt x="992820" y="36991"/>
                  <a:pt x="975065" y="82858"/>
                  <a:pt x="958789" y="116889"/>
                </a:cubicBezTo>
                <a:cubicBezTo>
                  <a:pt x="942513" y="150920"/>
                  <a:pt x="899604" y="195309"/>
                  <a:pt x="887767" y="232299"/>
                </a:cubicBezTo>
                <a:cubicBezTo>
                  <a:pt x="875930" y="269289"/>
                  <a:pt x="877410" y="287045"/>
                  <a:pt x="887767" y="338831"/>
                </a:cubicBezTo>
                <a:cubicBezTo>
                  <a:pt x="898124" y="390617"/>
                  <a:pt x="926237" y="501588"/>
                  <a:pt x="949911" y="543017"/>
                </a:cubicBezTo>
                <a:cubicBezTo>
                  <a:pt x="973585" y="584446"/>
                  <a:pt x="994299" y="565212"/>
                  <a:pt x="1029810" y="587406"/>
                </a:cubicBezTo>
                <a:cubicBezTo>
                  <a:pt x="1065321" y="609600"/>
                  <a:pt x="1140781" y="636233"/>
                  <a:pt x="1162975" y="676182"/>
                </a:cubicBezTo>
                <a:cubicBezTo>
                  <a:pt x="1185169" y="716131"/>
                  <a:pt x="1158536" y="747204"/>
                  <a:pt x="1162975" y="827103"/>
                </a:cubicBezTo>
                <a:cubicBezTo>
                  <a:pt x="1167414" y="907002"/>
                  <a:pt x="1176292" y="1059402"/>
                  <a:pt x="1189608" y="1155577"/>
                </a:cubicBezTo>
                <a:cubicBezTo>
                  <a:pt x="1202925" y="1251752"/>
                  <a:pt x="1242874" y="1316854"/>
                  <a:pt x="1242874" y="1404151"/>
                </a:cubicBezTo>
                <a:cubicBezTo>
                  <a:pt x="1242874" y="1491448"/>
                  <a:pt x="1207363" y="1600940"/>
                  <a:pt x="1189608" y="1679359"/>
                </a:cubicBezTo>
                <a:cubicBezTo>
                  <a:pt x="1171853" y="1757779"/>
                  <a:pt x="1165934" y="1822882"/>
                  <a:pt x="1136342" y="1874668"/>
                </a:cubicBezTo>
                <a:cubicBezTo>
                  <a:pt x="1106750" y="1926454"/>
                  <a:pt x="1054964" y="1987119"/>
                  <a:pt x="1012055" y="1990078"/>
                </a:cubicBezTo>
                <a:cubicBezTo>
                  <a:pt x="969146" y="1993037"/>
                  <a:pt x="930676" y="1951607"/>
                  <a:pt x="878890" y="1892423"/>
                </a:cubicBezTo>
                <a:cubicBezTo>
                  <a:pt x="827104" y="1833239"/>
                  <a:pt x="750163" y="1708952"/>
                  <a:pt x="701336" y="1634971"/>
                </a:cubicBezTo>
                <a:cubicBezTo>
                  <a:pt x="652509" y="1560991"/>
                  <a:pt x="630315" y="1497367"/>
                  <a:pt x="585927" y="1448540"/>
                </a:cubicBezTo>
                <a:cubicBezTo>
                  <a:pt x="541539" y="1399713"/>
                  <a:pt x="485313" y="1346447"/>
                  <a:pt x="435006" y="1342008"/>
                </a:cubicBezTo>
                <a:cubicBezTo>
                  <a:pt x="384699" y="1337569"/>
                  <a:pt x="326995" y="1399713"/>
                  <a:pt x="284086" y="1421907"/>
                </a:cubicBezTo>
                <a:cubicBezTo>
                  <a:pt x="241177" y="1444101"/>
                  <a:pt x="213065" y="1479612"/>
                  <a:pt x="177554" y="1475173"/>
                </a:cubicBezTo>
                <a:cubicBezTo>
                  <a:pt x="142043" y="1470734"/>
                  <a:pt x="94696" y="1470734"/>
                  <a:pt x="71022" y="1395274"/>
                </a:cubicBezTo>
                <a:cubicBezTo>
                  <a:pt x="47348" y="1319814"/>
                  <a:pt x="45868" y="1111189"/>
                  <a:pt x="35511" y="1022412"/>
                </a:cubicBezTo>
                <a:cubicBezTo>
                  <a:pt x="25154" y="933635"/>
                  <a:pt x="0" y="918839"/>
                  <a:pt x="8878" y="862614"/>
                </a:cubicBezTo>
                <a:cubicBezTo>
                  <a:pt x="17756" y="806389"/>
                  <a:pt x="75461" y="735367"/>
                  <a:pt x="88777" y="685060"/>
                </a:cubicBezTo>
                <a:cubicBezTo>
                  <a:pt x="102093" y="634753"/>
                  <a:pt x="60664" y="614039"/>
                  <a:pt x="88777" y="560773"/>
                </a:cubicBezTo>
                <a:cubicBezTo>
                  <a:pt x="116890" y="507507"/>
                  <a:pt x="196789" y="398016"/>
                  <a:pt x="257453" y="365464"/>
                </a:cubicBezTo>
                <a:cubicBezTo>
                  <a:pt x="318117" y="332912"/>
                  <a:pt x="398015" y="374342"/>
                  <a:pt x="452761" y="365464"/>
                </a:cubicBezTo>
                <a:cubicBezTo>
                  <a:pt x="507507" y="356586"/>
                  <a:pt x="562253" y="346229"/>
                  <a:pt x="577049" y="32107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1" y="228600"/>
            <a:ext cx="3352800" cy="313932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Ash-Flow Tuffs hundreds </a:t>
            </a:r>
            <a:r>
              <a:rPr lang="en-US" b="1" dirty="0" err="1" smtClean="0">
                <a:solidFill>
                  <a:schemeClr val="bg1"/>
                </a:solidFill>
              </a:rPr>
              <a:t>kmc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9.7 Ma Devine Canyon 195 </a:t>
            </a:r>
            <a:r>
              <a:rPr lang="en-US" b="1" dirty="0" err="1" smtClean="0">
                <a:solidFill>
                  <a:schemeClr val="bg1"/>
                </a:solidFill>
              </a:rPr>
              <a:t>kmc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8.4 Ma Prater Creek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7.05 Ma Rattlesnake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2x Devine?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7 to 8 Ma W. Harney Basin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Dome Complexes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Basaltic pulse initiated?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120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Spatio-temporal progression 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wvreeland08</dc:creator>
  <cp:lastModifiedBy>UCS</cp:lastModifiedBy>
  <cp:revision>32</cp:revision>
  <dcterms:created xsi:type="dcterms:W3CDTF">2011-05-04T13:08:34Z</dcterms:created>
  <dcterms:modified xsi:type="dcterms:W3CDTF">2011-05-04T23:02:03Z</dcterms:modified>
</cp:coreProperties>
</file>