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73" r:id="rId4"/>
    <p:sldId id="261" r:id="rId5"/>
    <p:sldId id="268" r:id="rId6"/>
    <p:sldId id="270" r:id="rId7"/>
    <p:sldId id="265" r:id="rId8"/>
    <p:sldId id="271" r:id="rId9"/>
    <p:sldId id="272" r:id="rId10"/>
    <p:sldId id="258" r:id="rId11"/>
    <p:sldId id="280" r:id="rId12"/>
    <p:sldId id="274" r:id="rId13"/>
    <p:sldId id="275" r:id="rId14"/>
    <p:sldId id="27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8FD90-B3D5-4A2C-B355-AE406371B5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3BD42-4CA2-443A-8CBB-BC1CC9AD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3BD42-4CA2-443A-8CBB-BC1CC9AD9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3BD42-4CA2-443A-8CBB-BC1CC9AD97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1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3BD42-4CA2-443A-8CBB-BC1CC9AD97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3BD42-4CA2-443A-8CBB-BC1CC9AD97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3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3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3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7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2C04C17-0ADB-4CA3-84A9-678B5B6F5BB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896" y="990600"/>
            <a:ext cx="7851648" cy="2209800"/>
          </a:xfrm>
        </p:spPr>
        <p:txBody>
          <a:bodyPr anchor="ctr" anchorCtr="1">
            <a:noAutofit/>
          </a:bodyPr>
          <a:lstStyle/>
          <a:p>
            <a:r>
              <a:rPr lang="en-US" sz="3600" dirty="0"/>
              <a:t>Assessing mechanisms of climate change impact on the upland forest water balance of the Willamette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River </a:t>
            </a:r>
            <a:r>
              <a:rPr lang="en-US" sz="3600" dirty="0"/>
              <a:t>Basin, Oregon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Turner, et al., 2017</a:t>
            </a:r>
            <a:endParaRPr lang="en-US" sz="2800" dirty="0">
              <a:solidFill>
                <a:srgbClr val="FFFF99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896" y="3733800"/>
            <a:ext cx="7854696" cy="2514600"/>
          </a:xfrm>
        </p:spPr>
        <p:txBody>
          <a:bodyPr anchor="ctr" anchorCtr="1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Samantha Abel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Earth and Physical Science Department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Western Oregon University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Monmouth, Oregon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Email: sabel14@wou.edu</a:t>
            </a: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5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28335" y="1965960"/>
            <a:ext cx="2958465" cy="4343400"/>
          </a:xfrm>
        </p:spPr>
        <p:txBody>
          <a:bodyPr numCol="1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McKenzie Basin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Climate change</a:t>
            </a:r>
            <a:endParaRPr lang="en-US" sz="235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chemeClr val="tx1"/>
              </a:buClr>
            </a:pPr>
            <a:r>
              <a:rPr lang="en-US" sz="23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350" dirty="0" smtClean="0">
                <a:solidFill>
                  <a:schemeClr val="tx1"/>
                </a:solidFill>
                <a:latin typeface="+mj-lt"/>
              </a:rPr>
              <a:t>Biophysical</a:t>
            </a:r>
          </a:p>
          <a:p>
            <a:pPr lvl="1">
              <a:buClr>
                <a:schemeClr val="tx1"/>
              </a:buClr>
            </a:pPr>
            <a:r>
              <a:rPr lang="en-US" sz="2350" dirty="0" smtClean="0">
                <a:solidFill>
                  <a:schemeClr val="tx1"/>
                </a:solidFill>
                <a:latin typeface="+mj-lt"/>
              </a:rPr>
              <a:t> Societal</a:t>
            </a:r>
          </a:p>
          <a:p>
            <a:pPr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Water uses:</a:t>
            </a:r>
          </a:p>
          <a:p>
            <a:pPr lvl="1">
              <a:buClr>
                <a:schemeClr val="tx1"/>
              </a:buClr>
            </a:pPr>
            <a:r>
              <a:rPr lang="en-US" sz="23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350" dirty="0" smtClean="0">
                <a:solidFill>
                  <a:schemeClr val="tx1"/>
                </a:solidFill>
                <a:latin typeface="+mj-lt"/>
              </a:rPr>
              <a:t>Commercial</a:t>
            </a:r>
          </a:p>
          <a:p>
            <a:pPr lvl="1">
              <a:buClr>
                <a:schemeClr val="tx1"/>
              </a:buClr>
            </a:pPr>
            <a:r>
              <a:rPr lang="en-US" sz="23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350" dirty="0" smtClean="0">
                <a:solidFill>
                  <a:schemeClr val="tx1"/>
                </a:solidFill>
                <a:latin typeface="+mj-lt"/>
              </a:rPr>
              <a:t>Industrial</a:t>
            </a:r>
          </a:p>
          <a:p>
            <a:pPr lvl="1">
              <a:buClr>
                <a:schemeClr val="tx1"/>
              </a:buClr>
            </a:pPr>
            <a:r>
              <a:rPr lang="en-US" sz="23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350" dirty="0" smtClean="0">
                <a:solidFill>
                  <a:schemeClr val="tx1"/>
                </a:solidFill>
                <a:latin typeface="+mj-lt"/>
              </a:rPr>
              <a:t>Residential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21" y="2362200"/>
            <a:ext cx="4869514" cy="32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GEOGRAPHY AND GEOLOGY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77000" y="2235475"/>
            <a:ext cx="2190750" cy="4343400"/>
          </a:xfrm>
        </p:spPr>
        <p:txBody>
          <a:bodyPr numCol="1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Western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Surface-flow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High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Infiltration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Spring-fed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Rain-snow transition line</a:t>
            </a:r>
            <a:endParaRPr lang="en-US" sz="25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657600" cy="45449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5" y="2582519"/>
            <a:ext cx="5598990" cy="28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APPROACH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2209800" cy="47244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 Past scientific data</a:t>
            </a:r>
          </a:p>
          <a:p>
            <a:pPr>
              <a:buClr>
                <a:schemeClr val="tx1"/>
              </a:buClr>
            </a:pP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 Interviews</a:t>
            </a:r>
          </a:p>
          <a:p>
            <a:pPr lvl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18 experts</a:t>
            </a:r>
          </a:p>
          <a:p>
            <a:pPr lvl="1">
              <a:buClr>
                <a:schemeClr val="tx1"/>
              </a:buClr>
            </a:pP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 4 sectors: fish habitat, municipal, food, rec</a:t>
            </a:r>
          </a:p>
          <a:p>
            <a:pPr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Vulnerability</a:t>
            </a:r>
          </a:p>
          <a:p>
            <a:pPr lvl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Sensitivity</a:t>
            </a:r>
          </a:p>
          <a:p>
            <a:pPr lvl="1">
              <a:buClr>
                <a:schemeClr val="tx1"/>
              </a:buClr>
            </a:pP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 Adaptability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35480"/>
            <a:ext cx="6008004" cy="4267200"/>
          </a:xfrm>
        </p:spPr>
      </p:pic>
    </p:spTree>
    <p:extLst>
      <p:ext uri="{BB962C8B-B14F-4D97-AF65-F5344CB8AC3E}">
        <p14:creationId xmlns:p14="http://schemas.microsoft.com/office/powerpoint/2010/main" val="34291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RESULTS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6228" y="1676400"/>
            <a:ext cx="3105150" cy="47244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Drier summers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Greater reliance on Western Cascade flows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Less fish habitat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More flood risk in winter 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R-o-s, early melt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Problems of water use in the dry season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9600"/>
            <a:ext cx="5113512" cy="6019800"/>
          </a:xfrm>
        </p:spPr>
      </p:pic>
    </p:spTree>
    <p:extLst>
      <p:ext uri="{BB962C8B-B14F-4D97-AF65-F5344CB8AC3E}">
        <p14:creationId xmlns:p14="http://schemas.microsoft.com/office/powerpoint/2010/main" val="16814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CONCLUSION &amp; SUMMARY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80441" y="1956017"/>
            <a:ext cx="3105150" cy="426720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Impacts on human-nature system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Adaptability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 Anticipatory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Reactive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Social 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Ecological</a:t>
            </a:r>
            <a:endParaRPr lang="en-US" sz="235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7730" y="1956019"/>
            <a:ext cx="3566160" cy="426719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 Barriers to adaptability</a:t>
            </a:r>
          </a:p>
          <a:p>
            <a:pPr lvl="1">
              <a:buClrTx/>
            </a:pPr>
            <a:r>
              <a:rPr lang="en-US" sz="23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350" dirty="0" smtClean="0">
                <a:solidFill>
                  <a:schemeClr val="tx1"/>
                </a:solidFill>
                <a:latin typeface="+mj-lt"/>
              </a:rPr>
              <a:t>Long time period</a:t>
            </a:r>
          </a:p>
          <a:p>
            <a:pPr lvl="2">
              <a:buClrTx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Infrastructure</a:t>
            </a:r>
          </a:p>
          <a:p>
            <a:pPr lvl="2">
              <a:buClrTx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Fish recovery plan</a:t>
            </a:r>
          </a:p>
          <a:p>
            <a:pPr lvl="1">
              <a:buClrTx/>
            </a:pPr>
            <a:r>
              <a:rPr lang="en-US" sz="23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350" dirty="0" smtClean="0">
                <a:solidFill>
                  <a:schemeClr val="tx1"/>
                </a:solidFill>
                <a:latin typeface="+mj-lt"/>
              </a:rPr>
              <a:t>Inflexible legislation</a:t>
            </a:r>
          </a:p>
          <a:p>
            <a:pPr lvl="1">
              <a:buClrTx/>
            </a:pPr>
            <a:r>
              <a:rPr lang="en-US" sz="23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350" dirty="0" smtClean="0">
                <a:solidFill>
                  <a:schemeClr val="tx1"/>
                </a:solidFill>
                <a:latin typeface="+mj-lt"/>
              </a:rPr>
              <a:t>Not enough data</a:t>
            </a:r>
          </a:p>
          <a:p>
            <a:pPr>
              <a:buClrTx/>
            </a:pP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 Some institutions are flexible; others are not</a:t>
            </a:r>
          </a:p>
        </p:txBody>
      </p:sp>
    </p:spTree>
    <p:extLst>
      <p:ext uri="{BB962C8B-B14F-4D97-AF65-F5344CB8AC3E}">
        <p14:creationId xmlns:p14="http://schemas.microsoft.com/office/powerpoint/2010/main" val="28434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+mj-lt"/>
                <a:ea typeface="+mj-ea"/>
                <a:cs typeface="+mj-cs"/>
              </a:rPr>
              <a:t>OUTLINE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6800" y="1828800"/>
            <a:ext cx="6248400" cy="38862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742950" marR="0" lvl="0" indent="-74295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latin typeface="+mj-lt"/>
              </a:rPr>
              <a:t>Introduction</a:t>
            </a:r>
          </a:p>
          <a:p>
            <a:pPr marL="742950" marR="0" lvl="0" indent="-74295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latin typeface="+mj-lt"/>
              </a:rPr>
              <a:t>Methods</a:t>
            </a:r>
          </a:p>
          <a:p>
            <a:pPr marL="742950" lvl="0" indent="-742950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latin typeface="+mj-lt"/>
              </a:rPr>
              <a:t>Results</a:t>
            </a:r>
          </a:p>
          <a:p>
            <a:pPr marL="742950" marR="0" lvl="0" indent="-74295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latin typeface="+mj-lt"/>
              </a:rPr>
              <a:t>Discussion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&amp; Summary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5931"/>
            <a:ext cx="7406640" cy="135636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INTRODUCTION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833588"/>
                <a:ext cx="3798216" cy="4343400"/>
              </a:xfrm>
            </p:spPr>
            <p:txBody>
              <a:bodyPr numCol="1"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 Evapotranspiration (ET) large portion of precipitation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650" dirty="0" smtClean="0">
                    <a:solidFill>
                      <a:schemeClr val="tx1"/>
                    </a:solidFill>
                    <a:latin typeface="+mj-lt"/>
                  </a:rPr>
                  <a:t> Climate change alteration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65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650" dirty="0" smtClean="0">
                    <a:solidFill>
                      <a:schemeClr val="tx1"/>
                    </a:solidFill>
                    <a:latin typeface="+mj-lt"/>
                  </a:rPr>
                  <a:t>Influenced by vegetation changes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Forest disturbances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↓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stoma density / conductance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Willamette River Basin</a:t>
                </a:r>
                <a:endParaRPr lang="en-US" sz="2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833588"/>
                <a:ext cx="3798216" cy="4343400"/>
              </a:xfrm>
              <a:blipFill rotWithShape="0">
                <a:blip r:embed="rId2"/>
                <a:stretch>
                  <a:fillRect l="-1445" t="-2388" r="-2408" b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Image result for willamette basin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8760"/>
            <a:ext cx="4114800" cy="52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METHODS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57250" y="1828800"/>
            <a:ext cx="7406640" cy="4572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Simulated basin response to climate and land use change over the 21</a:t>
            </a:r>
            <a:r>
              <a:rPr lang="en-US" sz="2650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 century</a:t>
            </a:r>
          </a:p>
          <a:p>
            <a:pPr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Climate scenarios</a:t>
            </a:r>
          </a:p>
          <a:p>
            <a:pPr lvl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High, low, reference models</a:t>
            </a:r>
          </a:p>
          <a:p>
            <a:pPr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Landscape simulator</a:t>
            </a:r>
          </a:p>
          <a:p>
            <a:pPr lvl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Annual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changes in land cover, vegetation type, and LAI</a:t>
            </a:r>
            <a:endParaRPr lang="en-US" sz="2500" dirty="0" smtClean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Hydrology model</a:t>
            </a:r>
          </a:p>
          <a:p>
            <a:pPr lvl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Rain and snow</a:t>
            </a:r>
          </a:p>
          <a:p>
            <a:pPr lvl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Canopy transpiration + soil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evaporation</a:t>
            </a:r>
          </a:p>
          <a:p>
            <a:pPr lvl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Canopy rain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evaporation / sublimation</a:t>
            </a:r>
          </a:p>
          <a:p>
            <a:pPr lvl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Soil water status</a:t>
            </a:r>
          </a:p>
          <a:p>
            <a:pPr lvl="1">
              <a:buClr>
                <a:schemeClr val="tx1"/>
              </a:buClr>
            </a:pPr>
            <a:r>
              <a:rPr lang="en-US" sz="2500" dirty="0" smtClean="0">
                <a:solidFill>
                  <a:schemeClr val="tx1"/>
                </a:solidFill>
                <a:latin typeface="+mj-lt"/>
              </a:rPr>
              <a:t> Snow melt</a:t>
            </a:r>
          </a:p>
        </p:txBody>
      </p:sp>
    </p:spTree>
    <p:extLst>
      <p:ext uri="{BB962C8B-B14F-4D97-AF65-F5344CB8AC3E}">
        <p14:creationId xmlns:p14="http://schemas.microsoft.com/office/powerpoint/2010/main" val="6591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RESULTS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0" y="1752600"/>
                <a:ext cx="3200400" cy="449580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Private vs. public ownership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Effects harvest rate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35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350" dirty="0" smtClean="0">
                    <a:solidFill>
                      <a:schemeClr val="tx1"/>
                    </a:solidFill>
                    <a:latin typeface="+mj-lt"/>
                  </a:rPr>
                  <a:t>Highest ET at mid-elevations, high LAI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35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350" dirty="0" smtClean="0">
                    <a:solidFill>
                      <a:schemeClr val="tx1"/>
                    </a:solidFill>
                    <a:latin typeface="+mj-lt"/>
                  </a:rPr>
                  <a:t>Low at lower because of clearcutting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35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350" dirty="0" smtClean="0">
                    <a:solidFill>
                      <a:schemeClr val="tx1"/>
                    </a:solidFill>
                    <a:latin typeface="+mj-lt"/>
                  </a:rPr>
                  <a:t>Basin-wide response to fire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350" dirty="0" smtClean="0">
                    <a:solidFill>
                      <a:schemeClr val="tx1"/>
                    </a:solidFill>
                    <a:latin typeface="+mj-lt"/>
                  </a:rPr>
                  <a:t>LAI decrease 12-30%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𝐸𝑇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𝑆𝑈𝑀</m:t>
                        </m:r>
                      </m:sub>
                    </m:sSub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+mj-lt"/>
                  </a:rPr>
                  <a:t> decrease 4-20%</a:t>
                </a:r>
                <a:endParaRPr lang="en-US" sz="235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0" y="1752600"/>
                <a:ext cx="3200400" cy="4495800"/>
              </a:xfrm>
              <a:blipFill rotWithShape="0">
                <a:blip r:embed="rId3"/>
                <a:stretch>
                  <a:fillRect l="-1524" t="-2307" r="-2095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01" y="700770"/>
            <a:ext cx="4753271" cy="280443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01" y="3390900"/>
            <a:ext cx="508731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RESULTS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057400"/>
                <a:ext cx="3505200" cy="40233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Above; just mean ET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6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50" dirty="0">
                    <a:solidFill>
                      <a:schemeClr val="tx1"/>
                    </a:solidFill>
                  </a:rPr>
                  <a:t>40% increase in evaporative </a:t>
                </a:r>
                <a:r>
                  <a:rPr lang="en-US" sz="2650" dirty="0" smtClean="0">
                    <a:solidFill>
                      <a:schemeClr val="tx1"/>
                    </a:solidFill>
                  </a:rPr>
                  <a:t>demand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Below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; vegetation change,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soil water, vapor pressure,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sz="2650" dirty="0" smtClean="0">
                    <a:solidFill>
                      <a:schemeClr val="tx1"/>
                    </a:solidFill>
                    <a:latin typeface="+mj-lt"/>
                  </a:rPr>
                  <a:t> General decrease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650" dirty="0" smtClean="0">
                    <a:solidFill>
                      <a:schemeClr val="tx1"/>
                    </a:solidFill>
                    <a:latin typeface="+mj-lt"/>
                  </a:rPr>
                  <a:t> Additional 11-18% reduction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6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5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057400"/>
                <a:ext cx="3505200" cy="4023360"/>
              </a:xfrm>
              <a:blipFill rotWithShape="0">
                <a:blip r:embed="rId2"/>
                <a:stretch>
                  <a:fillRect l="-1391" t="-2576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92397"/>
            <a:ext cx="5086044" cy="28237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30" y="762000"/>
            <a:ext cx="4832913" cy="28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DISCUSSION &amp; SUMMARY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80440" y="1956017"/>
            <a:ext cx="3691559" cy="426720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Increases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in mean annual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temperature</a:t>
            </a:r>
          </a:p>
          <a:p>
            <a:pPr lvl="1">
              <a:buClr>
                <a:schemeClr val="tx1"/>
              </a:buClr>
            </a:pP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 Warm, wet winters</a:t>
            </a:r>
          </a:p>
          <a:p>
            <a:pPr lvl="1">
              <a:buClr>
                <a:schemeClr val="tx1"/>
              </a:buClr>
            </a:pP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 Dry summers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Uplands remain forested</a:t>
            </a:r>
          </a:p>
          <a:p>
            <a:pPr lvl="1">
              <a:buClr>
                <a:schemeClr val="tx1"/>
              </a:buClr>
            </a:pPr>
            <a:r>
              <a:rPr lang="en-US" sz="26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Mixed </a:t>
            </a:r>
            <a:r>
              <a:rPr lang="en-US" sz="2650" dirty="0">
                <a:solidFill>
                  <a:schemeClr val="tx1"/>
                </a:solidFill>
                <a:latin typeface="+mj-lt"/>
              </a:rPr>
              <a:t>conifer‐hardwood forest </a:t>
            </a:r>
            <a:r>
              <a:rPr lang="en-US" sz="2650" dirty="0" smtClean="0">
                <a:solidFill>
                  <a:schemeClr val="tx1"/>
                </a:solidFill>
                <a:latin typeface="+mj-lt"/>
              </a:rPr>
              <a:t>types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97730" y="1956019"/>
                <a:ext cx="3566160" cy="426719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Initial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increase in fire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probability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ClrTx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Decrease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LAI effects ET, rain and snow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interception</a:t>
                </a:r>
                <a:endParaRPr lang="en-US" sz="28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buClrTx/>
                </a:pP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 effect greater in high and reference climate models</a:t>
                </a:r>
              </a:p>
              <a:p>
                <a:pPr lvl="1">
                  <a:buClrTx/>
                </a:pPr>
                <a:r>
                  <a:rPr lang="en-US" sz="2650" dirty="0">
                    <a:solidFill>
                      <a:schemeClr val="tx1"/>
                    </a:solidFill>
                    <a:latin typeface="+mj-lt"/>
                  </a:rPr>
                  <a:t> Evidence from </a:t>
                </a:r>
                <a:r>
                  <a:rPr lang="en-US" sz="265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650" dirty="0">
                    <a:solidFill>
                      <a:schemeClr val="tx1"/>
                    </a:solidFill>
                    <a:latin typeface="+mj-lt"/>
                  </a:rPr>
                  <a:t>Pleistocene </a:t>
                </a:r>
                <a:r>
                  <a:rPr lang="en-US" sz="2650" dirty="0" smtClean="0">
                    <a:solidFill>
                      <a:schemeClr val="tx1"/>
                    </a:solidFill>
                    <a:latin typeface="+mj-lt"/>
                  </a:rPr>
                  <a:t>era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97730" y="1956019"/>
                <a:ext cx="3566160" cy="4267199"/>
              </a:xfrm>
              <a:blipFill rotWithShape="0">
                <a:blip r:embed="rId2"/>
                <a:stretch>
                  <a:fillRect l="-1538" t="-2429" r="-2051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5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896" y="990600"/>
            <a:ext cx="7851648" cy="2209800"/>
          </a:xfrm>
        </p:spPr>
        <p:txBody>
          <a:bodyPr anchor="ctr" anchorCtr="1">
            <a:noAutofit/>
          </a:bodyPr>
          <a:lstStyle/>
          <a:p>
            <a:r>
              <a:rPr lang="en-US" sz="3600" dirty="0"/>
              <a:t>Vulnerability of water supply from the Oregon Cascades to changing climate: Linking science to users and policy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Farley</a:t>
            </a:r>
            <a:r>
              <a:rPr lang="en-US" sz="2800" smtClean="0"/>
              <a:t>, et al., </a:t>
            </a:r>
            <a:r>
              <a:rPr lang="en-US" sz="2800" dirty="0" smtClean="0"/>
              <a:t>2010</a:t>
            </a:r>
            <a:endParaRPr lang="en-US" sz="2800" dirty="0">
              <a:solidFill>
                <a:srgbClr val="FFFF99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896" y="3733800"/>
            <a:ext cx="7854696" cy="2514600"/>
          </a:xfrm>
        </p:spPr>
        <p:txBody>
          <a:bodyPr anchor="ctr" anchorCtr="1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99"/>
                </a:solidFill>
                <a:latin typeface="+mj-lt"/>
              </a:rPr>
              <a:t>Samantha Abel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99"/>
                </a:solidFill>
                <a:latin typeface="+mj-lt"/>
              </a:rPr>
              <a:t>Earth and Physical Science Department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99"/>
                </a:solidFill>
                <a:latin typeface="+mj-lt"/>
              </a:rPr>
              <a:t>Western Oregon University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99"/>
                </a:solidFill>
                <a:latin typeface="+mj-lt"/>
              </a:rPr>
              <a:t>Monmouth, Oregon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99"/>
                </a:solidFill>
                <a:latin typeface="+mj-lt"/>
              </a:rPr>
              <a:t>Email: sabel14@wou.edu</a:t>
            </a:r>
          </a:p>
        </p:txBody>
      </p:sp>
    </p:spTree>
    <p:extLst>
      <p:ext uri="{BB962C8B-B14F-4D97-AF65-F5344CB8AC3E}">
        <p14:creationId xmlns:p14="http://schemas.microsoft.com/office/powerpoint/2010/main" val="10049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+mj-lt"/>
                <a:ea typeface="+mj-ea"/>
                <a:cs typeface="+mj-cs"/>
              </a:rPr>
              <a:t>OUTLINE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1905000"/>
            <a:ext cx="7854696" cy="38862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742950" marR="0" lvl="0" indent="-74295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latin typeface="+mj-lt"/>
              </a:rPr>
              <a:t>Introduction</a:t>
            </a:r>
          </a:p>
          <a:p>
            <a:pPr marL="742950" marR="0" lvl="0" indent="-74295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latin typeface="+mj-lt"/>
              </a:rPr>
              <a:t>Geography &amp; Geology Setting</a:t>
            </a:r>
          </a:p>
          <a:p>
            <a:pPr marL="742950" marR="0" lvl="0" indent="-74295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latin typeface="+mj-lt"/>
              </a:rPr>
              <a:t>Approach</a:t>
            </a:r>
          </a:p>
          <a:p>
            <a:pPr marL="742950" lvl="0" indent="-742950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latin typeface="+mj-lt"/>
              </a:rPr>
              <a:t>Vulnerability Results</a:t>
            </a:r>
          </a:p>
          <a:p>
            <a:pPr marL="742950" marR="0" lvl="0" indent="-74295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latin typeface="+mj-lt"/>
              </a:rPr>
              <a:t>Conclusion</a:t>
            </a:r>
          </a:p>
          <a:p>
            <a:pPr marL="742950" marR="0" lvl="0" indent="-74295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latin typeface="+mj-lt"/>
              </a:rPr>
              <a:t>Summary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8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5272</TotalTime>
  <Words>434</Words>
  <Application>Microsoft Office PowerPoint</Application>
  <PresentationFormat>On-screen Show (4:3)</PresentationFormat>
  <Paragraphs>117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Basis</vt:lpstr>
      <vt:lpstr>Assessing mechanisms of climate change impact on the upland forest water balance of the Willamette  River Basin, Oregon  Turner, et al., 2017</vt:lpstr>
      <vt:lpstr>PowerPoint Presentation</vt:lpstr>
      <vt:lpstr>INTRODUCTION</vt:lpstr>
      <vt:lpstr>METHODS</vt:lpstr>
      <vt:lpstr>RESULTS</vt:lpstr>
      <vt:lpstr>RESULTS</vt:lpstr>
      <vt:lpstr>DISCUSSION &amp; SUMMARY</vt:lpstr>
      <vt:lpstr>Vulnerability of water supply from the Oregon Cascades to changing climate: Linking science to users and policy  Farley, et al., 2010</vt:lpstr>
      <vt:lpstr>PowerPoint Presentation</vt:lpstr>
      <vt:lpstr>INTRODUCTION</vt:lpstr>
      <vt:lpstr>GEOGRAPHY AND GEOLOGY</vt:lpstr>
      <vt:lpstr>APPROACH</vt:lpstr>
      <vt:lpstr>RESULTS</vt:lpstr>
      <vt:lpstr>CONCLUSION &amp; SUMMARY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Process-based Principles for Restoring River Ecosystems</dc:title>
  <dc:creator>Ryan Johnson</dc:creator>
  <cp:lastModifiedBy>Mandy Abel</cp:lastModifiedBy>
  <cp:revision>136</cp:revision>
  <dcterms:created xsi:type="dcterms:W3CDTF">2015-04-22T07:04:28Z</dcterms:created>
  <dcterms:modified xsi:type="dcterms:W3CDTF">2019-05-08T15:50:51Z</dcterms:modified>
</cp:coreProperties>
</file>