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1" r:id="rId6"/>
    <p:sldId id="268" r:id="rId7"/>
    <p:sldId id="270" r:id="rId8"/>
    <p:sldId id="267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8FD90-B3D5-4A2C-B355-AE406371B55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3BD42-4CA2-443A-8CBB-BC1CC9AD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7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3BD42-4CA2-443A-8CBB-BC1CC9AD97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36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3BD42-4CA2-443A-8CBB-BC1CC9AD97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1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03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3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8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57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2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4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2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6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2C04C17-0ADB-4CA3-84A9-678B5B6F5BB1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896" y="990600"/>
            <a:ext cx="7851648" cy="2209800"/>
          </a:xfrm>
        </p:spPr>
        <p:txBody>
          <a:bodyPr anchor="ctr" anchorCtr="1">
            <a:noAutofit/>
          </a:bodyPr>
          <a:lstStyle/>
          <a:p>
            <a:r>
              <a:rPr lang="en-US" sz="3600" dirty="0"/>
              <a:t>Precipitation-snowmelt timing and snowmelt augmentation of large peak flow events, western Cascades, </a:t>
            </a:r>
            <a:r>
              <a:rPr lang="en-US" sz="3600" dirty="0" smtClean="0"/>
              <a:t>Oregon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Jennings </a:t>
            </a:r>
            <a:r>
              <a:rPr lang="en-US" sz="2800" dirty="0"/>
              <a:t>and </a:t>
            </a:r>
            <a:r>
              <a:rPr lang="en-US" sz="2800" dirty="0" smtClean="0"/>
              <a:t>Jones, 2015</a:t>
            </a:r>
            <a:endParaRPr lang="en-US" sz="2800" dirty="0">
              <a:solidFill>
                <a:srgbClr val="FFFF99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896" y="3733800"/>
            <a:ext cx="7854696" cy="2514600"/>
          </a:xfrm>
        </p:spPr>
        <p:txBody>
          <a:bodyPr anchor="ctr" anchorCtr="1"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FF99"/>
                </a:solidFill>
                <a:latin typeface="+mj-lt"/>
              </a:rPr>
              <a:t>Samantha Abel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FF99"/>
                </a:solidFill>
                <a:latin typeface="+mj-lt"/>
              </a:rPr>
              <a:t>Earth and Physical Science Department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FF99"/>
                </a:solidFill>
                <a:latin typeface="+mj-lt"/>
              </a:rPr>
              <a:t>Western Oregon University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FF99"/>
                </a:solidFill>
                <a:latin typeface="+mj-lt"/>
              </a:rPr>
              <a:t>Monmouth, Oregon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FF99"/>
                </a:solidFill>
                <a:latin typeface="+mj-lt"/>
              </a:rPr>
              <a:t>Email: sabel14@wou.edu</a:t>
            </a:r>
          </a:p>
        </p:txBody>
      </p:sp>
    </p:spTree>
    <p:extLst>
      <p:ext uri="{BB962C8B-B14F-4D97-AF65-F5344CB8AC3E}">
        <p14:creationId xmlns:p14="http://schemas.microsoft.com/office/powerpoint/2010/main" val="198052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533400"/>
            <a:ext cx="7851648" cy="1143000"/>
          </a:xfrm>
          <a:prstGeom prst="rect">
            <a:avLst/>
          </a:prstGeom>
        </p:spPr>
        <p:txBody>
          <a:bodyPr vert="horz" l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noProof="0" dirty="0" smtClean="0">
                <a:latin typeface="+mj-lt"/>
                <a:ea typeface="+mj-ea"/>
                <a:cs typeface="+mj-cs"/>
              </a:rPr>
              <a:t>OUTLINE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1905000"/>
            <a:ext cx="7854696" cy="388620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742950" marR="0" lvl="0" indent="-74295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 smtClean="0">
                <a:latin typeface="+mj-lt"/>
              </a:rPr>
              <a:t>Introduction</a:t>
            </a:r>
          </a:p>
          <a:p>
            <a:pPr marL="742950" marR="0" lvl="0" indent="-74295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 smtClean="0">
                <a:latin typeface="+mj-lt"/>
              </a:rPr>
              <a:t>Study Site &amp; Data</a:t>
            </a:r>
          </a:p>
          <a:p>
            <a:pPr marL="742950" lvl="0" indent="-742950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+mj-lt"/>
              </a:rPr>
              <a:t>Methods</a:t>
            </a:r>
          </a:p>
          <a:p>
            <a:pPr marL="742950" lvl="0" indent="-742950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+mj-lt"/>
              </a:rPr>
              <a:t>Results</a:t>
            </a:r>
          </a:p>
          <a:p>
            <a:pPr marL="742950" marR="0" lvl="0" indent="-74295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 smtClean="0">
                <a:latin typeface="+mj-lt"/>
              </a:rPr>
              <a:t>Discussion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&amp; Summary 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38800" y="2235475"/>
            <a:ext cx="3028950" cy="4343400"/>
          </a:xfrm>
        </p:spPr>
        <p:txBody>
          <a:bodyPr numCol="1"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Rain-on-snow events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R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ain-snow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transition zone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chemeClr val="tx1"/>
              </a:buClr>
            </a:pP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Hydrologic mechanisms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Internal dynamics</a:t>
            </a:r>
          </a:p>
          <a:p>
            <a:pPr lvl="1">
              <a:buClr>
                <a:schemeClr val="tx1"/>
              </a:buClr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Saturation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58821" y="2268605"/>
            <a:ext cx="4608513" cy="343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Study Site &amp; Data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71524" y="4558894"/>
            <a:ext cx="7578090" cy="1918106"/>
          </a:xfrm>
        </p:spPr>
        <p:txBody>
          <a:bodyPr numCol="2"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HJ Andrews Experimental Forest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R-o-s: Nov-Mar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Watershed 8 data</a:t>
            </a:r>
          </a:p>
          <a:p>
            <a:pPr lvl="1">
              <a:buClr>
                <a:schemeClr val="tx1"/>
              </a:buClr>
            </a:pP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 Gauge flow</a:t>
            </a:r>
          </a:p>
          <a:p>
            <a:pPr lvl="1">
              <a:buClr>
                <a:schemeClr val="tx1"/>
              </a:buClr>
            </a:pP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 SWE (SNOTEL)</a:t>
            </a:r>
          </a:p>
          <a:p>
            <a:pPr lvl="1">
              <a:buClr>
                <a:schemeClr val="tx1"/>
              </a:buClr>
            </a:pP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 Air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latin typeface="+mj-lt"/>
              </a:rPr>
              <a:t>dewpoint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, wind</a:t>
            </a:r>
          </a:p>
          <a:p>
            <a:pPr lvl="1">
              <a:buClr>
                <a:schemeClr val="tx1"/>
              </a:buClr>
            </a:pP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 Hourly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resolution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65713" y="1752600"/>
            <a:ext cx="6589713" cy="280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METHODS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57250" y="2057400"/>
            <a:ext cx="7406640" cy="402336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 4 hypotheses</a:t>
            </a:r>
          </a:p>
          <a:p>
            <a:pPr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Identified 32 large storms</a:t>
            </a:r>
          </a:p>
          <a:p>
            <a:pPr lvl="1">
              <a:buClr>
                <a:schemeClr val="tx1"/>
              </a:buClr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March 12, 1992-Sept 15 2012</a:t>
            </a:r>
          </a:p>
          <a:p>
            <a:pPr lvl="1">
              <a:buClr>
                <a:schemeClr val="tx1"/>
              </a:buClr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&gt; 150 mm at CS2met station (482 m elevation)</a:t>
            </a:r>
          </a:p>
          <a:p>
            <a:pPr lvl="1">
              <a:buClr>
                <a:schemeClr val="tx1"/>
              </a:buClr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&gt; 3.3 mm h-1 Lookout Creek streamflow</a:t>
            </a:r>
          </a:p>
          <a:p>
            <a:pPr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Plotted events</a:t>
            </a:r>
          </a:p>
          <a:p>
            <a:pPr lvl="1">
              <a:buClr>
                <a:schemeClr val="tx1"/>
              </a:buClr>
            </a:pP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 Net </a:t>
            </a:r>
            <a:r>
              <a:rPr lang="en-US" sz="2500" dirty="0">
                <a:solidFill>
                  <a:schemeClr val="tx1"/>
                </a:solidFill>
                <a:latin typeface="+mj-lt"/>
              </a:rPr>
              <a:t>snowpack outflow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on y-axis</a:t>
            </a:r>
            <a:endParaRPr lang="en-US" sz="2500" dirty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chemeClr val="tx1"/>
              </a:buClr>
            </a:pP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 Precipitation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on x-axis</a:t>
            </a:r>
          </a:p>
          <a:p>
            <a:pPr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Wavelet coherence analysis</a:t>
            </a:r>
          </a:p>
        </p:txBody>
      </p:sp>
    </p:spTree>
    <p:extLst>
      <p:ext uri="{BB962C8B-B14F-4D97-AF65-F5344CB8AC3E}">
        <p14:creationId xmlns:p14="http://schemas.microsoft.com/office/powerpoint/2010/main" val="6591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RESULTS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57250" y="1752600"/>
            <a:ext cx="3105150" cy="4495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</a:rPr>
              <a:t> Largest floods were r-o-s</a:t>
            </a:r>
          </a:p>
          <a:p>
            <a:pPr lvl="1">
              <a:buClr>
                <a:schemeClr val="tx1"/>
              </a:buClr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26 </a:t>
            </a:r>
            <a:r>
              <a:rPr lang="en-US" sz="2500" dirty="0">
                <a:solidFill>
                  <a:schemeClr val="tx1"/>
                </a:solidFill>
                <a:latin typeface="+mj-lt"/>
              </a:rPr>
              <a:t>storms from 1992 to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2012</a:t>
            </a:r>
          </a:p>
          <a:p>
            <a:pPr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Outflow positively related to precipitation</a:t>
            </a:r>
          </a:p>
          <a:p>
            <a:pPr lvl="1">
              <a:buClr>
                <a:schemeClr val="tx1"/>
              </a:buClr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&lt; 4 mm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hr-1</a:t>
            </a:r>
          </a:p>
          <a:p>
            <a:pPr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P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recipitation </a:t>
            </a:r>
            <a:r>
              <a:rPr lang="en-US" sz="2650" dirty="0">
                <a:solidFill>
                  <a:schemeClr val="tx1"/>
                </a:solidFill>
                <a:latin typeface="+mj-lt"/>
              </a:rPr>
              <a:t>pulses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= pulses </a:t>
            </a:r>
            <a:r>
              <a:rPr lang="en-US" sz="2650" dirty="0">
                <a:solidFill>
                  <a:schemeClr val="tx1"/>
                </a:solidFill>
                <a:latin typeface="+mj-lt"/>
              </a:rPr>
              <a:t>of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net outflow </a:t>
            </a:r>
          </a:p>
          <a:p>
            <a:pPr lvl="1">
              <a:buClr>
                <a:schemeClr val="tx1"/>
              </a:buClr>
            </a:pP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 12–32 </a:t>
            </a:r>
            <a:r>
              <a:rPr lang="en-US" sz="2500" dirty="0" err="1" smtClean="0">
                <a:solidFill>
                  <a:schemeClr val="tx1"/>
                </a:solidFill>
                <a:latin typeface="+mj-lt"/>
              </a:rPr>
              <a:t>hrs</a:t>
            </a:r>
            <a:endParaRPr lang="en-US" sz="250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03946" y="914400"/>
            <a:ext cx="4359944" cy="544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RESULTS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3505200" cy="402336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</a:rPr>
              <a:t> Feb 2, 1996 event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Wavelet coherence</a:t>
            </a:r>
          </a:p>
          <a:p>
            <a:pPr lvl="1"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1 = high degree of precipitation-outflow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Black contours = statistically significant coherence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N = net snowpack outflow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14800" y="685800"/>
            <a:ext cx="443484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6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RESULTS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276600" cy="402336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</a:rPr>
              <a:t> Persistent melt (+)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Late melt (-/+)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Late accumulation (+/-)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Flat (=)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Persistent accumulation (-)</a:t>
            </a:r>
            <a:endParaRPr lang="en-US" sz="265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62400" y="685800"/>
            <a:ext cx="4792435" cy="580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DISCUSSION &amp; SUMMARY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80441" y="1956017"/>
            <a:ext cx="3105150" cy="426720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Snowpack saturates and melts</a:t>
            </a:r>
          </a:p>
          <a:p>
            <a:pPr lvl="1"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Water driven out via pressure waves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R-o-s events common</a:t>
            </a:r>
          </a:p>
          <a:p>
            <a:pPr lvl="1">
              <a:buClr>
                <a:schemeClr val="tx1"/>
              </a:buClr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Extreme floods rare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97730" y="1956019"/>
            <a:ext cx="3566160" cy="4267199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 Climate change</a:t>
            </a:r>
          </a:p>
          <a:p>
            <a:pPr lvl="1">
              <a:buClrTx/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Reduce PNW snow</a:t>
            </a:r>
          </a:p>
          <a:p>
            <a:pPr lvl="1">
              <a:buClrTx/>
            </a:pP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 Effects on r-o-s</a:t>
            </a:r>
          </a:p>
          <a:p>
            <a:pPr>
              <a:buClrTx/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Circumstances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necessary:</a:t>
            </a:r>
          </a:p>
          <a:p>
            <a:pPr lvl="1">
              <a:buClrTx/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Multiple days</a:t>
            </a:r>
          </a:p>
          <a:p>
            <a:pPr lvl="1">
              <a:buClrTx/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Melt within pack</a:t>
            </a:r>
          </a:p>
          <a:p>
            <a:pPr lvl="1">
              <a:buClrTx/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Near-saturated zone</a:t>
            </a:r>
          </a:p>
          <a:p>
            <a:pPr lvl="1">
              <a:buClrTx/>
            </a:pPr>
            <a:r>
              <a:rPr lang="en-US" sz="25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dirty="0" smtClean="0">
                <a:solidFill>
                  <a:schemeClr val="tx1"/>
                </a:solidFill>
                <a:latin typeface="+mj-lt"/>
              </a:rPr>
              <a:t>Transmits pressure waves into streams</a:t>
            </a:r>
            <a:endParaRPr lang="en-US" sz="25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75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4055</TotalTime>
  <Words>289</Words>
  <Application>Microsoft Office PowerPoint</Application>
  <PresentationFormat>On-screen Show (4:3)</PresentationFormat>
  <Paragraphs>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Basis</vt:lpstr>
      <vt:lpstr>Precipitation-snowmelt timing and snowmelt augmentation of large peak flow events, western Cascades, Oregon  Jennings and Jones, 2015</vt:lpstr>
      <vt:lpstr>PowerPoint Presentation</vt:lpstr>
      <vt:lpstr>INTRODUCTION</vt:lpstr>
      <vt:lpstr>Study Site &amp; Data</vt:lpstr>
      <vt:lpstr>METHODS</vt:lpstr>
      <vt:lpstr>RESULTS</vt:lpstr>
      <vt:lpstr>RESULTS</vt:lpstr>
      <vt:lpstr>RESULTS</vt:lpstr>
      <vt:lpstr>DISCUSSION &amp; SUMMARY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Process-based Principles for Restoring River Ecosystems</dc:title>
  <dc:creator>Ryan Johnson</dc:creator>
  <cp:lastModifiedBy>Mandy Abel</cp:lastModifiedBy>
  <cp:revision>98</cp:revision>
  <dcterms:created xsi:type="dcterms:W3CDTF">2015-04-22T07:04:28Z</dcterms:created>
  <dcterms:modified xsi:type="dcterms:W3CDTF">2019-05-01T04:49:32Z</dcterms:modified>
</cp:coreProperties>
</file>