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0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8FD90-B3D5-4A2C-B355-AE406371B55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3BD42-4CA2-443A-8CBB-BC1CC9AD9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7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3BD42-4CA2-443A-8CBB-BC1CC9AD97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36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C04C17-0ADB-4CA3-84A9-678B5B6F5BB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80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2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3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0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50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8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6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0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3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32C04C17-0ADB-4CA3-84A9-678B5B6F5BB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5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896" y="990600"/>
            <a:ext cx="7851648" cy="2209800"/>
          </a:xfrm>
        </p:spPr>
        <p:txBody>
          <a:bodyPr anchor="ctr" anchorCtr="1">
            <a:noAutofit/>
          </a:bodyPr>
          <a:lstStyle/>
          <a:p>
            <a:r>
              <a:rPr lang="en-US" sz="4800" dirty="0"/>
              <a:t>Future snow?</a:t>
            </a:r>
            <a:br>
              <a:rPr lang="en-US" sz="4800" dirty="0"/>
            </a:br>
            <a:r>
              <a:rPr lang="en-US" sz="3200" dirty="0" smtClean="0"/>
              <a:t>A </a:t>
            </a:r>
            <a:r>
              <a:rPr lang="en-US" sz="3200" dirty="0"/>
              <a:t>spatial-probabilistic assessment of the extraordinarily low </a:t>
            </a:r>
            <a:r>
              <a:rPr lang="en-US" sz="3200" dirty="0" err="1"/>
              <a:t>snowpacks</a:t>
            </a:r>
            <a:r>
              <a:rPr lang="en-US" sz="3200" dirty="0"/>
              <a:t> of 2014 and 2015 in the Oregon Cascades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err="1" smtClean="0"/>
              <a:t>Sproles</a:t>
            </a:r>
            <a:r>
              <a:rPr lang="en-US" sz="2800" dirty="0" smtClean="0"/>
              <a:t>, Roth and Nolin, 2017</a:t>
            </a:r>
            <a:endParaRPr lang="en-US" sz="2800" dirty="0">
              <a:solidFill>
                <a:srgbClr val="FFFF99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896" y="3733800"/>
            <a:ext cx="7854696" cy="2514600"/>
          </a:xfrm>
        </p:spPr>
        <p:txBody>
          <a:bodyPr anchor="ctr" anchorCtr="1"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FF99"/>
                </a:solidFill>
                <a:latin typeface="+mj-lt"/>
              </a:rPr>
              <a:t>Samantha Abel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FF99"/>
                </a:solidFill>
                <a:latin typeface="+mj-lt"/>
              </a:rPr>
              <a:t>Earth and Physical Science Department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FF99"/>
                </a:solidFill>
                <a:latin typeface="+mj-lt"/>
              </a:rPr>
              <a:t>Western Oregon University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FF99"/>
                </a:solidFill>
                <a:latin typeface="+mj-lt"/>
              </a:rPr>
              <a:t>Monmouth, Oregon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FF99"/>
                </a:solidFill>
                <a:latin typeface="+mj-lt"/>
              </a:rPr>
              <a:t>Email: sabel14@wou.edu</a:t>
            </a:r>
          </a:p>
        </p:txBody>
      </p:sp>
    </p:spTree>
    <p:extLst>
      <p:ext uri="{BB962C8B-B14F-4D97-AF65-F5344CB8AC3E}">
        <p14:creationId xmlns:p14="http://schemas.microsoft.com/office/powerpoint/2010/main" val="198052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533400"/>
            <a:ext cx="7851648" cy="1143000"/>
          </a:xfrm>
          <a:prstGeom prst="rect">
            <a:avLst/>
          </a:prstGeom>
        </p:spPr>
        <p:txBody>
          <a:bodyPr vert="horz" l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noProof="0" dirty="0" smtClean="0">
                <a:latin typeface="+mj-lt"/>
                <a:ea typeface="+mj-ea"/>
                <a:cs typeface="+mj-cs"/>
              </a:rPr>
              <a:t>OUTLINE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2104" y="1676400"/>
            <a:ext cx="7854696" cy="5029200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742950" marR="0" lvl="0" indent="-74295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 smtClean="0">
                <a:latin typeface="+mj-lt"/>
              </a:rPr>
              <a:t>Introduction</a:t>
            </a:r>
          </a:p>
          <a:p>
            <a:pPr marL="742950" marR="0" lvl="0" indent="-74295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 smtClean="0">
                <a:latin typeface="+mj-lt"/>
              </a:rPr>
              <a:t>Terminology</a:t>
            </a:r>
          </a:p>
          <a:p>
            <a:pPr marL="742950" lvl="0" indent="-742950">
              <a:spcBef>
                <a:spcPts val="600"/>
              </a:spcBef>
              <a:buSzPct val="95000"/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+mj-lt"/>
              </a:rPr>
              <a:t>Research </a:t>
            </a:r>
            <a:r>
              <a:rPr lang="en-US" sz="3600" dirty="0" smtClean="0">
                <a:latin typeface="+mj-lt"/>
              </a:rPr>
              <a:t>Methods</a:t>
            </a:r>
          </a:p>
          <a:p>
            <a:pPr marL="742950" lvl="0" indent="-742950">
              <a:spcBef>
                <a:spcPts val="600"/>
              </a:spcBef>
              <a:buSzPct val="9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+mj-lt"/>
              </a:rPr>
              <a:t>Results</a:t>
            </a:r>
          </a:p>
          <a:p>
            <a:pPr marL="1200150" lvl="1" indent="-742950">
              <a:spcBef>
                <a:spcPts val="600"/>
              </a:spcBef>
              <a:buSzPct val="95000"/>
              <a:buFont typeface="Arial" panose="020B0604020202020204" pitchFamily="34" charset="0"/>
              <a:buChar char="•"/>
            </a:pP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Snow Water Storage</a:t>
            </a:r>
          </a:p>
          <a:p>
            <a:pPr marL="1200150" lvl="1" indent="-742950">
              <a:spcBef>
                <a:spcPts val="600"/>
              </a:spcBef>
              <a:buSzPct val="95000"/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j-lt"/>
              </a:rPr>
              <a:t>SWE : </a:t>
            </a:r>
            <a:r>
              <a:rPr lang="en-US" sz="3600" i="1" dirty="0" smtClean="0">
                <a:latin typeface="+mj-lt"/>
              </a:rPr>
              <a:t>P</a:t>
            </a:r>
          </a:p>
          <a:p>
            <a:pPr marL="742950" marR="0" lvl="0" indent="-74295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 smtClean="0">
                <a:latin typeface="+mj-lt"/>
              </a:rPr>
              <a:t>Summary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57250" y="2057398"/>
            <a:ext cx="3105150" cy="4267201"/>
          </a:xfrm>
        </p:spPr>
        <p:txBody>
          <a:bodyPr>
            <a:normAutofit fontScale="92500"/>
          </a:bodyPr>
          <a:lstStyle/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PNW</a:t>
            </a:r>
          </a:p>
          <a:p>
            <a:pPr lvl="1">
              <a:buClr>
                <a:schemeClr val="tx1"/>
              </a:buClr>
            </a:pPr>
            <a:r>
              <a:rPr lang="en-US" sz="265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WRB / MRB</a:t>
            </a:r>
          </a:p>
          <a:p>
            <a:pPr lvl="1">
              <a:buClr>
                <a:schemeClr val="tx1"/>
              </a:buClr>
            </a:pPr>
            <a:r>
              <a:rPr lang="en-US" sz="265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“At risk” zone</a:t>
            </a:r>
          </a:p>
          <a:p>
            <a:pPr lvl="1">
              <a:buClr>
                <a:schemeClr val="tx1"/>
              </a:buClr>
            </a:pPr>
            <a:r>
              <a:rPr lang="en-US" sz="2650" dirty="0">
                <a:solidFill>
                  <a:schemeClr val="tx1"/>
                </a:solidFill>
                <a:latin typeface="+mj-lt"/>
              </a:rPr>
              <a:t> HJ Andrews </a:t>
            </a:r>
            <a:endParaRPr lang="en-US" sz="2650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chemeClr val="tx1"/>
              </a:buClr>
            </a:pPr>
            <a:r>
              <a:rPr lang="en-US" sz="2950" dirty="0" smtClean="0">
                <a:solidFill>
                  <a:schemeClr val="tx1"/>
                </a:solidFill>
                <a:latin typeface="+mj-lt"/>
              </a:rPr>
              <a:t>Winter </a:t>
            </a:r>
            <a:r>
              <a:rPr lang="en-US" sz="2950" dirty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950" dirty="0" smtClean="0">
                <a:solidFill>
                  <a:schemeClr val="tx1"/>
                </a:solidFill>
                <a:latin typeface="+mj-lt"/>
              </a:rPr>
              <a:t>ime frame: </a:t>
            </a:r>
          </a:p>
          <a:p>
            <a:pPr marL="205740" lvl="1" indent="0">
              <a:buClr>
                <a:schemeClr val="tx1"/>
              </a:buClr>
              <a:buNone/>
            </a:pP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2013–2014, </a:t>
            </a:r>
          </a:p>
          <a:p>
            <a:pPr marL="205740" lvl="1" indent="0">
              <a:buClr>
                <a:schemeClr val="tx1"/>
              </a:buClr>
              <a:buNone/>
            </a:pP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2014–2015 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Temperature increase, elevation rise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962400" y="2584356"/>
            <a:ext cx="4869514" cy="321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8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TERMINOLOGY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1676400"/>
            <a:ext cx="7404653" cy="4724400"/>
          </a:xfrm>
        </p:spPr>
        <p:txBody>
          <a:bodyPr>
            <a:normAutofit/>
          </a:bodyPr>
          <a:lstStyle/>
          <a:p>
            <a:pPr lvl="0">
              <a:buClr>
                <a:prstClr val="black"/>
              </a:buClr>
            </a:pP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SWE</a:t>
            </a:r>
          </a:p>
          <a:p>
            <a:pPr lvl="1">
              <a:buClr>
                <a:prstClr val="black"/>
              </a:buClr>
            </a:pP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n-US" sz="2600" dirty="0" smtClean="0">
                <a:solidFill>
                  <a:prstClr val="black"/>
                </a:solidFill>
              </a:rPr>
              <a:t>“Snow water equivalent”</a:t>
            </a:r>
            <a:endParaRPr lang="en-US" sz="2600" dirty="0">
              <a:solidFill>
                <a:prstClr val="black"/>
              </a:solidFill>
            </a:endParaRPr>
          </a:p>
          <a:p>
            <a:pPr lvl="1">
              <a:buClr>
                <a:prstClr val="black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 Amount of water within snowpack</a:t>
            </a:r>
            <a:endParaRPr lang="en-US" sz="2600" dirty="0">
              <a:solidFill>
                <a:prstClr val="black"/>
              </a:solidFill>
            </a:endParaRPr>
          </a:p>
          <a:p>
            <a:pPr lvl="0">
              <a:buClr>
                <a:prstClr val="black"/>
              </a:buClr>
            </a:pPr>
            <a:r>
              <a:rPr lang="en-US" sz="2800" dirty="0">
                <a:solidFill>
                  <a:prstClr val="black"/>
                </a:solidFill>
              </a:rPr>
              <a:t> SWE : </a:t>
            </a:r>
            <a:r>
              <a:rPr lang="en-US" sz="2800" i="1" dirty="0" smtClean="0">
                <a:solidFill>
                  <a:prstClr val="black"/>
                </a:solidFill>
              </a:rPr>
              <a:t>P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1">
              <a:buClr>
                <a:prstClr val="black"/>
              </a:buClr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SWE relative to </a:t>
            </a:r>
            <a:r>
              <a:rPr lang="en-US" sz="2600" dirty="0">
                <a:solidFill>
                  <a:schemeClr val="tx1"/>
                </a:solidFill>
              </a:rPr>
              <a:t>cumulative </a:t>
            </a:r>
            <a:r>
              <a:rPr lang="en-US" sz="2600" dirty="0" smtClean="0">
                <a:solidFill>
                  <a:schemeClr val="tx1"/>
                </a:solidFill>
              </a:rPr>
              <a:t>precipitation over time</a:t>
            </a:r>
          </a:p>
          <a:p>
            <a:pPr lvl="1">
              <a:buClr>
                <a:prstClr val="black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Dimensionless ratio</a:t>
            </a:r>
          </a:p>
          <a:p>
            <a:pPr lvl="1">
              <a:buClr>
                <a:prstClr val="black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SNOTEL</a:t>
            </a:r>
            <a:endParaRPr lang="en-US" sz="2600" dirty="0">
              <a:solidFill>
                <a:prstClr val="black"/>
              </a:solidFill>
            </a:endParaRPr>
          </a:p>
          <a:p>
            <a:pPr lvl="2">
              <a:buClr>
                <a:prstClr val="black"/>
              </a:buClr>
            </a:pPr>
            <a:r>
              <a:rPr lang="en-US" sz="2400" dirty="0" smtClean="0">
                <a:solidFill>
                  <a:prstClr val="black"/>
                </a:solidFill>
              </a:rPr>
              <a:t>NRCS </a:t>
            </a:r>
            <a:r>
              <a:rPr lang="en-US" sz="2400" dirty="0">
                <a:solidFill>
                  <a:prstClr val="black"/>
                </a:solidFill>
              </a:rPr>
              <a:t>Snowpack </a:t>
            </a:r>
            <a:r>
              <a:rPr lang="en-US" sz="2400" dirty="0" smtClean="0">
                <a:solidFill>
                  <a:prstClr val="black"/>
                </a:solidFill>
              </a:rPr>
              <a:t>Telemetry network</a:t>
            </a:r>
          </a:p>
          <a:p>
            <a:pPr lvl="1">
              <a:buClr>
                <a:prstClr val="black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Snow analogs</a:t>
            </a:r>
          </a:p>
          <a:p>
            <a:pPr lvl="1">
              <a:buClr>
                <a:prstClr val="black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Water year</a:t>
            </a:r>
            <a:endParaRPr lang="en-US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9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RESEARCH METHODS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6800" y="1611563"/>
            <a:ext cx="3143973" cy="491503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>
                  <a:buClrTx/>
                </a:pPr>
                <a:r>
                  <a:rPr lang="en-US" sz="2800" dirty="0" smtClean="0">
                    <a:solidFill>
                      <a:schemeClr val="tx1"/>
                    </a:solidFill>
                    <a:latin typeface="+mj-lt"/>
                  </a:rPr>
                  <a:t> 3 questions</a:t>
                </a:r>
              </a:p>
              <a:p>
                <a:pPr>
                  <a:buClrTx/>
                </a:pPr>
                <a:r>
                  <a:rPr lang="en-US" sz="2800" dirty="0" smtClean="0">
                    <a:solidFill>
                      <a:schemeClr val="tx1"/>
                    </a:solidFill>
                    <a:latin typeface="+mj-lt"/>
                  </a:rPr>
                  <a:t> Low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+mj-lt"/>
                  </a:rPr>
                  <a:t>basin wide snow storage</a:t>
                </a:r>
              </a:p>
              <a:p>
                <a:pPr>
                  <a:buClrTx/>
                </a:pPr>
                <a:r>
                  <a:rPr lang="en-US" sz="2800" dirty="0">
                    <a:solidFill>
                      <a:schemeClr val="tx1"/>
                    </a:solidFill>
                  </a:rPr>
                  <a:t> Spatial-probabilistic</a:t>
                </a:r>
              </a:p>
              <a:p>
                <a:pPr lvl="1">
                  <a:buClrTx/>
                </a:pPr>
                <a:r>
                  <a:rPr lang="en-US" sz="2650" dirty="0">
                    <a:solidFill>
                      <a:schemeClr val="tx1"/>
                    </a:solidFill>
                  </a:rPr>
                  <a:t> 23 WY </a:t>
                </a:r>
                <a:r>
                  <a:rPr lang="en-US" sz="2650" dirty="0" smtClean="0">
                    <a:solidFill>
                      <a:schemeClr val="tx1"/>
                    </a:solidFill>
                  </a:rPr>
                  <a:t>under + </a:t>
                </a:r>
                <a14:m>
                  <m:oMath xmlns:m="http://schemas.openxmlformats.org/officeDocument/2006/math">
                    <m:r>
                      <a:rPr lang="en-US" sz="265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65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endParaRPr lang="en-US" sz="2650" dirty="0">
                  <a:solidFill>
                    <a:schemeClr val="tx1"/>
                  </a:solidFill>
                </a:endParaRPr>
              </a:p>
              <a:p>
                <a:pPr lvl="1">
                  <a:buClrTx/>
                </a:pPr>
                <a:r>
                  <a:rPr lang="en-US" sz="265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+mj-lt"/>
                  </a:rPr>
                  <a:t>SnowModel</a:t>
                </a:r>
                <a:r>
                  <a:rPr lang="en-US" sz="2800" dirty="0" smtClean="0">
                    <a:solidFill>
                      <a:schemeClr val="tx1"/>
                    </a:solidFill>
                    <a:latin typeface="+mj-lt"/>
                  </a:rPr>
                  <a:t> –       WY 1989-2012</a:t>
                </a:r>
              </a:p>
              <a:p>
                <a:pPr lvl="1">
                  <a:buClrTx/>
                </a:pPr>
                <a:r>
                  <a:rPr lang="en-US" sz="2800" dirty="0">
                    <a:solidFill>
                      <a:schemeClr val="tx1"/>
                    </a:solidFill>
                    <a:latin typeface="+mj-lt"/>
                  </a:rPr>
                  <a:t> Exceedance probability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1368" t="-2576" r="-4274" b="-1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608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RESULTS: </a:t>
            </a:r>
            <a:r>
              <a:rPr lang="en-US" sz="4400" b="1" dirty="0" smtClean="0">
                <a:solidFill>
                  <a:schemeClr val="tx1"/>
                </a:solidFill>
              </a:rPr>
              <a:t>Snow Water Storage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57250" y="2057400"/>
                <a:ext cx="3105150" cy="402336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+mj-lt"/>
                  </a:rPr>
                  <a:t> model</a:t>
                </a:r>
              </a:p>
              <a:p>
                <a:pPr lvl="1">
                  <a:buClr>
                    <a:schemeClr val="tx1"/>
                  </a:buClr>
                </a:pPr>
                <a:r>
                  <a:rPr lang="en-US" sz="265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US" sz="2650" dirty="0" smtClean="0">
                    <a:solidFill>
                      <a:schemeClr val="tx1"/>
                    </a:solidFill>
                    <a:latin typeface="+mj-lt"/>
                  </a:rPr>
                  <a:t>WY 2014 above average</a:t>
                </a:r>
              </a:p>
              <a:p>
                <a:pPr lvl="1">
                  <a:buClr>
                    <a:schemeClr val="tx1"/>
                  </a:buClr>
                </a:pPr>
                <a:r>
                  <a:rPr lang="en-US" sz="2650" dirty="0" smtClean="0">
                    <a:solidFill>
                      <a:schemeClr val="tx1"/>
                    </a:solidFill>
                    <a:latin typeface="+mj-lt"/>
                  </a:rPr>
                  <a:t>WY 2015 well below</a:t>
                </a:r>
              </a:p>
              <a:p>
                <a:pPr>
                  <a:buClr>
                    <a:schemeClr val="tx1"/>
                  </a:buClr>
                </a:pPr>
                <a:r>
                  <a:rPr lang="en-US" sz="2800" dirty="0" smtClean="0">
                    <a:solidFill>
                      <a:schemeClr val="tx1"/>
                    </a:solidFill>
                    <a:latin typeface="+mj-lt"/>
                  </a:rPr>
                  <a:t> April 1 storage</a:t>
                </a:r>
              </a:p>
              <a:p>
                <a:pPr lvl="1">
                  <a:buClr>
                    <a:schemeClr val="tx1"/>
                  </a:buClr>
                </a:pPr>
                <a:r>
                  <a:rPr lang="en-US" sz="2650" dirty="0">
                    <a:solidFill>
                      <a:schemeClr val="tx1"/>
                    </a:solidFill>
                    <a:latin typeface="+mj-lt"/>
                  </a:rPr>
                  <a:t> 1300–1800 </a:t>
                </a:r>
                <a:r>
                  <a:rPr lang="en-US" sz="2650" dirty="0" smtClean="0">
                    <a:solidFill>
                      <a:schemeClr val="tx1"/>
                    </a:solidFill>
                    <a:latin typeface="+mj-lt"/>
                  </a:rPr>
                  <a:t>m</a:t>
                </a:r>
              </a:p>
              <a:p>
                <a:pPr lvl="1">
                  <a:buClr>
                    <a:schemeClr val="tx1"/>
                  </a:buClr>
                </a:pPr>
                <a:r>
                  <a:rPr lang="en-US" sz="265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US" sz="2650" dirty="0" smtClean="0">
                    <a:solidFill>
                      <a:schemeClr val="tx1"/>
                    </a:solidFill>
                    <a:latin typeface="+mj-lt"/>
                  </a:rPr>
                  <a:t>WY 2015: snow free</a:t>
                </a:r>
                <a:endParaRPr lang="en-US" sz="265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57250" y="2057400"/>
                <a:ext cx="3105150" cy="4023360"/>
              </a:xfrm>
              <a:blipFill rotWithShape="0">
                <a:blip r:embed="rId2"/>
                <a:stretch>
                  <a:fillRect l="-1768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749" y="1684656"/>
            <a:ext cx="3656316" cy="250634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100" y="4100113"/>
            <a:ext cx="3590965" cy="245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1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1" y="396240"/>
            <a:ext cx="7406640" cy="135636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RESULTS: </a:t>
            </a:r>
            <a:r>
              <a:rPr lang="en-US" sz="4400" b="1" dirty="0" smtClean="0">
                <a:solidFill>
                  <a:schemeClr val="tx1"/>
                </a:solidFill>
              </a:rPr>
              <a:t>SWE : </a:t>
            </a:r>
            <a:r>
              <a:rPr lang="en-US" sz="4400" b="1" i="1" dirty="0" smtClean="0">
                <a:solidFill>
                  <a:schemeClr val="tx1"/>
                </a:solidFill>
              </a:rPr>
              <a:t>P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238" y="1485900"/>
            <a:ext cx="7404653" cy="1143000"/>
          </a:xfrm>
        </p:spPr>
        <p:txBody>
          <a:bodyPr numCol="2"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Elevation shift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 Rain to snow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50" dirty="0" smtClean="0">
                <a:solidFill>
                  <a:schemeClr val="tx1"/>
                </a:solidFill>
                <a:latin typeface="+mj-lt"/>
              </a:rPr>
              <a:t> Late season storms</a:t>
            </a:r>
            <a:endParaRPr lang="en-US" sz="285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362200"/>
            <a:ext cx="6223891" cy="427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9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SUMMARY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57250" y="2057398"/>
            <a:ext cx="3105150" cy="4267201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Low 2014 + 2015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snowpacks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chemeClr val="tx1"/>
              </a:buClr>
            </a:pP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 High temps</a:t>
            </a:r>
          </a:p>
          <a:p>
            <a:pPr lvl="1">
              <a:buClr>
                <a:schemeClr val="tx1"/>
              </a:buClr>
            </a:pPr>
            <a:r>
              <a:rPr lang="en-US" sz="265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Average precipitation as rainfall</a:t>
            </a:r>
          </a:p>
          <a:p>
            <a:pPr lvl="1">
              <a:buClr>
                <a:schemeClr val="tx1"/>
              </a:buClr>
            </a:pPr>
            <a:r>
              <a:rPr lang="en-US" sz="265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Shifts upslope</a:t>
            </a:r>
          </a:p>
          <a:p>
            <a:pPr lvl="1">
              <a:buClr>
                <a:schemeClr val="tx1"/>
              </a:buClr>
            </a:pPr>
            <a:r>
              <a:rPr lang="en-US" sz="265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Analogs for future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Social consequences</a:t>
            </a:r>
          </a:p>
          <a:p>
            <a:pPr lvl="1">
              <a:buClr>
                <a:schemeClr val="tx1"/>
              </a:buClr>
            </a:pPr>
            <a:r>
              <a:rPr lang="en-US" sz="2650" dirty="0" smtClean="0">
                <a:solidFill>
                  <a:schemeClr val="tx1"/>
                </a:solidFill>
                <a:latin typeface="+mj-lt"/>
              </a:rPr>
              <a:t>Planning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962400" y="2584356"/>
            <a:ext cx="4869514" cy="321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3523</TotalTime>
  <Words>204</Words>
  <Application>Microsoft Office PowerPoint</Application>
  <PresentationFormat>On-screen Show (4:3)</PresentationFormat>
  <Paragraphs>62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Corbel</vt:lpstr>
      <vt:lpstr>Basis</vt:lpstr>
      <vt:lpstr>Future snow? A spatial-probabilistic assessment of the extraordinarily low snowpacks of 2014 and 2015 in the Oregon Cascades   Sproles, Roth and Nolin, 2017</vt:lpstr>
      <vt:lpstr>PowerPoint Presentation</vt:lpstr>
      <vt:lpstr>INTRODUCTION</vt:lpstr>
      <vt:lpstr>TERMINOLOGY</vt:lpstr>
      <vt:lpstr>RESEARCH METHODS</vt:lpstr>
      <vt:lpstr>RESULTS: Snow Water Storage </vt:lpstr>
      <vt:lpstr>RESULTS: SWE : P</vt:lpstr>
      <vt:lpstr>SUMMARY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Process-based Principles for Restoring River Ecosystems</dc:title>
  <dc:creator>Ryan Johnson</dc:creator>
  <cp:lastModifiedBy>Mandy Abel</cp:lastModifiedBy>
  <cp:revision>70</cp:revision>
  <dcterms:created xsi:type="dcterms:W3CDTF">2015-04-22T07:04:28Z</dcterms:created>
  <dcterms:modified xsi:type="dcterms:W3CDTF">2019-04-24T15:30:18Z</dcterms:modified>
</cp:coreProperties>
</file>