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embeddedFontLst>
    <p:embeddedFont>
      <p:font typeface="Roboto Slab"/>
      <p:regular r:id="rId20"/>
      <p:bold r:id="rId21"/>
    </p:embeddedFont>
    <p:embeddedFont>
      <p:font typeface="Roboto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Slab-regular.fntdata"/><Relationship Id="rId22" Type="http://schemas.openxmlformats.org/officeDocument/2006/relationships/font" Target="fonts/Roboto-regular.fntdata"/><Relationship Id="rId21" Type="http://schemas.openxmlformats.org/officeDocument/2006/relationships/font" Target="fonts/RobotoSlab-bold.fntdata"/><Relationship Id="rId24" Type="http://schemas.openxmlformats.org/officeDocument/2006/relationships/font" Target="fonts/Roboto-italic.fntdata"/><Relationship Id="rId23" Type="http://schemas.openxmlformats.org/officeDocument/2006/relationships/font" Target="fonts/Roboto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Robo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59d870a269_0_1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59d870a269_0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59d870a269_0_1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59d870a269_0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59d870a269_0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59d870a269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59d870a269_0_1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59d870a269_0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59d870a269_0_1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59d870a269_0_1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59d870a269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59d870a269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59d870a269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59d870a269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59d870a269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59d870a269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59d870a269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59d870a269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59d870a269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59d870a269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59d870a269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59d870a269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59d870a269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59d870a269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59d870a269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59d870a269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24800" y="672606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6537563" y="33429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cxnSp>
        <p:nvCxnSpPr>
          <p:cNvPr id="12" name="Google Shape;12;p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1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" name="Google Shape;18;p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4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" name="Google Shape;22;p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5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" name="Google Shape;27;p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7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" name="Google Shape;36;p7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7" name="Google Shape;37;p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1" name="Google Shape;41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4" name="Google Shape;44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" name="Google Shape;45;p9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6" name="Google Shape;46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" name="Google Shape;4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51" name="Google Shape;51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rina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/>
          <p:nvPr>
            <p:ph type="ctrTitle"/>
          </p:nvPr>
        </p:nvSpPr>
        <p:spPr>
          <a:xfrm>
            <a:off x="1606500" y="707450"/>
            <a:ext cx="5783400" cy="231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Channel Network Extension by Logging Roads in Two Basins, Western Cascades, OR</a:t>
            </a:r>
            <a:endParaRPr sz="3600"/>
          </a:p>
        </p:txBody>
      </p:sp>
      <p:sp>
        <p:nvSpPr>
          <p:cNvPr id="64" name="Google Shape;64;p13"/>
          <p:cNvSpPr txBox="1"/>
          <p:nvPr>
            <p:ph idx="1" type="subTitle"/>
          </p:nvPr>
        </p:nvSpPr>
        <p:spPr>
          <a:xfrm>
            <a:off x="1848952" y="39348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Austin Wegner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2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Introduction</a:t>
            </a:r>
            <a:endParaRPr sz="3600"/>
          </a:p>
        </p:txBody>
      </p:sp>
      <p:sp>
        <p:nvSpPr>
          <p:cNvPr id="124" name="Google Shape;124;p22"/>
          <p:cNvSpPr txBox="1"/>
          <p:nvPr>
            <p:ph idx="1" type="body"/>
          </p:nvPr>
        </p:nvSpPr>
        <p:spPr>
          <a:xfrm>
            <a:off x="387900" y="1489825"/>
            <a:ext cx="41841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Study focuses on hillslope and basin scale effects during a storm event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1996 storm provided an abundance of data for road/geomorphology process interactions</a:t>
            </a:r>
            <a:endParaRPr sz="2400"/>
          </a:p>
        </p:txBody>
      </p:sp>
      <p:pic>
        <p:nvPicPr>
          <p:cNvPr id="125" name="Google Shape;12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082537"/>
            <a:ext cx="4450500" cy="2978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Study Area</a:t>
            </a:r>
            <a:endParaRPr sz="3600"/>
          </a:p>
        </p:txBody>
      </p:sp>
      <p:sp>
        <p:nvSpPr>
          <p:cNvPr id="131" name="Google Shape;131;p23"/>
          <p:cNvSpPr txBox="1"/>
          <p:nvPr>
            <p:ph idx="1" type="body"/>
          </p:nvPr>
        </p:nvSpPr>
        <p:spPr>
          <a:xfrm>
            <a:off x="387900" y="1489825"/>
            <a:ext cx="41841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HJ Andrews Experimental Forest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Lookout Creek(62 sq. km)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Blue River (119 sq. km)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Same area examined as in author’s previous paper</a:t>
            </a:r>
            <a:endParaRPr sz="2400"/>
          </a:p>
        </p:txBody>
      </p:sp>
      <p:pic>
        <p:nvPicPr>
          <p:cNvPr id="132" name="Google Shape;13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4400" y="1214725"/>
            <a:ext cx="4371876" cy="341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Methods</a:t>
            </a:r>
            <a:endParaRPr sz="3600"/>
          </a:p>
        </p:txBody>
      </p:sp>
      <p:sp>
        <p:nvSpPr>
          <p:cNvPr id="138" name="Google Shape;138;p24"/>
          <p:cNvSpPr txBox="1"/>
          <p:nvPr>
            <p:ph idx="1" type="body"/>
          </p:nvPr>
        </p:nvSpPr>
        <p:spPr>
          <a:xfrm>
            <a:off x="387900" y="1489825"/>
            <a:ext cx="41841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Damage of the area was quickly surveyed after the ‘96 storm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Info was converted Into GIS data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5 mass wasting types mapped for road interactions </a:t>
            </a:r>
            <a:endParaRPr sz="2400"/>
          </a:p>
        </p:txBody>
      </p:sp>
      <p:pic>
        <p:nvPicPr>
          <p:cNvPr id="139" name="Google Shape;13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44075" y="1329324"/>
            <a:ext cx="4699924" cy="3208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</a:t>
            </a:r>
            <a:endParaRPr/>
          </a:p>
        </p:txBody>
      </p:sp>
      <p:sp>
        <p:nvSpPr>
          <p:cNvPr id="145" name="Google Shape;145;p25"/>
          <p:cNvSpPr txBox="1"/>
          <p:nvPr>
            <p:ph idx="1" type="body"/>
          </p:nvPr>
        </p:nvSpPr>
        <p:spPr>
          <a:xfrm>
            <a:off x="387900" y="1279025"/>
            <a:ext cx="4408200" cy="353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Roads encourage “disturbance cascades”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Sediment production from roads was 66% of events vs 33% capture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Plugged culverts accounted for &gt;50% of fluvial features post storm </a:t>
            </a:r>
            <a:endParaRPr sz="2400"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/>
          </a:p>
        </p:txBody>
      </p:sp>
      <p:pic>
        <p:nvPicPr>
          <p:cNvPr id="146" name="Google Shape;14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48500" y="1296525"/>
            <a:ext cx="4043099" cy="30231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</a:t>
            </a:r>
            <a:endParaRPr/>
          </a:p>
        </p:txBody>
      </p:sp>
      <p:sp>
        <p:nvSpPr>
          <p:cNvPr id="152" name="Google Shape;152;p26"/>
          <p:cNvSpPr txBox="1"/>
          <p:nvPr>
            <p:ph idx="1" type="body"/>
          </p:nvPr>
        </p:nvSpPr>
        <p:spPr>
          <a:xfrm>
            <a:off x="387900" y="1489825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‘96 storm created complex erosional and depositional paths involving road networks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Roads acted as both initiation and depositional sites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35 of 80 slides during the storm were road related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Higher and steeper road cuts leaned towards erosional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Increase in deposition towards valley bottom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Roads caused 79% of mid-slope mass wasting</a:t>
            </a:r>
            <a:endParaRPr sz="2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Outline</a:t>
            </a:r>
            <a:endParaRPr sz="3600"/>
          </a:p>
        </p:txBody>
      </p:sp>
      <p:sp>
        <p:nvSpPr>
          <p:cNvPr id="70" name="Google Shape;70;p14"/>
          <p:cNvSpPr txBox="1"/>
          <p:nvPr>
            <p:ph idx="1" type="body"/>
          </p:nvPr>
        </p:nvSpPr>
        <p:spPr>
          <a:xfrm>
            <a:off x="387900" y="1489825"/>
            <a:ext cx="41841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Introduction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Study Area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Methods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Results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Conclusion</a:t>
            </a:r>
            <a:endParaRPr sz="2400"/>
          </a:p>
        </p:txBody>
      </p:sp>
      <p:pic>
        <p:nvPicPr>
          <p:cNvPr id="71" name="Google Shape;7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38775" y="738753"/>
            <a:ext cx="5204550" cy="398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Introduction</a:t>
            </a:r>
            <a:endParaRPr sz="3600"/>
          </a:p>
        </p:txBody>
      </p:sp>
      <p:sp>
        <p:nvSpPr>
          <p:cNvPr id="77" name="Google Shape;77;p15"/>
          <p:cNvSpPr txBox="1"/>
          <p:nvPr>
            <p:ph idx="1" type="body"/>
          </p:nvPr>
        </p:nvSpPr>
        <p:spPr>
          <a:xfrm>
            <a:off x="387900" y="1489825"/>
            <a:ext cx="41841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Environmental impact of logging roads is well known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Roads contribute to sediment in streams but also act as channels alongside the stream network</a:t>
            </a:r>
            <a:endParaRPr sz="2400"/>
          </a:p>
        </p:txBody>
      </p:sp>
      <p:pic>
        <p:nvPicPr>
          <p:cNvPr id="78" name="Google Shape;7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92825" y="801912"/>
            <a:ext cx="4572000" cy="4015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Study Area</a:t>
            </a:r>
            <a:endParaRPr sz="3600"/>
          </a:p>
        </p:txBody>
      </p:sp>
      <p:sp>
        <p:nvSpPr>
          <p:cNvPr id="84" name="Google Shape;84;p16"/>
          <p:cNvSpPr txBox="1"/>
          <p:nvPr>
            <p:ph idx="1" type="body"/>
          </p:nvPr>
        </p:nvSpPr>
        <p:spPr>
          <a:xfrm>
            <a:off x="387900" y="1489825"/>
            <a:ext cx="41841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HJ Andrews Experimental Forest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Lookout Creek (sq. 62km)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Blue River (sq. 119km)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Similar paired watersheds</a:t>
            </a:r>
            <a:endParaRPr sz="2400"/>
          </a:p>
        </p:txBody>
      </p:sp>
      <p:pic>
        <p:nvPicPr>
          <p:cNvPr id="85" name="Google Shape;8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4800" y="1234450"/>
            <a:ext cx="4346800" cy="3389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Methods</a:t>
            </a:r>
            <a:endParaRPr sz="3600"/>
          </a:p>
        </p:txBody>
      </p:sp>
      <p:sp>
        <p:nvSpPr>
          <p:cNvPr id="91" name="Google Shape;91;p17"/>
          <p:cNvSpPr txBox="1"/>
          <p:nvPr>
            <p:ph idx="1" type="body"/>
          </p:nvPr>
        </p:nvSpPr>
        <p:spPr>
          <a:xfrm>
            <a:off x="387900" y="1489825"/>
            <a:ext cx="41841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Determine the increase in drainage density attributed to connectivity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Examine factors that contribute to connectivity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 Does connectivity explain changes in flow?</a:t>
            </a:r>
            <a:endParaRPr sz="2400"/>
          </a:p>
        </p:txBody>
      </p:sp>
      <p:pic>
        <p:nvPicPr>
          <p:cNvPr id="92" name="Google Shape;9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116466"/>
            <a:ext cx="4572000" cy="27010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Results</a:t>
            </a:r>
            <a:endParaRPr sz="3600"/>
          </a:p>
        </p:txBody>
      </p:sp>
      <p:sp>
        <p:nvSpPr>
          <p:cNvPr id="98" name="Google Shape;98;p18"/>
          <p:cNvSpPr txBox="1"/>
          <p:nvPr>
            <p:ph idx="1" type="body"/>
          </p:nvPr>
        </p:nvSpPr>
        <p:spPr>
          <a:xfrm>
            <a:off x="387900" y="1340625"/>
            <a:ext cx="41841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&gt;57% of road length surveyed works as a connected flood path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Increase drainage density by 36-39%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Allows for a model of the magnitude of effect from forest roads</a:t>
            </a:r>
            <a:endParaRPr sz="2400"/>
          </a:p>
        </p:txBody>
      </p:sp>
      <p:pic>
        <p:nvPicPr>
          <p:cNvPr id="99" name="Google Shape;9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17311" y="0"/>
            <a:ext cx="462668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Conclusion</a:t>
            </a:r>
            <a:endParaRPr sz="3600"/>
          </a:p>
        </p:txBody>
      </p:sp>
      <p:sp>
        <p:nvSpPr>
          <p:cNvPr id="105" name="Google Shape;105;p19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Large portion (~57%) of road networks are hydrologically connected to streams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Enhanced flow efficiency could account for changes in hydrograph after road construction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Timing of road development correlates to increases in peak flows for each system</a:t>
            </a:r>
            <a:endParaRPr sz="2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/>
          <p:nvPr>
            <p:ph type="ctrTitle"/>
          </p:nvPr>
        </p:nvSpPr>
        <p:spPr>
          <a:xfrm>
            <a:off x="1606500" y="707450"/>
            <a:ext cx="5783400" cy="231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Forest Roads and Geomorphic Process Interactions, Cascade Range, OR</a:t>
            </a:r>
            <a:endParaRPr sz="3600"/>
          </a:p>
        </p:txBody>
      </p:sp>
      <p:sp>
        <p:nvSpPr>
          <p:cNvPr id="111" name="Google Shape;111;p20"/>
          <p:cNvSpPr txBox="1"/>
          <p:nvPr>
            <p:ph idx="1" type="subTitle"/>
          </p:nvPr>
        </p:nvSpPr>
        <p:spPr>
          <a:xfrm>
            <a:off x="1848952" y="39348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Austin Wegner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Outline</a:t>
            </a:r>
            <a:endParaRPr sz="3600"/>
          </a:p>
        </p:txBody>
      </p:sp>
      <p:sp>
        <p:nvSpPr>
          <p:cNvPr id="117" name="Google Shape;117;p21"/>
          <p:cNvSpPr txBox="1"/>
          <p:nvPr>
            <p:ph idx="1" type="body"/>
          </p:nvPr>
        </p:nvSpPr>
        <p:spPr>
          <a:xfrm>
            <a:off x="387900" y="1489825"/>
            <a:ext cx="41841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Introduction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Study Area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Methods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Results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Conclusion</a:t>
            </a:r>
            <a:endParaRPr sz="2400"/>
          </a:p>
        </p:txBody>
      </p:sp>
      <p:pic>
        <p:nvPicPr>
          <p:cNvPr id="118" name="Google Shape;11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94400" y="909350"/>
            <a:ext cx="5797200" cy="3265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