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Nuni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6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5.xml"/><Relationship Id="rId32" Type="http://schemas.openxmlformats.org/officeDocument/2006/relationships/font" Target="fonts/Nuni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9dc2f522d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9dc2f522d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dc2f522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9dc2f522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7420ef2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7420ef2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7420ef28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7420ef28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7420ef28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7420ef28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7420ef28b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7420ef28b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7420ef28b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7420ef28b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7420ef28b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7420ef28b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7420ef28b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7420ef28b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7420ef28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7420ef28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dc2f522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dc2f522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7420ef28b_0_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7420ef28b_0_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7420ef28b_0_1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7420ef28b_0_1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7420ef28b_0_1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7420ef28b_0_1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7420ef28b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7420ef28b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7420ef28b_0_1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7420ef28b_0_1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9dc2f522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9dc2f522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9dc2f522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9dc2f522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9dc2f522d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9dc2f522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9dc2f522d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9dc2f522d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9dc2f522d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9dc2f522d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9dc2f522d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9dc2f522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9dc2f522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9dc2f522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5KSS4A1Z8xc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92430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Mass-Movement Terrains in the Western Cascade Range, Oregon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by Swanson and Swanston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by Hunter Collins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819150" y="845600"/>
            <a:ext cx="75057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819150" y="1506975"/>
            <a:ext cx="5406900" cy="30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Mainly observational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 Lookout Creek set up stakes to monitor movement and precipitation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Checked every 1-4 months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Looked at tree rings as well to age some of the mass movement history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800" y="955125"/>
            <a:ext cx="2496600" cy="30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819150" y="477725"/>
            <a:ext cx="75057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Results/Conclusion</a:t>
            </a:r>
            <a:endParaRPr/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819150" y="1121925"/>
            <a:ext cx="7505700" cy="3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Varying rates of creep (8-15mm/yr) lead to unstable terrain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Instability leads to other processes like slump and earthflow, which in turn cause more creep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Creates a “complex terrain”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Extensively altered material are the most prone to activity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Tree ring data suggests mass movements been happening for centuries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ctrTitle"/>
          </p:nvPr>
        </p:nvSpPr>
        <p:spPr>
          <a:xfrm>
            <a:off x="1858700" y="931375"/>
            <a:ext cx="5361300" cy="21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Deep-Seated Landslides Drive Variability in Valley Width and Increase Connectivity of Salmon Habitat in the Oregon Coast Range</a:t>
            </a:r>
            <a:endParaRPr sz="3000"/>
          </a:p>
        </p:txBody>
      </p:sp>
      <p:sp>
        <p:nvSpPr>
          <p:cNvPr id="201" name="Google Shape;201;p24"/>
          <p:cNvSpPr txBox="1"/>
          <p:nvPr>
            <p:ph idx="1" type="subTitle"/>
          </p:nvPr>
        </p:nvSpPr>
        <p:spPr>
          <a:xfrm>
            <a:off x="1858700" y="3158448"/>
            <a:ext cx="53613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by Beeson et. 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by Hunter Collins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819150" y="1530850"/>
            <a:ext cx="7505700" cy="30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Background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Study Area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Methods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Results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819150" y="845600"/>
            <a:ext cx="75057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819150" y="1429100"/>
            <a:ext cx="5746500" cy="30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Main question: can km-scale hillslope processes give information on salmonid restoration priorities?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Salmon are adapted to natural disturbance areas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Landforms control types and distribution of habitats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819150" y="845600"/>
            <a:ext cx="7505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19" name="Google Shape;219;p27"/>
          <p:cNvSpPr txBox="1"/>
          <p:nvPr>
            <p:ph idx="1" type="body"/>
          </p:nvPr>
        </p:nvSpPr>
        <p:spPr>
          <a:xfrm>
            <a:off x="819150" y="1415000"/>
            <a:ext cx="7505700" cy="30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Deep Seated Landslides defined as slope failure of majority of hillslopes in watershed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3 primary controls on salmon habitat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Streamflow, valley constraint, and channel gradient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5-25% of ORCR has evidence of DSLs, more potential to affect river than normal landslides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819150" y="845600"/>
            <a:ext cx="7505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DSLs</a:t>
            </a:r>
            <a:endParaRPr/>
          </a:p>
        </p:txBody>
      </p:sp>
      <p:sp>
        <p:nvSpPr>
          <p:cNvPr id="225" name="Google Shape;225;p28"/>
          <p:cNvSpPr txBox="1"/>
          <p:nvPr>
            <p:ph idx="1" type="body"/>
          </p:nvPr>
        </p:nvSpPr>
        <p:spPr>
          <a:xfrm>
            <a:off x="458325" y="1436300"/>
            <a:ext cx="4005900" cy="3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Much greater effect on river environment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As well as surrounding topography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https://www.youtube.com/watch?v=5KSS4A1Z8xc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Initiated by seismic activity, stream erosion, high groundwater levels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225" y="1458548"/>
            <a:ext cx="4291251" cy="22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819150" y="541375"/>
            <a:ext cx="7505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Area</a:t>
            </a:r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819150" y="1297375"/>
            <a:ext cx="6114300" cy="30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Umpqua River Basin, OR Cascade Range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Lots of good records for geomorphology, also salmon habitat research done here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5 DSL streams: Halfway, Sand, Rock, Scare, Yellow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5 non-DSL streams: Charlotte, Dean, Herb, Scholfied, Sweden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700" y="228313"/>
            <a:ext cx="6395501" cy="46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847450" y="548450"/>
            <a:ext cx="7505700" cy="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819150" y="1238125"/>
            <a:ext cx="4062600" cy="3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DSL terrains identified using an automated algorithm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Developed by Roering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Used LIDAR to estimate valley floor width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826" y="336400"/>
            <a:ext cx="3152050" cy="42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573800"/>
            <a:ext cx="7505700" cy="27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Background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Factors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Study Area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Methods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Results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Conclusion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type="title"/>
          </p:nvPr>
        </p:nvSpPr>
        <p:spPr>
          <a:xfrm>
            <a:off x="819150" y="364500"/>
            <a:ext cx="75057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continued</a:t>
            </a:r>
            <a:endParaRPr/>
          </a:p>
        </p:txBody>
      </p:sp>
      <p:sp>
        <p:nvSpPr>
          <p:cNvPr id="250" name="Google Shape;250;p32"/>
          <p:cNvSpPr txBox="1"/>
          <p:nvPr>
            <p:ph idx="1" type="body"/>
          </p:nvPr>
        </p:nvSpPr>
        <p:spPr>
          <a:xfrm>
            <a:off x="374975" y="908238"/>
            <a:ext cx="5150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Observed multiple streams, deciding which habitat each would be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Spawning, summer/winter refuge, highly connected (spawn and summer), or comprehensive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Looked at distances between habitats in each stream and abundance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925" y="1528075"/>
            <a:ext cx="35433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75" y="636750"/>
            <a:ext cx="7631574" cy="37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type="title"/>
          </p:nvPr>
        </p:nvSpPr>
        <p:spPr>
          <a:xfrm>
            <a:off x="819150" y="845600"/>
            <a:ext cx="75057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819150" y="1431800"/>
            <a:ext cx="7423200" cy="32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DSL streams had higher median % stream length, lower median absolute deviation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DSL also had shorter mean distances between habitats, as well as median minimum distance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Overall ⅗ DSL basins show weaker relation between between valley floor width and drainage area, not significantly dif from USD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00" y="216363"/>
            <a:ext cx="8157426" cy="47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type="title"/>
          </p:nvPr>
        </p:nvSpPr>
        <p:spPr>
          <a:xfrm>
            <a:off x="819150" y="456500"/>
            <a:ext cx="75057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73" name="Google Shape;273;p36"/>
          <p:cNvSpPr txBox="1"/>
          <p:nvPr>
            <p:ph idx="1" type="body"/>
          </p:nvPr>
        </p:nvSpPr>
        <p:spPr>
          <a:xfrm>
            <a:off x="819150" y="1141725"/>
            <a:ext cx="7097700" cy="3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Winter habitats are limiting factor for comprehensive, restoration could help population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Spawning habitat limits high connectivity areas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Summer could also limit HC if area dries out fast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Isolated wide valleys in DSL terrain would be ideal habitats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422075"/>
            <a:ext cx="5923200" cy="30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Two case studies from mid 70s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Looking at creep, slump, and earthflow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What leads to them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What makes them worse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How they can interact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Specifically looking at the Western Oregon area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592750" y="845600"/>
            <a:ext cx="75057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Creep</a:t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486625" y="1440200"/>
            <a:ext cx="5350200" cy="3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Creep is slow downslope movement by gravity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Caused by excess water within the sediment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Most widespread of mass erosion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processes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90% of landscape in small watersheds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233500"/>
            <a:ext cx="3760726" cy="21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845600"/>
            <a:ext cx="750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Slump/Earthflow</a:t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628125" y="1528200"/>
            <a:ext cx="4303200" cy="29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Creep-induced shear stress overcomes strength of material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Failure leads to slumps and earthflow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325" y="1103838"/>
            <a:ext cx="3914424" cy="29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845600"/>
            <a:ext cx="75057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</a:t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819150" y="1539350"/>
            <a:ext cx="7505700" cy="28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Three main factors affect mass movement rates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Underlying geology and soil composition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Climate of the area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Vegetation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Removal of forest cover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819150" y="845600"/>
            <a:ext cx="75057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Area</a:t>
            </a:r>
            <a:endParaRPr/>
          </a:p>
        </p:txBody>
      </p:sp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819150" y="1464525"/>
            <a:ext cx="5498700" cy="29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Two areas of study in Cascade Range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Lookout Creek and Coyote Creek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Different logging background and normal disturbances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852" y="639500"/>
            <a:ext cx="2618575" cy="38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597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Coyote Creek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819150" y="1231050"/>
            <a:ext cx="5229900" cy="3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South of Umpqua Experimental forest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Watershed 3, 50 ha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Two roads constructed for logging in 71, clearcut in 72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Annual bedload went from 0.01m^3/m*yr to 0.05 after roads, 0.16m^3 after clearcut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275" y="819900"/>
            <a:ext cx="2945500" cy="366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576750"/>
            <a:ext cx="7505700" cy="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Lookout Creek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19150" y="1231050"/>
            <a:ext cx="52086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HJ Andrews Experimental Forest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20 ha and goes down almost 700m in elevation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Many streamside debris avalanches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High concentrations of potentially mobile material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750" y="511675"/>
            <a:ext cx="2645350" cy="41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