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Nuni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italic.fntdata"/><Relationship Id="rId6" Type="http://schemas.openxmlformats.org/officeDocument/2006/relationships/slide" Target="slides/slide1.xml"/><Relationship Id="rId18" Type="http://schemas.openxmlformats.org/officeDocument/2006/relationships/font" Target="fonts/Nuni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90c43642f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90c43642f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90c43642f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90c43642f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90c43642f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90c43642f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90c43642f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90c43642f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90c43642f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90c43642f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90c43642f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90c43642f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90c43642f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90c43642f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90c43642f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90c43642f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90c43642f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90c43642f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90c43642f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90c43642f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91353" y="1123658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of Clear-Cutting and Roads on Soil Erosion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(1975)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115993"/>
            <a:ext cx="5361300" cy="9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By: Hunter Collins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Article From Swanson and Dyrness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>
            <p:ph type="title"/>
          </p:nvPr>
        </p:nvSpPr>
        <p:spPr>
          <a:xfrm>
            <a:off x="819150" y="3291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</a:t>
            </a:r>
            <a:endParaRPr/>
          </a:p>
        </p:txBody>
      </p:sp>
      <p:sp>
        <p:nvSpPr>
          <p:cNvPr id="187" name="Google Shape;187;p22"/>
          <p:cNvSpPr txBox="1"/>
          <p:nvPr>
            <p:ph idx="1" type="body"/>
          </p:nvPr>
        </p:nvSpPr>
        <p:spPr>
          <a:xfrm>
            <a:off x="819150" y="987500"/>
            <a:ext cx="6057600" cy="3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Deforestation causes decreased root strength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Transpiration decreases and snowmelt may increase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Especially dangerous during decomp and regrowth of trees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Roads cause interruption and redirection of sediment and water flow by creating a “channel”</a:t>
            </a:r>
            <a:endParaRPr sz="2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>
            <p:ph type="title"/>
          </p:nvPr>
        </p:nvSpPr>
        <p:spPr>
          <a:xfrm>
            <a:off x="819150" y="4777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93" name="Google Shape;193;p23"/>
          <p:cNvSpPr txBox="1"/>
          <p:nvPr>
            <p:ph idx="1" type="body"/>
          </p:nvPr>
        </p:nvSpPr>
        <p:spPr>
          <a:xfrm>
            <a:off x="819150" y="1056825"/>
            <a:ext cx="7505700" cy="37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While data looked bad they were optimistic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Road design and implementation could be improved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New logging methods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However most of the stable terrane was unlogged at the time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Impact of these two factors reduced after 10-20 yrs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2 road related landslides in stable zone, 139 in unstable</a:t>
            </a:r>
            <a:endParaRPr sz="2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918200" y="3291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Overview</a:t>
            </a:r>
            <a:endParaRPr sz="3200"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113425"/>
            <a:ext cx="4777200" cy="33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Introduction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Background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Study Area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Methods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Results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Conclusion</a:t>
            </a:r>
            <a:endParaRPr sz="3000"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0475" y="1273300"/>
            <a:ext cx="4425875" cy="302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</a:t>
            </a:r>
            <a:endParaRPr/>
          </a:p>
        </p:txBody>
      </p:sp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819150" y="1474250"/>
            <a:ext cx="6736800" cy="32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Paper from 1975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Looking at soil erosion by landslides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Timber harvest and roads effect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“Progress report” on one phase of erosion studies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Knew that current science was underestimating the impact</a:t>
            </a:r>
            <a:endParaRPr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790850" y="852675"/>
            <a:ext cx="7505700" cy="7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Introduction Cont’d</a:t>
            </a:r>
            <a:endParaRPr sz="3200"/>
          </a:p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>
            <a:off x="826225" y="1495475"/>
            <a:ext cx="5201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Stable vs. Unstable Zone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Lava-flow vs. Volcaniclastic terranes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Rapid, shallow failures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Less than 5m depth, 75m^3 soil material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Slides bring soil into streams</a:t>
            </a:r>
            <a:endParaRPr sz="2500"/>
          </a:p>
        </p:txBody>
      </p:sp>
      <p:pic>
        <p:nvPicPr>
          <p:cNvPr id="149" name="Google Shape;149;p16"/>
          <p:cNvPicPr preferRelativeResize="0"/>
          <p:nvPr/>
        </p:nvPicPr>
        <p:blipFill rotWithShape="1">
          <a:blip r:embed="rId3">
            <a:alphaModFix/>
          </a:blip>
          <a:srcRect b="4912" l="21363" r="21998" t="10104"/>
          <a:stretch/>
        </p:blipFill>
        <p:spPr>
          <a:xfrm>
            <a:off x="5589225" y="1124925"/>
            <a:ext cx="3169600" cy="355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type="title"/>
          </p:nvPr>
        </p:nvSpPr>
        <p:spPr>
          <a:xfrm>
            <a:off x="819150" y="3150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Area</a:t>
            </a:r>
            <a:endParaRPr/>
          </a:p>
        </p:txBody>
      </p:sp>
      <p:sp>
        <p:nvSpPr>
          <p:cNvPr id="155" name="Google Shape;155;p17"/>
          <p:cNvSpPr txBox="1"/>
          <p:nvPr>
            <p:ph idx="1" type="body"/>
          </p:nvPr>
        </p:nvSpPr>
        <p:spPr>
          <a:xfrm>
            <a:off x="819150" y="901175"/>
            <a:ext cx="5887800" cy="31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HJ Andrews Experimental Forest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Eastern edge of Western Cascades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6100 ha watershed, elev range: 450-1630m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Underlain by volcaniclastic below 1000m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By unaltered lava flows above 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Much of area above 900m was glaciated during late </a:t>
            </a:r>
            <a:r>
              <a:rPr lang="en" sz="2500"/>
              <a:t>Pleistocene</a:t>
            </a:r>
            <a:endParaRPr sz="2500"/>
          </a:p>
        </p:txBody>
      </p:sp>
      <p:pic>
        <p:nvPicPr>
          <p:cNvPr id="156" name="Google Shape;15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0875" y="408677"/>
            <a:ext cx="2482625" cy="372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>
            <p:ph type="title"/>
          </p:nvPr>
        </p:nvSpPr>
        <p:spPr>
          <a:xfrm>
            <a:off x="698675" y="5767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162" name="Google Shape;162;p18"/>
          <p:cNvSpPr txBox="1"/>
          <p:nvPr>
            <p:ph idx="1" type="body"/>
          </p:nvPr>
        </p:nvSpPr>
        <p:spPr>
          <a:xfrm>
            <a:off x="571550" y="1254925"/>
            <a:ext cx="54210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Large storms in ‘64 and ‘65 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Studied in detail by Dyrness in ‘67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Two observational reports by Fredriksen (‘65,’70) on the watersheds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Road cutting began in 1950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 Extensive research in Andrews helped provide data</a:t>
            </a:r>
            <a:endParaRPr sz="2500"/>
          </a:p>
        </p:txBody>
      </p:sp>
      <p:pic>
        <p:nvPicPr>
          <p:cNvPr id="163" name="Google Shape;16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4275" y="728575"/>
            <a:ext cx="2457575" cy="368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/>
          <p:nvPr>
            <p:ph type="title"/>
          </p:nvPr>
        </p:nvSpPr>
        <p:spPr>
          <a:xfrm>
            <a:off x="543225" y="6514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169" name="Google Shape;169;p19"/>
          <p:cNvSpPr txBox="1"/>
          <p:nvPr>
            <p:ph idx="1" type="body"/>
          </p:nvPr>
        </p:nvSpPr>
        <p:spPr>
          <a:xfrm>
            <a:off x="422950" y="1238100"/>
            <a:ext cx="5612100" cy="3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Combined info above with aerial photos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Interviewed forestry personnel 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Field observations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Height, width, depth of scars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Bedrock geology, </a:t>
            </a:r>
            <a:r>
              <a:rPr lang="en" sz="2500"/>
              <a:t>geomorphic</a:t>
            </a:r>
            <a:r>
              <a:rPr lang="en" sz="2500"/>
              <a:t> setting, land use, revegetation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Events were “dated” using photos, etc.</a:t>
            </a:r>
            <a:endParaRPr sz="2500"/>
          </a:p>
        </p:txBody>
      </p:sp>
      <p:pic>
        <p:nvPicPr>
          <p:cNvPr id="170" name="Google Shape;1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8924" y="1058249"/>
            <a:ext cx="3335275" cy="234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/>
          <p:nvPr>
            <p:ph type="title"/>
          </p:nvPr>
        </p:nvSpPr>
        <p:spPr>
          <a:xfrm>
            <a:off x="670575" y="3008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76" name="Google Shape;176;p20"/>
          <p:cNvSpPr txBox="1"/>
          <p:nvPr>
            <p:ph idx="1" type="body"/>
          </p:nvPr>
        </p:nvSpPr>
        <p:spPr>
          <a:xfrm>
            <a:off x="635200" y="878700"/>
            <a:ext cx="6885600" cy="39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More than 98% of slides took place in unstable zone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Less than half the total forest area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Only two road related slides recorded in stable zone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Slides in clear-cut transported 3x greater volume of soil when compared to  forested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Roads accounted for 30x more soil than forested areas</a:t>
            </a:r>
            <a:endParaRPr sz="2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1200" y="233275"/>
            <a:ext cx="3550249" cy="464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