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5157f8e055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5157f8e055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5157f8e055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5157f8e055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5157f8e055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5157f8e055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5157f8e055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5157f8e055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59dbe2cf36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59dbe2cf36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5157f8e055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5157f8e055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5157f8e055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5157f8e055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5157f8e055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5157f8e055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0" y="28300"/>
            <a:ext cx="3594000" cy="72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0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0" y="754000"/>
            <a:ext cx="3594000" cy="4018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0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rgbClr val="4A86E8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jpg"/><Relationship Id="rId4" Type="http://schemas.openxmlformats.org/officeDocument/2006/relationships/image" Target="../media/image1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jpg"/><Relationship Id="rId4" Type="http://schemas.openxmlformats.org/officeDocument/2006/relationships/image" Target="../media/image13.jpg"/><Relationship Id="rId5" Type="http://schemas.openxmlformats.org/officeDocument/2006/relationships/image" Target="../media/image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jpg"/><Relationship Id="rId4" Type="http://schemas.openxmlformats.org/officeDocument/2006/relationships/image" Target="../media/image6.jpg"/><Relationship Id="rId5" Type="http://schemas.openxmlformats.org/officeDocument/2006/relationships/image" Target="../media/image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jpg"/><Relationship Id="rId4" Type="http://schemas.openxmlformats.org/officeDocument/2006/relationships/image" Target="../media/image5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0" y="3558700"/>
            <a:ext cx="9144000" cy="158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Forestry Practices, Soil Moisture and Headwater Stream Temperatures</a:t>
            </a:r>
            <a:endParaRPr b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/>
              <a:t>By Palmer Baldwin</a:t>
            </a:r>
            <a:endParaRPr b="1" sz="1800"/>
          </a:p>
        </p:txBody>
      </p:sp>
      <p:pic>
        <p:nvPicPr>
          <p:cNvPr id="55" name="Google Shape;55;p13"/>
          <p:cNvPicPr preferRelativeResize="0"/>
          <p:nvPr/>
        </p:nvPicPr>
        <p:blipFill rotWithShape="1">
          <a:blip r:embed="rId3">
            <a:alphaModFix/>
          </a:blip>
          <a:srcRect b="17665" l="0" r="0" t="17458"/>
          <a:stretch/>
        </p:blipFill>
        <p:spPr>
          <a:xfrm>
            <a:off x="0" y="0"/>
            <a:ext cx="9144000" cy="38559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ctrTitle"/>
          </p:nvPr>
        </p:nvSpPr>
        <p:spPr>
          <a:xfrm>
            <a:off x="0" y="28300"/>
            <a:ext cx="3594000" cy="72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/>
              <a:t>Table of Contents</a:t>
            </a:r>
            <a:endParaRPr b="1" u="sng"/>
          </a:p>
        </p:txBody>
      </p:sp>
      <p:sp>
        <p:nvSpPr>
          <p:cNvPr id="61" name="Google Shape;61;p14"/>
          <p:cNvSpPr txBox="1"/>
          <p:nvPr>
            <p:ph idx="1" type="subTitle"/>
          </p:nvPr>
        </p:nvSpPr>
        <p:spPr>
          <a:xfrm>
            <a:off x="0" y="754000"/>
            <a:ext cx="3594000" cy="401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Char char="●"/>
            </a:pPr>
            <a:r>
              <a:rPr lang="en"/>
              <a:t>Introduction 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Char char="●"/>
            </a:pPr>
            <a:r>
              <a:rPr lang="en"/>
              <a:t>Topic: Soil Moisture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Char char="●"/>
            </a:pPr>
            <a:r>
              <a:rPr lang="en"/>
              <a:t>Topic: Stream Temperatures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Char char="●"/>
            </a:pPr>
            <a:r>
              <a:rPr lang="en"/>
              <a:t>Acknowledgements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Image result for deforestation soil erosion" id="62" name="Google Shape;62;p14"/>
          <p:cNvPicPr preferRelativeResize="0"/>
          <p:nvPr/>
        </p:nvPicPr>
        <p:blipFill rotWithShape="1">
          <a:blip r:embed="rId3">
            <a:alphaModFix/>
          </a:blip>
          <a:srcRect b="0" l="31412" r="0" t="0"/>
          <a:stretch/>
        </p:blipFill>
        <p:spPr>
          <a:xfrm>
            <a:off x="3852300" y="0"/>
            <a:ext cx="52917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type="ctrTitle"/>
          </p:nvPr>
        </p:nvSpPr>
        <p:spPr>
          <a:xfrm>
            <a:off x="2775000" y="0"/>
            <a:ext cx="3594000" cy="72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/>
              <a:t>I</a:t>
            </a:r>
            <a:r>
              <a:rPr b="1" lang="en" u="sng"/>
              <a:t>ntroduction</a:t>
            </a:r>
            <a:endParaRPr b="1" u="sng"/>
          </a:p>
        </p:txBody>
      </p:sp>
      <p:sp>
        <p:nvSpPr>
          <p:cNvPr id="68" name="Google Shape;68;p15"/>
          <p:cNvSpPr txBox="1"/>
          <p:nvPr>
            <p:ph idx="1" type="subTitle"/>
          </p:nvPr>
        </p:nvSpPr>
        <p:spPr>
          <a:xfrm>
            <a:off x="35450" y="697250"/>
            <a:ext cx="4001400" cy="401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 u="sng"/>
              <a:t>Soil Moisture and Revegetation</a:t>
            </a:r>
            <a:endParaRPr b="1" sz="2400" u="sng"/>
          </a:p>
        </p:txBody>
      </p:sp>
      <p:sp>
        <p:nvSpPr>
          <p:cNvPr id="69" name="Google Shape;69;p15"/>
          <p:cNvSpPr txBox="1"/>
          <p:nvPr>
            <p:ph idx="1" type="subTitle"/>
          </p:nvPr>
        </p:nvSpPr>
        <p:spPr>
          <a:xfrm>
            <a:off x="4629025" y="697250"/>
            <a:ext cx="3594000" cy="401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 u="sng"/>
              <a:t>Stream Temperature Variability</a:t>
            </a:r>
            <a:endParaRPr b="1" sz="2400" u="sng"/>
          </a:p>
        </p:txBody>
      </p:sp>
      <p:pic>
        <p:nvPicPr>
          <p:cNvPr descr="Image result for headwater stream"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78275" y="1688413"/>
            <a:ext cx="2495500" cy="33273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fireweed" id="71" name="Google Shape;71;p15"/>
          <p:cNvPicPr preferRelativeResize="0"/>
          <p:nvPr/>
        </p:nvPicPr>
        <p:blipFill rotWithShape="1">
          <a:blip r:embed="rId4">
            <a:alphaModFix/>
          </a:blip>
          <a:srcRect b="0" l="0" r="50000" t="0"/>
          <a:stretch/>
        </p:blipFill>
        <p:spPr>
          <a:xfrm>
            <a:off x="788400" y="1688425"/>
            <a:ext cx="2495501" cy="3327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/>
          <p:nvPr>
            <p:ph type="ctrTitle"/>
          </p:nvPr>
        </p:nvSpPr>
        <p:spPr>
          <a:xfrm>
            <a:off x="0" y="28300"/>
            <a:ext cx="3594000" cy="72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/>
              <a:t>Soil Moisture</a:t>
            </a:r>
            <a:endParaRPr b="1" u="sng"/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86375" y="0"/>
            <a:ext cx="3857625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6"/>
          <p:cNvPicPr preferRelativeResize="0"/>
          <p:nvPr/>
        </p:nvPicPr>
        <p:blipFill rotWithShape="1">
          <a:blip r:embed="rId4">
            <a:alphaModFix/>
          </a:blip>
          <a:srcRect b="979" l="2663" r="136" t="2008"/>
          <a:stretch/>
        </p:blipFill>
        <p:spPr>
          <a:xfrm>
            <a:off x="3901975" y="219925"/>
            <a:ext cx="2889601" cy="2993875"/>
          </a:xfrm>
          <a:prstGeom prst="rect">
            <a:avLst/>
          </a:prstGeom>
          <a:noFill/>
          <a:ln>
            <a:noFill/>
          </a:ln>
          <a:effectLst>
            <a:outerShdw blurRad="642938" rotWithShape="0" algn="bl" dir="11100001" dist="9525">
              <a:srgbClr val="000000">
                <a:alpha val="77000"/>
              </a:srgbClr>
            </a:outerShdw>
          </a:effectLst>
        </p:spPr>
      </p:pic>
      <p:sp>
        <p:nvSpPr>
          <p:cNvPr id="79" name="Google Shape;79;p16"/>
          <p:cNvSpPr txBox="1"/>
          <p:nvPr>
            <p:ph idx="1" type="subTitle"/>
          </p:nvPr>
        </p:nvSpPr>
        <p:spPr>
          <a:xfrm>
            <a:off x="0" y="754000"/>
            <a:ext cx="3594000" cy="401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●"/>
            </a:pPr>
            <a:r>
              <a:rPr lang="en"/>
              <a:t>Varies seasonally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●"/>
            </a:pPr>
            <a:r>
              <a:rPr lang="en"/>
              <a:t>Plant cover decreases moisture content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●"/>
            </a:pPr>
            <a:r>
              <a:rPr lang="en"/>
              <a:t>Wilting-point: no coming back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●"/>
            </a:pPr>
            <a:r>
              <a:rPr lang="en"/>
              <a:t>Clearcut, broadcast burned forest examined</a:t>
            </a:r>
            <a:endParaRPr/>
          </a:p>
        </p:txBody>
      </p:sp>
      <p:pic>
        <p:nvPicPr>
          <p:cNvPr descr="Image result for broadcast burn" id="80" name="Google Shape;80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3182850"/>
            <a:ext cx="3504675" cy="1960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/>
          <p:nvPr>
            <p:ph type="ctrTitle"/>
          </p:nvPr>
        </p:nvSpPr>
        <p:spPr>
          <a:xfrm>
            <a:off x="0" y="28300"/>
            <a:ext cx="3594000" cy="72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/>
              <a:t>After treatment:</a:t>
            </a:r>
            <a:endParaRPr b="1" u="sng"/>
          </a:p>
        </p:txBody>
      </p:sp>
      <p:pic>
        <p:nvPicPr>
          <p:cNvPr id="86" name="Google Shape;86;p17"/>
          <p:cNvPicPr preferRelativeResize="0"/>
          <p:nvPr/>
        </p:nvPicPr>
        <p:blipFill rotWithShape="1">
          <a:blip r:embed="rId3">
            <a:alphaModFix/>
          </a:blip>
          <a:srcRect b="2130" l="914" r="2820" t="4025"/>
          <a:stretch/>
        </p:blipFill>
        <p:spPr>
          <a:xfrm>
            <a:off x="2915825" y="1965150"/>
            <a:ext cx="3887800" cy="304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37575" y="109850"/>
            <a:ext cx="3971925" cy="3048000"/>
          </a:xfrm>
          <a:prstGeom prst="rect">
            <a:avLst/>
          </a:prstGeom>
          <a:noFill/>
          <a:ln>
            <a:noFill/>
          </a:ln>
          <a:effectLst>
            <a:outerShdw blurRad="428625" rotWithShape="0" algn="bl" dir="13020000" dist="19050">
              <a:srgbClr val="000000">
                <a:alpha val="78000"/>
              </a:srgbClr>
            </a:outerShdw>
          </a:effectLst>
        </p:spPr>
      </p:pic>
      <p:sp>
        <p:nvSpPr>
          <p:cNvPr id="88" name="Google Shape;88;p17"/>
          <p:cNvSpPr txBox="1"/>
          <p:nvPr>
            <p:ph idx="1" type="subTitle"/>
          </p:nvPr>
        </p:nvSpPr>
        <p:spPr>
          <a:xfrm>
            <a:off x="0" y="754000"/>
            <a:ext cx="5384700" cy="188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●"/>
            </a:pPr>
            <a:r>
              <a:rPr lang="en"/>
              <a:t>Soil moisture i</a:t>
            </a:r>
            <a:r>
              <a:rPr lang="en"/>
              <a:t>ncreases after treatment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●"/>
            </a:pPr>
            <a:r>
              <a:rPr lang="en"/>
              <a:t>Decreases after reclamation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●"/>
            </a:pPr>
            <a:r>
              <a:rPr lang="en"/>
              <a:t>Persistent deficit for remainder of study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Image result for fireweed" id="89" name="Google Shape;89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1825488"/>
            <a:ext cx="2495500" cy="3327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8"/>
          <p:cNvSpPr txBox="1"/>
          <p:nvPr>
            <p:ph type="ctrTitle"/>
          </p:nvPr>
        </p:nvSpPr>
        <p:spPr>
          <a:xfrm>
            <a:off x="0" y="28300"/>
            <a:ext cx="3594000" cy="72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discussion</a:t>
            </a:r>
            <a:endParaRPr/>
          </a:p>
        </p:txBody>
      </p:sp>
      <p:sp>
        <p:nvSpPr>
          <p:cNvPr id="95" name="Google Shape;95;p18"/>
          <p:cNvSpPr txBox="1"/>
          <p:nvPr>
            <p:ph idx="1" type="subTitle"/>
          </p:nvPr>
        </p:nvSpPr>
        <p:spPr>
          <a:xfrm>
            <a:off x="0" y="754000"/>
            <a:ext cx="3594000" cy="401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Char char="●"/>
            </a:pPr>
            <a:r>
              <a:rPr lang="en"/>
              <a:t>Revegetation rapidly decreases soil moisture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Char char="●"/>
            </a:pPr>
            <a:r>
              <a:rPr lang="en"/>
              <a:t>Persistent moisture decrease= decreased forest regeneration 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Char char="●"/>
            </a:pPr>
            <a:r>
              <a:rPr lang="en"/>
              <a:t>Burning reduces wettability, infiltration</a:t>
            </a:r>
            <a:endParaRPr/>
          </a:p>
        </p:txBody>
      </p:sp>
      <p:pic>
        <p:nvPicPr>
          <p:cNvPr descr="Image result for fireweed" id="96" name="Google Shape;9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18175" y="670300"/>
            <a:ext cx="5680526" cy="3515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9"/>
          <p:cNvSpPr txBox="1"/>
          <p:nvPr>
            <p:ph type="ctrTitle"/>
          </p:nvPr>
        </p:nvSpPr>
        <p:spPr>
          <a:xfrm>
            <a:off x="0" y="28300"/>
            <a:ext cx="3594000" cy="72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/>
              <a:t>Streams</a:t>
            </a:r>
            <a:endParaRPr b="1" u="sng"/>
          </a:p>
        </p:txBody>
      </p:sp>
      <p:sp>
        <p:nvSpPr>
          <p:cNvPr id="102" name="Google Shape;102;p19"/>
          <p:cNvSpPr txBox="1"/>
          <p:nvPr>
            <p:ph idx="1" type="subTitle"/>
          </p:nvPr>
        </p:nvSpPr>
        <p:spPr>
          <a:xfrm>
            <a:off x="0" y="754000"/>
            <a:ext cx="5298000" cy="401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Char char="●"/>
            </a:pPr>
            <a:r>
              <a:rPr b="1" lang="en"/>
              <a:t>Stream temperatures affect ecosystem, wildlife</a:t>
            </a:r>
            <a:endParaRPr b="1"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Char char="●"/>
            </a:pPr>
            <a:r>
              <a:rPr b="1" lang="en"/>
              <a:t>Forestry treatments affect stream temperatures</a:t>
            </a:r>
            <a:endParaRPr b="1"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Char char="●"/>
            </a:pPr>
            <a:r>
              <a:rPr b="1" lang="en"/>
              <a:t>Variations are larger in smaller order streams</a:t>
            </a:r>
            <a:endParaRPr b="1"/>
          </a:p>
          <a:p>
            <a:pPr indent="0" lvl="0" marL="18288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pic>
        <p:nvPicPr>
          <p:cNvPr id="103" name="Google Shape;10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98161" y="0"/>
            <a:ext cx="3845829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0"/>
          <p:cNvSpPr txBox="1"/>
          <p:nvPr>
            <p:ph type="ctrTitle"/>
          </p:nvPr>
        </p:nvSpPr>
        <p:spPr>
          <a:xfrm>
            <a:off x="0" y="28300"/>
            <a:ext cx="3594000" cy="72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20"/>
          <p:cNvSpPr txBox="1"/>
          <p:nvPr>
            <p:ph idx="1" type="subTitle"/>
          </p:nvPr>
        </p:nvSpPr>
        <p:spPr>
          <a:xfrm>
            <a:off x="0" y="754000"/>
            <a:ext cx="4270800" cy="401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Char char="●"/>
            </a:pPr>
            <a:r>
              <a:rPr lang="en"/>
              <a:t>Spatial variability is higher in smaller order streams 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Char char="●"/>
            </a:pPr>
            <a:r>
              <a:rPr lang="en"/>
              <a:t>Land management models don’t work on fine spatial scale</a:t>
            </a:r>
            <a:endParaRPr/>
          </a:p>
        </p:txBody>
      </p:sp>
      <p:pic>
        <p:nvPicPr>
          <p:cNvPr id="110" name="Google Shape;110;p20"/>
          <p:cNvPicPr preferRelativeResize="0"/>
          <p:nvPr/>
        </p:nvPicPr>
        <p:blipFill rotWithShape="1">
          <a:blip r:embed="rId3">
            <a:alphaModFix/>
          </a:blip>
          <a:srcRect b="1409" l="0" r="0" t="0"/>
          <a:stretch/>
        </p:blipFill>
        <p:spPr>
          <a:xfrm>
            <a:off x="4342650" y="0"/>
            <a:ext cx="4801351" cy="3230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6625" y="2305700"/>
            <a:ext cx="2971650" cy="2773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/>
          <p:nvPr>
            <p:ph type="ctrTitle"/>
          </p:nvPr>
        </p:nvSpPr>
        <p:spPr>
          <a:xfrm>
            <a:off x="0" y="28300"/>
            <a:ext cx="3594000" cy="72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/>
              <a:t>Discussion</a:t>
            </a:r>
            <a:endParaRPr b="1" u="sng"/>
          </a:p>
        </p:txBody>
      </p:sp>
      <p:sp>
        <p:nvSpPr>
          <p:cNvPr id="117" name="Google Shape;117;p21"/>
          <p:cNvSpPr txBox="1"/>
          <p:nvPr>
            <p:ph idx="1" type="subTitle"/>
          </p:nvPr>
        </p:nvSpPr>
        <p:spPr>
          <a:xfrm>
            <a:off x="0" y="754000"/>
            <a:ext cx="3594000" cy="401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●"/>
            </a:pPr>
            <a:r>
              <a:rPr lang="en"/>
              <a:t>Stream temperatures legally mandated 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●"/>
            </a:pPr>
            <a:r>
              <a:rPr lang="en"/>
              <a:t>Temperature affects ecosystem service providers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●"/>
            </a:pPr>
            <a:r>
              <a:rPr lang="en"/>
              <a:t>Better models needed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●"/>
            </a:pPr>
            <a:r>
              <a:rPr lang="en"/>
              <a:t>Currently M</a:t>
            </a:r>
            <a:r>
              <a:rPr lang="en"/>
              <a:t>easured on too broad a scale</a:t>
            </a:r>
            <a:endParaRPr/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Image result for headwater stream" id="118" name="Google Shape;11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55200" y="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