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6c1e934f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6c1e934f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6c1e934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6c1e934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6c1e934f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6c1e934f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6c1e934f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6c1e934f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6c1e934f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6c1e934f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6c1e934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6c1e934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6c1e934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6c1e934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6c1e934f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6c1e934f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55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3664825"/>
            <a:ext cx="9144000" cy="10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1"/>
                </a:solidFill>
              </a:rPr>
              <a:t>Suspended Sediment Concentration, Stream Discharge, Snowmelt, Forestry</a:t>
            </a:r>
            <a:endParaRPr b="1" sz="3000">
              <a:solidFill>
                <a:schemeClr val="accen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627025"/>
            <a:ext cx="8520600" cy="4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By Palmer Baldwin</a:t>
            </a:r>
            <a:endParaRPr sz="1800">
              <a:solidFill>
                <a:schemeClr val="accen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3744" l="1545" r="0" t="0"/>
          <a:stretch/>
        </p:blipFill>
        <p:spPr>
          <a:xfrm>
            <a:off x="0" y="0"/>
            <a:ext cx="9143998" cy="3413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55C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3508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accent1"/>
                </a:solidFill>
              </a:rPr>
              <a:t>Table Of Contents</a:t>
            </a:r>
            <a:endParaRPr b="1" sz="3000" u="sng">
              <a:solidFill>
                <a:schemeClr val="accent1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0" y="755700"/>
            <a:ext cx="35088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Introduction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Materials/Methods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Results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Discussion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Conclusion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Acknowledgements</a:t>
            </a:r>
            <a:endParaRPr sz="2400">
              <a:solidFill>
                <a:schemeClr val="accent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11057" r="15859" t="0"/>
          <a:stretch/>
        </p:blipFill>
        <p:spPr>
          <a:xfrm>
            <a:off x="3508806" y="0"/>
            <a:ext cx="60143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55CC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5025" y="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accent1"/>
                </a:solidFill>
              </a:rPr>
              <a:t>Introduction</a:t>
            </a:r>
            <a:endParaRPr b="1" sz="3000" u="sng">
              <a:solidFill>
                <a:schemeClr val="accent1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0" y="978150"/>
            <a:ext cx="30015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Three 1st order sub-boreal streams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6 year study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 Freshet events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Measuring TSS, stream discharge</a:t>
            </a:r>
            <a:endParaRPr sz="2000">
              <a:solidFill>
                <a:schemeClr val="accent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375" y="398000"/>
            <a:ext cx="3476947" cy="2314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7800" y="398000"/>
            <a:ext cx="2314575" cy="23145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7800" y="2869975"/>
            <a:ext cx="5839776" cy="162775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55CC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0" y="0"/>
            <a:ext cx="3657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accent1"/>
                </a:solidFill>
              </a:rPr>
              <a:t>materials/methods</a:t>
            </a:r>
            <a:endParaRPr b="1" sz="3000" u="sng">
              <a:solidFill>
                <a:schemeClr val="accent1"/>
              </a:solidFill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0" y="755700"/>
            <a:ext cx="4150200" cy="3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Parshall Flumes utilized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Measuring freshet events only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Forests within 20m of streams treated (or not)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1 year of base data collected before forest treatments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 3  watersheds, Closely matching hydrographic/TSS relationships</a:t>
            </a:r>
            <a:br>
              <a:rPr lang="en" sz="2000">
                <a:solidFill>
                  <a:schemeClr val="accent1"/>
                </a:solidFill>
              </a:rPr>
            </a:br>
            <a:endParaRPr sz="20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14581" t="0"/>
          <a:stretch/>
        </p:blipFill>
        <p:spPr>
          <a:xfrm>
            <a:off x="4419875" y="0"/>
            <a:ext cx="4724124" cy="311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Arshall flume"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250" y="3111025"/>
            <a:ext cx="4101374" cy="19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55CC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0" y="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accent1"/>
                </a:solidFill>
              </a:rPr>
              <a:t>Results </a:t>
            </a:r>
            <a:endParaRPr b="1" sz="3000" u="sng">
              <a:solidFill>
                <a:schemeClr val="accent1"/>
              </a:solidFill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0" y="68015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Increase in peak snowmelt and total freshet discharge - persisting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Increase in TSS- effects degrade over 3 years</a:t>
            </a:r>
            <a:endParaRPr sz="2000">
              <a:solidFill>
                <a:schemeClr val="accent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150" y="387450"/>
            <a:ext cx="5461200" cy="34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9751" y="3937575"/>
            <a:ext cx="7508174" cy="9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55CC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0" y="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accent1"/>
                </a:solidFill>
              </a:rPr>
              <a:t>Discussion</a:t>
            </a:r>
            <a:endParaRPr b="1" sz="3000" u="sng">
              <a:solidFill>
                <a:schemeClr val="accent1"/>
              </a:solidFill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0" y="755700"/>
            <a:ext cx="3532800" cy="3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Cutblocks accumulated more snow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Increased snow= increased peak flow</a:t>
            </a:r>
            <a:endParaRPr sz="2000">
              <a:solidFill>
                <a:schemeClr val="accent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&amp;</a:t>
            </a:r>
            <a:endParaRPr sz="20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Increased mean daily discharge</a:t>
            </a:r>
            <a:endParaRPr sz="2000">
              <a:solidFill>
                <a:schemeClr val="accent1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900" y="390200"/>
            <a:ext cx="5301175" cy="32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4488" y="3810600"/>
            <a:ext cx="76676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55CC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0" y="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accent1"/>
                </a:solidFill>
              </a:rPr>
              <a:t>Conclusion</a:t>
            </a:r>
            <a:endParaRPr b="1" sz="3000" u="sng">
              <a:solidFill>
                <a:schemeClr val="accent1"/>
              </a:solidFill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0" y="823950"/>
            <a:ext cx="5711100" cy="34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Riparian treatments:</a:t>
            </a:r>
            <a:endParaRPr sz="2400">
              <a:solidFill>
                <a:schemeClr val="accen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- increase TSS, discharge in freshet</a:t>
            </a:r>
            <a:endParaRPr sz="2400">
              <a:solidFill>
                <a:schemeClr val="accen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 events</a:t>
            </a:r>
            <a:endParaRPr sz="24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- increase daily peak discharge </a:t>
            </a:r>
            <a:endParaRPr sz="24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-increase snowpack accumulation</a:t>
            </a:r>
            <a:endParaRPr sz="24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-protect streambanks BUT alter balance</a:t>
            </a:r>
            <a:endParaRPr sz="2400">
              <a:solidFill>
                <a:schemeClr val="accent1"/>
              </a:solidFill>
            </a:endParaRPr>
          </a:p>
        </p:txBody>
      </p:sp>
      <p:pic>
        <p:nvPicPr>
          <p:cNvPr descr="Image result for winter sub-boreal stream"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55CC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accent1"/>
                </a:solidFill>
              </a:rPr>
              <a:t>Acknowledgements</a:t>
            </a:r>
            <a:endParaRPr b="1" sz="1800" u="sng">
              <a:solidFill>
                <a:schemeClr val="accent1"/>
              </a:solidFill>
            </a:endParaRPr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389600"/>
            <a:ext cx="6314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">
                <a:solidFill>
                  <a:schemeClr val="accent1"/>
                </a:solidFill>
              </a:rPr>
              <a:t>Title Slide: Sub-boreal stream, accessed 4/29/2019 from: https://www.sierraclub.bc.ca%2Fecomap%2Fsub-boreal-interior%2F&amp;psig=AOvVaw1SH5hDYPkGNc54ngG3Xtxw&amp;ust=1556812749554982</a:t>
            </a:r>
            <a:endParaRPr>
              <a:solidFill>
                <a:schemeClr val="accen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">
                <a:solidFill>
                  <a:schemeClr val="accent1"/>
                </a:solidFill>
              </a:rPr>
              <a:t>Handout imagery of Parshall flume retrieved 4/29/2019 from www.fao.org/3/T0848E/t0848e-09.htm</a:t>
            </a:r>
            <a:endParaRPr>
              <a:solidFill>
                <a:schemeClr val="accen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">
                <a:solidFill>
                  <a:schemeClr val="accent1"/>
                </a:solidFill>
              </a:rPr>
              <a:t>Image of DUcks Unlimited researchers using Parshall Flume, accessed 5/1/2019 at: http://boreal.ducks.ca/extreme-camping/</a:t>
            </a:r>
            <a:endParaRPr>
              <a:solidFill>
                <a:schemeClr val="accen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">
                <a:solidFill>
                  <a:schemeClr val="accent1"/>
                </a:solidFill>
              </a:rPr>
              <a:t>Parshall flume layout: accessed 5/1/2019 at: https://www.researchgate.net/figure/Top-a-and-side-b-views-of-a-Parshall-flume_fig2_319114301</a:t>
            </a:r>
            <a:endParaRPr>
              <a:solidFill>
                <a:schemeClr val="accen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">
                <a:solidFill>
                  <a:schemeClr val="accent1"/>
                </a:solidFill>
              </a:rPr>
              <a:t>Conclusion slide: “small stream in a hoarfrost” picture by Kevin Smith accessed 5/1/2019 at https://www.pinterest.com/pin/316800155025529857/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