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8326d6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8326d6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8326d666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8326d666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analysis looks at watersheds 1, 2, and 3 at hJ Andrews experimental forest and 6 larger watersheds in the Cascades, using stream guage data to identify and analyze the eventswith onger recurrence intervals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8326d66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8326d66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authors identify a range of peakflows that are of interest to forest land managers, and then discuss the treatment of peakflow data to address data quality. The study focuses on large peakflow events from 3 small watersheds (1 control, 2 recieving forestry treatments) and 6 large basins in the western cascades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8326d666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8326d666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8326d666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8326d666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8326d666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8326d666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3558300"/>
            <a:ext cx="91440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chemeClr val="accent1"/>
                </a:solidFill>
              </a:rPr>
              <a:t>Forestry Practices and Peakflow Response in the Western Cascades</a:t>
            </a:r>
            <a:endParaRPr b="1" sz="3600">
              <a:solidFill>
                <a:schemeClr val="accent1"/>
              </a:solidFill>
            </a:endParaRPr>
          </a:p>
        </p:txBody>
      </p:sp>
      <p:sp>
        <p:nvSpPr>
          <p:cNvPr id="55" name="Google Shape;55;p13"/>
          <p:cNvSpPr txBox="1"/>
          <p:nvPr>
            <p:ph idx="1" type="subTitle"/>
          </p:nvPr>
        </p:nvSpPr>
        <p:spPr>
          <a:xfrm>
            <a:off x="0" y="435090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By Palmer Baldwin</a:t>
            </a:r>
            <a:endParaRPr>
              <a:solidFill>
                <a:schemeClr val="accent1"/>
              </a:solidFill>
            </a:endParaRPr>
          </a:p>
        </p:txBody>
      </p:sp>
      <p:pic>
        <p:nvPicPr>
          <p:cNvPr descr="Image result for logging oregon history" id="56" name="Google Shape;56;p13"/>
          <p:cNvPicPr preferRelativeResize="0"/>
          <p:nvPr/>
        </p:nvPicPr>
        <p:blipFill rotWithShape="1">
          <a:blip r:embed="rId3">
            <a:alphaModFix/>
          </a:blip>
          <a:srcRect b="10236" l="0" r="0" t="35857"/>
          <a:stretch/>
        </p:blipFill>
        <p:spPr>
          <a:xfrm>
            <a:off x="793625" y="0"/>
            <a:ext cx="7556775" cy="3171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ctrTitle"/>
          </p:nvPr>
        </p:nvSpPr>
        <p:spPr>
          <a:xfrm>
            <a:off x="0" y="0"/>
            <a:ext cx="5796600" cy="106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u="sng">
                <a:solidFill>
                  <a:schemeClr val="accent1"/>
                </a:solidFill>
              </a:rPr>
              <a:t>Table of Contents</a:t>
            </a:r>
            <a:endParaRPr b="1" sz="3600" u="sng">
              <a:solidFill>
                <a:schemeClr val="accent1"/>
              </a:solidFill>
            </a:endParaRPr>
          </a:p>
        </p:txBody>
      </p:sp>
      <p:sp>
        <p:nvSpPr>
          <p:cNvPr id="62" name="Google Shape;62;p14"/>
          <p:cNvSpPr txBox="1"/>
          <p:nvPr>
            <p:ph idx="1" type="subTitle"/>
          </p:nvPr>
        </p:nvSpPr>
        <p:spPr>
          <a:xfrm>
            <a:off x="0" y="1064400"/>
            <a:ext cx="5767800" cy="40791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accent1"/>
              </a:buClr>
              <a:buSzPts val="2800"/>
              <a:buChar char="●"/>
            </a:pPr>
            <a:r>
              <a:rPr lang="en">
                <a:solidFill>
                  <a:schemeClr val="accent1"/>
                </a:solidFill>
              </a:rPr>
              <a:t>Introduction</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Study Objectives</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Results</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Discussion</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Acknowledgements</a:t>
            </a:r>
            <a:r>
              <a:rPr lang="en">
                <a:solidFill>
                  <a:schemeClr val="accent1"/>
                </a:solidFill>
              </a:rPr>
              <a:t> </a:t>
            </a:r>
            <a:endParaRPr>
              <a:solidFill>
                <a:schemeClr val="accent1"/>
              </a:solidFill>
            </a:endParaRPr>
          </a:p>
        </p:txBody>
      </p:sp>
      <p:pic>
        <p:nvPicPr>
          <p:cNvPr descr="Image result for modern logging oregon" id="63" name="Google Shape;63;p14"/>
          <p:cNvPicPr preferRelativeResize="0"/>
          <p:nvPr/>
        </p:nvPicPr>
        <p:blipFill rotWithShape="1">
          <a:blip r:embed="rId3">
            <a:alphaModFix/>
          </a:blip>
          <a:srcRect b="0" l="25154" r="13702" t="0"/>
          <a:stretch/>
        </p:blipFill>
        <p:spPr>
          <a:xfrm>
            <a:off x="4399250" y="0"/>
            <a:ext cx="474475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ctrTitle"/>
          </p:nvPr>
        </p:nvSpPr>
        <p:spPr>
          <a:xfrm>
            <a:off x="3" y="0"/>
            <a:ext cx="50583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u="sng">
                <a:solidFill>
                  <a:schemeClr val="accent1"/>
                </a:solidFill>
              </a:rPr>
              <a:t>Introduction</a:t>
            </a:r>
            <a:endParaRPr b="1" sz="3600" u="sng">
              <a:solidFill>
                <a:schemeClr val="accent1"/>
              </a:solidFill>
            </a:endParaRPr>
          </a:p>
        </p:txBody>
      </p:sp>
      <p:sp>
        <p:nvSpPr>
          <p:cNvPr id="69" name="Google Shape;69;p15"/>
          <p:cNvSpPr txBox="1"/>
          <p:nvPr>
            <p:ph idx="1" type="subTitle"/>
          </p:nvPr>
        </p:nvSpPr>
        <p:spPr>
          <a:xfrm>
            <a:off x="0" y="996375"/>
            <a:ext cx="6086400" cy="3872400"/>
          </a:xfrm>
          <a:prstGeom prst="rect">
            <a:avLst/>
          </a:prstGeom>
        </p:spPr>
        <p:txBody>
          <a:bodyPr anchorCtr="0" anchor="t" bIns="91425" lIns="91425" spcFirstLastPara="1" rIns="91425" wrap="square" tIns="91425">
            <a:noAutofit/>
          </a:bodyPr>
          <a:lstStyle/>
          <a:p>
            <a:pPr indent="-419100" lvl="0" marL="457200" rtl="0" algn="l">
              <a:lnSpc>
                <a:spcPct val="150000"/>
              </a:lnSpc>
              <a:spcBef>
                <a:spcPts val="0"/>
              </a:spcBef>
              <a:spcAft>
                <a:spcPts val="0"/>
              </a:spcAft>
              <a:buClr>
                <a:schemeClr val="accent1"/>
              </a:buClr>
              <a:buSzPts val="3000"/>
              <a:buChar char="●"/>
            </a:pPr>
            <a:r>
              <a:rPr lang="en" sz="3000">
                <a:solidFill>
                  <a:schemeClr val="accent1"/>
                </a:solidFill>
              </a:rPr>
              <a:t>3 small watersheds (60-101 ha)</a:t>
            </a:r>
            <a:endParaRPr sz="3000">
              <a:solidFill>
                <a:schemeClr val="accent1"/>
              </a:solidFill>
            </a:endParaRPr>
          </a:p>
          <a:p>
            <a:pPr indent="-419100" lvl="0" marL="914400" rtl="0" algn="l">
              <a:lnSpc>
                <a:spcPct val="150000"/>
              </a:lnSpc>
              <a:spcBef>
                <a:spcPts val="0"/>
              </a:spcBef>
              <a:spcAft>
                <a:spcPts val="0"/>
              </a:spcAft>
              <a:buClr>
                <a:schemeClr val="accent1"/>
              </a:buClr>
              <a:buSzPts val="3000"/>
              <a:buChar char="➔"/>
            </a:pPr>
            <a:r>
              <a:rPr lang="en" sz="3000">
                <a:solidFill>
                  <a:schemeClr val="accent1"/>
                </a:solidFill>
              </a:rPr>
              <a:t>Long calibration period</a:t>
            </a:r>
            <a:endParaRPr sz="3000">
              <a:solidFill>
                <a:schemeClr val="accent1"/>
              </a:solidFill>
            </a:endParaRPr>
          </a:p>
          <a:p>
            <a:pPr indent="-419100" lvl="0" marL="914400" rtl="0" algn="l">
              <a:lnSpc>
                <a:spcPct val="150000"/>
              </a:lnSpc>
              <a:spcBef>
                <a:spcPts val="0"/>
              </a:spcBef>
              <a:spcAft>
                <a:spcPts val="0"/>
              </a:spcAft>
              <a:buClr>
                <a:schemeClr val="accent1"/>
              </a:buClr>
              <a:buSzPts val="3000"/>
              <a:buChar char="➔"/>
            </a:pPr>
            <a:r>
              <a:rPr lang="en" sz="3000">
                <a:solidFill>
                  <a:schemeClr val="accent1"/>
                </a:solidFill>
              </a:rPr>
              <a:t>WS2= control</a:t>
            </a:r>
            <a:endParaRPr sz="3000">
              <a:solidFill>
                <a:schemeClr val="accent1"/>
              </a:solidFill>
            </a:endParaRPr>
          </a:p>
          <a:p>
            <a:pPr indent="-419100" lvl="0" marL="457200" rtl="0" algn="l">
              <a:lnSpc>
                <a:spcPct val="150000"/>
              </a:lnSpc>
              <a:spcBef>
                <a:spcPts val="0"/>
              </a:spcBef>
              <a:spcAft>
                <a:spcPts val="0"/>
              </a:spcAft>
              <a:buClr>
                <a:schemeClr val="accent1"/>
              </a:buClr>
              <a:buSzPts val="3000"/>
              <a:buChar char="●"/>
            </a:pPr>
            <a:r>
              <a:rPr lang="en" sz="3000">
                <a:solidFill>
                  <a:schemeClr val="accent1"/>
                </a:solidFill>
              </a:rPr>
              <a:t>6 large basins (62-640 km^2)</a:t>
            </a:r>
            <a:endParaRPr sz="3000">
              <a:solidFill>
                <a:schemeClr val="accent1"/>
              </a:solidFill>
            </a:endParaRPr>
          </a:p>
          <a:p>
            <a:pPr indent="0" lvl="0" marL="914400" rtl="0" algn="l">
              <a:lnSpc>
                <a:spcPct val="150000"/>
              </a:lnSpc>
              <a:spcBef>
                <a:spcPts val="0"/>
              </a:spcBef>
              <a:spcAft>
                <a:spcPts val="0"/>
              </a:spcAft>
              <a:buNone/>
            </a:pPr>
            <a:r>
              <a:t/>
            </a:r>
            <a:endParaRPr sz="3000">
              <a:solidFill>
                <a:schemeClr val="accent1"/>
              </a:solidFill>
            </a:endParaRPr>
          </a:p>
        </p:txBody>
      </p:sp>
      <p:pic>
        <p:nvPicPr>
          <p:cNvPr descr="Image result for hj andrews experimental forest" id="70" name="Google Shape;70;p15"/>
          <p:cNvPicPr preferRelativeResize="0"/>
          <p:nvPr/>
        </p:nvPicPr>
        <p:blipFill rotWithShape="1">
          <a:blip r:embed="rId3">
            <a:alphaModFix/>
          </a:blip>
          <a:srcRect b="0" l="17388" r="35742" t="0"/>
          <a:stretch/>
        </p:blipFill>
        <p:spPr>
          <a:xfrm>
            <a:off x="5959375" y="414900"/>
            <a:ext cx="3184625" cy="421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ctrTitle"/>
          </p:nvPr>
        </p:nvSpPr>
        <p:spPr>
          <a:xfrm>
            <a:off x="0" y="0"/>
            <a:ext cx="4129500" cy="61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u="sng">
                <a:solidFill>
                  <a:schemeClr val="accent1"/>
                </a:solidFill>
              </a:rPr>
              <a:t>Study Objectives</a:t>
            </a:r>
            <a:endParaRPr b="1" sz="3600" u="sng">
              <a:solidFill>
                <a:schemeClr val="accent1"/>
              </a:solidFill>
            </a:endParaRPr>
          </a:p>
        </p:txBody>
      </p:sp>
      <p:sp>
        <p:nvSpPr>
          <p:cNvPr id="76" name="Google Shape;76;p16"/>
          <p:cNvSpPr txBox="1"/>
          <p:nvPr>
            <p:ph idx="1" type="subTitle"/>
          </p:nvPr>
        </p:nvSpPr>
        <p:spPr>
          <a:xfrm>
            <a:off x="311700" y="899700"/>
            <a:ext cx="3817800" cy="37842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accent1"/>
              </a:buClr>
              <a:buSzPts val="2800"/>
              <a:buAutoNum type="arabicPeriod"/>
            </a:pPr>
            <a:r>
              <a:rPr lang="en">
                <a:solidFill>
                  <a:schemeClr val="accent1"/>
                </a:solidFill>
              </a:rPr>
              <a:t>Peakflows and land management</a:t>
            </a:r>
            <a:endParaRPr>
              <a:solidFill>
                <a:schemeClr val="accent1"/>
              </a:solidFill>
            </a:endParaRPr>
          </a:p>
          <a:p>
            <a:pPr indent="-406400" lvl="0" marL="457200" rtl="0" algn="l">
              <a:spcBef>
                <a:spcPts val="0"/>
              </a:spcBef>
              <a:spcAft>
                <a:spcPts val="0"/>
              </a:spcAft>
              <a:buClr>
                <a:schemeClr val="accent1"/>
              </a:buClr>
              <a:buSzPts val="2800"/>
              <a:buAutoNum type="arabicPeriod"/>
            </a:pPr>
            <a:r>
              <a:rPr lang="en">
                <a:solidFill>
                  <a:schemeClr val="accent1"/>
                </a:solidFill>
              </a:rPr>
              <a:t>Data quality</a:t>
            </a:r>
            <a:endParaRPr>
              <a:solidFill>
                <a:schemeClr val="accent1"/>
              </a:solidFill>
            </a:endParaRPr>
          </a:p>
          <a:p>
            <a:pPr indent="-406400" lvl="0" marL="457200" rtl="0" algn="l">
              <a:spcBef>
                <a:spcPts val="0"/>
              </a:spcBef>
              <a:spcAft>
                <a:spcPts val="0"/>
              </a:spcAft>
              <a:buClr>
                <a:schemeClr val="accent1"/>
              </a:buClr>
              <a:buSzPts val="2800"/>
              <a:buAutoNum type="arabicPeriod"/>
            </a:pPr>
            <a:r>
              <a:rPr lang="en">
                <a:solidFill>
                  <a:schemeClr val="accent1"/>
                </a:solidFill>
              </a:rPr>
              <a:t>Small watershed analysis</a:t>
            </a:r>
            <a:endParaRPr>
              <a:solidFill>
                <a:schemeClr val="accent1"/>
              </a:solidFill>
            </a:endParaRPr>
          </a:p>
          <a:p>
            <a:pPr indent="-406400" lvl="0" marL="457200" rtl="0" algn="l">
              <a:spcBef>
                <a:spcPts val="0"/>
              </a:spcBef>
              <a:spcAft>
                <a:spcPts val="0"/>
              </a:spcAft>
              <a:buClr>
                <a:schemeClr val="accent1"/>
              </a:buClr>
              <a:buSzPts val="2800"/>
              <a:buAutoNum type="arabicPeriod"/>
            </a:pPr>
            <a:r>
              <a:rPr lang="en">
                <a:solidFill>
                  <a:schemeClr val="accent1"/>
                </a:solidFill>
              </a:rPr>
              <a:t>Large watershed analysis</a:t>
            </a:r>
            <a:endParaRPr>
              <a:solidFill>
                <a:schemeClr val="accent1"/>
              </a:solidFill>
            </a:endParaRPr>
          </a:p>
        </p:txBody>
      </p:sp>
      <p:pic>
        <p:nvPicPr>
          <p:cNvPr id="77" name="Google Shape;77;p16"/>
          <p:cNvPicPr preferRelativeResize="0"/>
          <p:nvPr/>
        </p:nvPicPr>
        <p:blipFill rotWithShape="1">
          <a:blip r:embed="rId3">
            <a:alphaModFix/>
          </a:blip>
          <a:srcRect b="50758" l="0" r="0" t="0"/>
          <a:stretch/>
        </p:blipFill>
        <p:spPr>
          <a:xfrm>
            <a:off x="4129500" y="827575"/>
            <a:ext cx="5009524" cy="366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ctrTitle"/>
          </p:nvPr>
        </p:nvSpPr>
        <p:spPr>
          <a:xfrm>
            <a:off x="5" y="0"/>
            <a:ext cx="3805800" cy="60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u="sng">
                <a:solidFill>
                  <a:schemeClr val="accent1"/>
                </a:solidFill>
              </a:rPr>
              <a:t>Results</a:t>
            </a:r>
            <a:endParaRPr b="1" sz="3600" u="sng">
              <a:solidFill>
                <a:schemeClr val="accent1"/>
              </a:solidFill>
            </a:endParaRPr>
          </a:p>
        </p:txBody>
      </p:sp>
      <p:sp>
        <p:nvSpPr>
          <p:cNvPr id="83" name="Google Shape;83;p17"/>
          <p:cNvSpPr txBox="1"/>
          <p:nvPr>
            <p:ph idx="1" type="subTitle"/>
          </p:nvPr>
        </p:nvSpPr>
        <p:spPr>
          <a:xfrm>
            <a:off x="311700" y="669125"/>
            <a:ext cx="4447800" cy="42924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accent1"/>
              </a:buClr>
              <a:buSzPts val="2800"/>
              <a:buChar char="●"/>
            </a:pPr>
            <a:r>
              <a:rPr lang="en">
                <a:solidFill>
                  <a:schemeClr val="accent1"/>
                </a:solidFill>
              </a:rPr>
              <a:t>Small watersheds= increased small peakflows after treatment</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large RI peakflow= decreased response</a:t>
            </a:r>
            <a:endParaRPr>
              <a:solidFill>
                <a:schemeClr val="accent1"/>
              </a:solidFill>
            </a:endParaRPr>
          </a:p>
          <a:p>
            <a:pPr indent="-406400" lvl="0" marL="457200" rtl="0" algn="l">
              <a:spcBef>
                <a:spcPts val="0"/>
              </a:spcBef>
              <a:spcAft>
                <a:spcPts val="0"/>
              </a:spcAft>
              <a:buClr>
                <a:schemeClr val="accent1"/>
              </a:buClr>
              <a:buSzPts val="2800"/>
              <a:buChar char="●"/>
            </a:pPr>
            <a:r>
              <a:rPr lang="en">
                <a:solidFill>
                  <a:schemeClr val="accent1"/>
                </a:solidFill>
              </a:rPr>
              <a:t>Large Basins=no increase in small OR large peakflow events</a:t>
            </a:r>
            <a:endParaRPr>
              <a:solidFill>
                <a:schemeClr val="accent1"/>
              </a:solidFill>
            </a:endParaRPr>
          </a:p>
          <a:p>
            <a:pPr indent="0" lvl="0" marL="457200" rtl="0" algn="l">
              <a:spcBef>
                <a:spcPts val="0"/>
              </a:spcBef>
              <a:spcAft>
                <a:spcPts val="0"/>
              </a:spcAft>
              <a:buNone/>
            </a:pPr>
            <a:r>
              <a:t/>
            </a:r>
            <a:endParaRPr>
              <a:solidFill>
                <a:schemeClr val="accent1"/>
              </a:solidFill>
            </a:endParaRPr>
          </a:p>
          <a:p>
            <a:pPr indent="0" lvl="0" marL="457200" rtl="0" algn="l">
              <a:spcBef>
                <a:spcPts val="0"/>
              </a:spcBef>
              <a:spcAft>
                <a:spcPts val="0"/>
              </a:spcAft>
              <a:buNone/>
            </a:pPr>
            <a:r>
              <a:t/>
            </a:r>
            <a:endParaRPr>
              <a:solidFill>
                <a:schemeClr val="accent1"/>
              </a:solidFill>
            </a:endParaRPr>
          </a:p>
          <a:p>
            <a:pPr indent="0" lvl="0" marL="457200" rtl="0" algn="l">
              <a:spcBef>
                <a:spcPts val="0"/>
              </a:spcBef>
              <a:spcAft>
                <a:spcPts val="0"/>
              </a:spcAft>
              <a:buNone/>
            </a:pPr>
            <a:r>
              <a:t/>
            </a:r>
            <a:endParaRPr>
              <a:solidFill>
                <a:schemeClr val="accent1"/>
              </a:solidFill>
            </a:endParaRPr>
          </a:p>
        </p:txBody>
      </p:sp>
      <p:pic>
        <p:nvPicPr>
          <p:cNvPr id="84" name="Google Shape;84;p17"/>
          <p:cNvPicPr preferRelativeResize="0"/>
          <p:nvPr/>
        </p:nvPicPr>
        <p:blipFill rotWithShape="1">
          <a:blip r:embed="rId3">
            <a:alphaModFix/>
          </a:blip>
          <a:srcRect b="0" l="0" r="21623" t="48450"/>
          <a:stretch/>
        </p:blipFill>
        <p:spPr>
          <a:xfrm>
            <a:off x="4860450" y="477425"/>
            <a:ext cx="4283550" cy="4188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ctrTitle"/>
          </p:nvPr>
        </p:nvSpPr>
        <p:spPr>
          <a:xfrm>
            <a:off x="0" y="0"/>
            <a:ext cx="3070500" cy="67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u="sng">
                <a:solidFill>
                  <a:schemeClr val="accent1"/>
                </a:solidFill>
              </a:rPr>
              <a:t>Discussion</a:t>
            </a:r>
            <a:endParaRPr b="1" sz="3600" u="sng">
              <a:solidFill>
                <a:schemeClr val="accent1"/>
              </a:solidFill>
            </a:endParaRPr>
          </a:p>
        </p:txBody>
      </p:sp>
      <p:sp>
        <p:nvSpPr>
          <p:cNvPr id="90" name="Google Shape;90;p18"/>
          <p:cNvSpPr txBox="1"/>
          <p:nvPr>
            <p:ph idx="1" type="subTitle"/>
          </p:nvPr>
        </p:nvSpPr>
        <p:spPr>
          <a:xfrm>
            <a:off x="311700" y="676200"/>
            <a:ext cx="3553500" cy="4351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chemeClr val="accent1"/>
              </a:buClr>
              <a:buSzPts val="3000"/>
              <a:buChar char="●"/>
            </a:pPr>
            <a:r>
              <a:rPr lang="en" sz="3000">
                <a:solidFill>
                  <a:schemeClr val="accent1"/>
                </a:solidFill>
              </a:rPr>
              <a:t>Larger RI, smaller increase</a:t>
            </a:r>
            <a:endParaRPr sz="3000">
              <a:solidFill>
                <a:schemeClr val="accent1"/>
              </a:solidFill>
            </a:endParaRPr>
          </a:p>
          <a:p>
            <a:pPr indent="-419100" lvl="0" marL="457200" rtl="0" algn="l">
              <a:spcBef>
                <a:spcPts val="0"/>
              </a:spcBef>
              <a:spcAft>
                <a:spcPts val="0"/>
              </a:spcAft>
              <a:buClr>
                <a:schemeClr val="accent1"/>
              </a:buClr>
              <a:buSzPts val="3000"/>
              <a:buChar char="●"/>
            </a:pPr>
            <a:r>
              <a:rPr lang="en" sz="3000">
                <a:solidFill>
                  <a:schemeClr val="accent1"/>
                </a:solidFill>
              </a:rPr>
              <a:t>Larger area, smaller effect</a:t>
            </a:r>
            <a:endParaRPr sz="3000">
              <a:solidFill>
                <a:schemeClr val="accent1"/>
              </a:solidFill>
            </a:endParaRPr>
          </a:p>
        </p:txBody>
      </p:sp>
      <p:pic>
        <p:nvPicPr>
          <p:cNvPr id="91" name="Google Shape;91;p18"/>
          <p:cNvPicPr preferRelativeResize="0"/>
          <p:nvPr/>
        </p:nvPicPr>
        <p:blipFill rotWithShape="1">
          <a:blip r:embed="rId3">
            <a:alphaModFix/>
          </a:blip>
          <a:srcRect b="0" l="0" r="0" t="41714"/>
          <a:stretch/>
        </p:blipFill>
        <p:spPr>
          <a:xfrm>
            <a:off x="3771646" y="729249"/>
            <a:ext cx="5372350" cy="368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ctrTitle"/>
          </p:nvPr>
        </p:nvSpPr>
        <p:spPr>
          <a:xfrm>
            <a:off x="4" y="0"/>
            <a:ext cx="4329600" cy="87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u="sng">
                <a:solidFill>
                  <a:schemeClr val="accent1"/>
                </a:solidFill>
              </a:rPr>
              <a:t>Acknowledgments</a:t>
            </a:r>
            <a:endParaRPr b="1" sz="3600" u="sng">
              <a:solidFill>
                <a:schemeClr val="accent1"/>
              </a:solidFill>
            </a:endParaRPr>
          </a:p>
        </p:txBody>
      </p:sp>
      <p:sp>
        <p:nvSpPr>
          <p:cNvPr id="97" name="Google Shape;97;p19"/>
          <p:cNvSpPr txBox="1"/>
          <p:nvPr>
            <p:ph idx="1" type="subTitle"/>
          </p:nvPr>
        </p:nvSpPr>
        <p:spPr>
          <a:xfrm>
            <a:off x="311700" y="875700"/>
            <a:ext cx="8183400" cy="4229400"/>
          </a:xfrm>
          <a:prstGeom prst="rect">
            <a:avLst/>
          </a:prstGeom>
          <a:noFill/>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accent1"/>
                </a:solidFill>
              </a:rPr>
              <a:t>Title slide: Horses hauling a spruce log 30ft in circumference, Washington, 1905. Darius Kinsey, Library of Congress, accessed 4/22/19 at: https://timeline.com/logging-photos-of-washington-states-old-growth-forests-bf18aef19955</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 TOC, Introduction imagery obtained from HJ andrews experimental forest website, accessed 4/22/19 @ https://andrewsforest.oregonstate.edu/</a:t>
            </a:r>
            <a:endParaRPr sz="1400">
              <a:solidFill>
                <a:schemeClr val="accent1"/>
              </a:solidFill>
            </a:endParaRPr>
          </a:p>
          <a:p>
            <a:pPr indent="0" lvl="0" marL="0" rtl="0" algn="l">
              <a:spcBef>
                <a:spcPts val="0"/>
              </a:spcBef>
              <a:spcAft>
                <a:spcPts val="0"/>
              </a:spcAft>
              <a:buNone/>
            </a:pPr>
            <a:r>
              <a:t/>
            </a:r>
            <a:endParaRPr sz="18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