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I’ll be talking to you about the effects of anthropogenic activity on the hydrological balance of forest basins in the western Cascades, based on research obtained from </a:t>
            </a:r>
            <a:r>
              <a:rPr lang="en" sz="1000">
                <a:highlight>
                  <a:srgbClr val="FFFFFF"/>
                </a:highlight>
              </a:rPr>
              <a:t>H.J. Andrews Experimental Forest.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7e6bc409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7e6bc409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7e6bc4090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7e6bc4090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g57e6bc4090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57e6bc4090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g57e6bc409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57e6bc409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57e6bc409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57e6bc409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There are some fundamental concepts about water balance and routing in hydrology. Water is always moving between storage locations in the forest, sometimes being caught as rain in the leaves and branches of the various trees and plants that grow there, only to be evaporated again. Some of the water that makes it through the canopy and to the ground is being sucked up by roots and pulled back up and released through transpiration. Water can be stored as snowpack, which will melt under rainfall and can increase peak discharges in rain after snow events. Soil and Regolith store water, slowly leaking it back into the streams over time.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57e6bc409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57e6bc409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57e6bc409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57e6bc409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57e6bc4090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57e6bc409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7e6bc409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7e6bc409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Removing the part or all of the forest canopy either by logging or just placing roads means less water can be stored there. The Throughfall increases, transpiration from the soil decreases, and evaporation from canopy storage decreases as well. These factors all increase water delivery to the soil, which leads to larger amounts of runoff as the soils storage capacity is exceeded. This process is called the Evapotranspiration effect, which is offset to some extent by the decreased input from cloud water interception, which normally happens in . </a:t>
            </a:r>
            <a:r>
              <a:rPr lang="en" sz="1200">
                <a:solidFill>
                  <a:schemeClr val="dk1"/>
                </a:solidFill>
                <a:highlight>
                  <a:srgbClr val="FFFFFF"/>
                </a:highlight>
                <a:latin typeface="Times New Roman"/>
                <a:ea typeface="Times New Roman"/>
                <a:cs typeface="Times New Roman"/>
                <a:sym typeface="Times New Roman"/>
              </a:rPr>
              <a:t>HJA Watershed 1 logging nearly completed, July 1966</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57e6bc409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57e6bc409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winter, following canopy removal, more snow is able to make it to the ground, increasing snowpack accumulation. Removing the canopy also leaves snowpack more susceptible to rain events, which can enhance snowpack melting, which increases soil moisture and runoff.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57e6bc409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57e6bc409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14 experimental basins were used, 10 in matched pairs: 5 forested, and 5 with the forest canopies removed. Pairings took into consideration the altitude, geographic orientation, roads, and amount of forest canopy removal. Analysis of peak event discharge during certain sized events, taking into account the season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solidFill>
                  <a:schemeClr val="accen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1155CC"/>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75538" y="4189850"/>
            <a:ext cx="8520600" cy="650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sz="1800"/>
              <a:t>Forestry Treatments and Hydrologic Balance</a:t>
            </a:r>
            <a:endParaRPr b="1" sz="1800"/>
          </a:p>
        </p:txBody>
      </p:sp>
      <p:sp>
        <p:nvSpPr>
          <p:cNvPr id="55" name="Google Shape;55;p13"/>
          <p:cNvSpPr txBox="1"/>
          <p:nvPr>
            <p:ph idx="1" type="subTitle"/>
          </p:nvPr>
        </p:nvSpPr>
        <p:spPr>
          <a:xfrm>
            <a:off x="3445500" y="4684300"/>
            <a:ext cx="2253000" cy="8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400">
                <a:solidFill>
                  <a:schemeClr val="accent1"/>
                </a:solidFill>
              </a:rPr>
              <a:t>By Palmer Baldwin</a:t>
            </a:r>
            <a:endParaRPr b="1" sz="1400">
              <a:solidFill>
                <a:schemeClr val="accent1"/>
              </a:solidFill>
            </a:endParaRPr>
          </a:p>
        </p:txBody>
      </p:sp>
      <p:pic>
        <p:nvPicPr>
          <p:cNvPr descr="Image result for hj andrews experimental forest streams" id="56" name="Google Shape;56;p13"/>
          <p:cNvPicPr preferRelativeResize="0"/>
          <p:nvPr/>
        </p:nvPicPr>
        <p:blipFill rotWithShape="1">
          <a:blip r:embed="rId3">
            <a:alphaModFix/>
          </a:blip>
          <a:srcRect b="24596" l="0" r="0" t="0"/>
          <a:stretch/>
        </p:blipFill>
        <p:spPr>
          <a:xfrm>
            <a:off x="0" y="-183913"/>
            <a:ext cx="9144001" cy="45966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Results</a:t>
            </a:r>
            <a:endParaRPr>
              <a:solidFill>
                <a:schemeClr val="accent1"/>
              </a:solidFill>
            </a:endParaRPr>
          </a:p>
        </p:txBody>
      </p:sp>
      <p:sp>
        <p:nvSpPr>
          <p:cNvPr id="123" name="Google Shape;123;p22"/>
          <p:cNvSpPr txBox="1"/>
          <p:nvPr>
            <p:ph idx="1" type="body"/>
          </p:nvPr>
        </p:nvSpPr>
        <p:spPr>
          <a:xfrm>
            <a:off x="283325" y="620375"/>
            <a:ext cx="31434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lang="en">
                <a:solidFill>
                  <a:schemeClr val="accent1"/>
                </a:solidFill>
              </a:rPr>
              <a:t>Large increases in peak discharge after forest canopy removal</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Decreasing effect over time</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Proportional to canopy removal percentages</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Consistent in all 3 locations</a:t>
            </a:r>
            <a:endParaRPr>
              <a:solidFill>
                <a:schemeClr val="accent1"/>
              </a:solidFill>
            </a:endParaRPr>
          </a:p>
          <a:p>
            <a:pPr indent="0" lvl="0" marL="457200" rtl="0" algn="l">
              <a:spcBef>
                <a:spcPts val="1600"/>
              </a:spcBef>
              <a:spcAft>
                <a:spcPts val="1600"/>
              </a:spcAft>
              <a:buNone/>
            </a:pPr>
            <a:r>
              <a:t/>
            </a:r>
            <a:endParaRPr>
              <a:solidFill>
                <a:schemeClr val="accent1"/>
              </a:solidFill>
            </a:endParaRPr>
          </a:p>
        </p:txBody>
      </p:sp>
      <p:pic>
        <p:nvPicPr>
          <p:cNvPr id="124" name="Google Shape;124;p22"/>
          <p:cNvPicPr preferRelativeResize="0"/>
          <p:nvPr/>
        </p:nvPicPr>
        <p:blipFill>
          <a:blip r:embed="rId3">
            <a:alphaModFix/>
          </a:blip>
          <a:stretch>
            <a:fillRect/>
          </a:stretch>
        </p:blipFill>
        <p:spPr>
          <a:xfrm>
            <a:off x="3460675" y="572700"/>
            <a:ext cx="5683326" cy="3847174"/>
          </a:xfrm>
          <a:prstGeom prst="rect">
            <a:avLst/>
          </a:prstGeom>
          <a:noFill/>
          <a:ln>
            <a:noFill/>
          </a:ln>
        </p:spPr>
      </p:pic>
      <p:sp>
        <p:nvSpPr>
          <p:cNvPr id="125" name="Google Shape;125;p22"/>
          <p:cNvSpPr txBox="1"/>
          <p:nvPr/>
        </p:nvSpPr>
        <p:spPr>
          <a:xfrm>
            <a:off x="3389338" y="4306350"/>
            <a:ext cx="5826000" cy="4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chemeClr val="accent1"/>
                </a:solidFill>
                <a:latin typeface="Times New Roman"/>
                <a:ea typeface="Times New Roman"/>
                <a:cs typeface="Times New Roman"/>
                <a:sym typeface="Times New Roman"/>
              </a:rPr>
              <a:t>Photo: </a:t>
            </a:r>
            <a:r>
              <a:rPr i="1" lang="en" sz="1200">
                <a:solidFill>
                  <a:schemeClr val="accent1"/>
                </a:solidFill>
                <a:latin typeface="Times New Roman"/>
                <a:ea typeface="Times New Roman"/>
                <a:cs typeface="Times New Roman"/>
                <a:sym typeface="Times New Roman"/>
              </a:rPr>
              <a:t>HJA Watershed 1, 20 years following slash burning, 04/1986. Al Levno, AAB-032 accessed 4/113/2019. https://andrewsforest.oregonstate.edu/sites/default/files/lter/research/component/veg/vegscpic.htm</a:t>
            </a:r>
            <a:endParaRPr i="1">
              <a:solidFill>
                <a:schemeClr val="accen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Conclusion</a:t>
            </a:r>
            <a:endParaRPr>
              <a:solidFill>
                <a:schemeClr val="accent1"/>
              </a:solidFill>
            </a:endParaRPr>
          </a:p>
        </p:txBody>
      </p:sp>
      <p:sp>
        <p:nvSpPr>
          <p:cNvPr id="131" name="Google Shape;131;p23"/>
          <p:cNvSpPr txBox="1"/>
          <p:nvPr>
            <p:ph idx="1" type="body"/>
          </p:nvPr>
        </p:nvSpPr>
        <p:spPr>
          <a:xfrm>
            <a:off x="311700" y="1152475"/>
            <a:ext cx="3937800" cy="2987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lang="en">
                <a:solidFill>
                  <a:schemeClr val="accent1"/>
                </a:solidFill>
              </a:rPr>
              <a:t>Increased canopy removal=increased runoff </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Increased roads=increased runoff</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Roads reroute surface and subsurface water flow</a:t>
            </a:r>
            <a:endParaRPr>
              <a:solidFill>
                <a:schemeClr val="accent1"/>
              </a:solidFill>
            </a:endParaRPr>
          </a:p>
          <a:p>
            <a:pPr indent="0" lvl="0" marL="0" rtl="0" algn="l">
              <a:spcBef>
                <a:spcPts val="1600"/>
              </a:spcBef>
              <a:spcAft>
                <a:spcPts val="1600"/>
              </a:spcAft>
              <a:buNone/>
            </a:pPr>
            <a:r>
              <a:t/>
            </a:r>
            <a:endParaRPr/>
          </a:p>
        </p:txBody>
      </p:sp>
      <p:pic>
        <p:nvPicPr>
          <p:cNvPr id="132" name="Google Shape;132;p23"/>
          <p:cNvPicPr preferRelativeResize="0"/>
          <p:nvPr/>
        </p:nvPicPr>
        <p:blipFill>
          <a:blip r:embed="rId3">
            <a:alphaModFix/>
          </a:blip>
          <a:stretch>
            <a:fillRect/>
          </a:stretch>
        </p:blipFill>
        <p:spPr>
          <a:xfrm>
            <a:off x="3678275" y="556568"/>
            <a:ext cx="5465725" cy="3700107"/>
          </a:xfrm>
          <a:prstGeom prst="rect">
            <a:avLst/>
          </a:prstGeom>
          <a:noFill/>
          <a:ln>
            <a:noFill/>
          </a:ln>
        </p:spPr>
      </p:pic>
      <p:sp>
        <p:nvSpPr>
          <p:cNvPr id="133" name="Google Shape;133;p23"/>
          <p:cNvSpPr txBox="1"/>
          <p:nvPr/>
        </p:nvSpPr>
        <p:spPr>
          <a:xfrm>
            <a:off x="3703325" y="4277975"/>
            <a:ext cx="4086300" cy="4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accent1"/>
                </a:solidFill>
                <a:latin typeface="Times New Roman"/>
                <a:ea typeface="Times New Roman"/>
                <a:cs typeface="Times New Roman"/>
                <a:sym typeface="Times New Roman"/>
              </a:rPr>
              <a:t>Aerial oblique of Watershed 1, 24 years following slash burning.</a:t>
            </a:r>
            <a:endParaRPr sz="1200">
              <a:solidFill>
                <a:schemeClr val="accent1"/>
              </a:solidFill>
              <a:latin typeface="Times New Roman"/>
              <a:ea typeface="Times New Roman"/>
              <a:cs typeface="Times New Roman"/>
              <a:sym typeface="Times New Roman"/>
            </a:endParaRPr>
          </a:p>
          <a:p>
            <a:pPr indent="0" lvl="0" marL="0" rtl="0" algn="l">
              <a:spcBef>
                <a:spcPts val="0"/>
              </a:spcBef>
              <a:spcAft>
                <a:spcPts val="0"/>
              </a:spcAft>
              <a:buNone/>
            </a:pPr>
            <a:r>
              <a:rPr i="1" lang="en" sz="1200">
                <a:solidFill>
                  <a:schemeClr val="accent1"/>
                </a:solidFill>
                <a:latin typeface="Times New Roman"/>
                <a:ea typeface="Times New Roman"/>
                <a:cs typeface="Times New Roman"/>
                <a:sym typeface="Times New Roman"/>
              </a:rPr>
              <a:t>Photographed by Al Levno ..... Date: 07/16/1990  </a:t>
            </a:r>
            <a:endParaRPr i="1" sz="1200">
              <a:solidFill>
                <a:schemeClr val="accent1"/>
              </a:solidFill>
              <a:latin typeface="Times New Roman"/>
              <a:ea typeface="Times New Roman"/>
              <a:cs typeface="Times New Roman"/>
              <a:sym typeface="Times New Roman"/>
            </a:endParaRPr>
          </a:p>
          <a:p>
            <a:pPr indent="0" lvl="0" marL="0" rtl="0" algn="l">
              <a:spcBef>
                <a:spcPts val="0"/>
              </a:spcBef>
              <a:spcAft>
                <a:spcPts val="0"/>
              </a:spcAft>
              <a:buNone/>
            </a:pPr>
            <a:r>
              <a:rPr i="1" lang="en" sz="1200">
                <a:solidFill>
                  <a:schemeClr val="accent1"/>
                </a:solidFill>
                <a:latin typeface="Times New Roman"/>
                <a:ea typeface="Times New Roman"/>
                <a:cs typeface="Times New Roman"/>
                <a:sym typeface="Times New Roman"/>
              </a:rPr>
              <a:t>Photo: AAB-033</a:t>
            </a:r>
            <a:endParaRPr>
              <a:solidFill>
                <a:schemeClr val="accen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Acknowledgments</a:t>
            </a:r>
            <a:endParaRPr>
              <a:solidFill>
                <a:schemeClr val="accent1"/>
              </a:solidFill>
            </a:endParaRPr>
          </a:p>
          <a:p>
            <a:pPr indent="0" lvl="0" marL="0" rtl="0" algn="l">
              <a:spcBef>
                <a:spcPts val="0"/>
              </a:spcBef>
              <a:spcAft>
                <a:spcPts val="0"/>
              </a:spcAft>
              <a:buNone/>
            </a:pPr>
            <a:r>
              <a:t/>
            </a:r>
            <a:endParaRPr>
              <a:solidFill>
                <a:schemeClr val="accent1"/>
              </a:solidFill>
            </a:endParaRPr>
          </a:p>
        </p:txBody>
      </p:sp>
      <p:sp>
        <p:nvSpPr>
          <p:cNvPr id="139" name="Google Shape;13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Title slide:</a:t>
            </a:r>
            <a:r>
              <a:rPr lang="en" sz="1400">
                <a:solidFill>
                  <a:schemeClr val="accent1"/>
                </a:solidFill>
              </a:rPr>
              <a:t> </a:t>
            </a:r>
            <a:r>
              <a:rPr i="1" lang="en" sz="1400">
                <a:solidFill>
                  <a:schemeClr val="accent1"/>
                </a:solidFill>
              </a:rPr>
              <a:t>Lookout Creek, The H. J. Andrews Experimental Forest And Long-term Ecological Research Site.</a:t>
            </a:r>
            <a:r>
              <a:rPr lang="en" sz="1400">
                <a:solidFill>
                  <a:schemeClr val="accent1"/>
                </a:solidFill>
              </a:rPr>
              <a:t> Photograph by Robert Mutch, accessed 4/2/2019 from https://fineartamerica.com/featured/lookout-creek-the-h-j-andrews-experimental-forest-and-long-term-ecological-research-site-robert-mutch.html</a:t>
            </a:r>
            <a:endParaRPr sz="1400">
              <a:solidFill>
                <a:schemeClr val="accent1"/>
              </a:solidFill>
            </a:endParaRPr>
          </a:p>
          <a:p>
            <a:pPr indent="0" lvl="0" marL="0" rtl="0" algn="l">
              <a:spcBef>
                <a:spcPts val="1600"/>
              </a:spcBef>
              <a:spcAft>
                <a:spcPts val="1600"/>
              </a:spcAft>
              <a:buNone/>
            </a:pPr>
            <a:r>
              <a:t/>
            </a:r>
            <a:endParaRPr sz="140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4"/>
          <p:cNvSpPr txBox="1"/>
          <p:nvPr>
            <p:ph type="title"/>
          </p:nvPr>
        </p:nvSpPr>
        <p:spPr>
          <a:xfrm>
            <a:off x="340100" y="706475"/>
            <a:ext cx="4392000" cy="5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accent1"/>
                </a:solidFill>
              </a:rPr>
              <a:t>Table of Contents</a:t>
            </a:r>
            <a:endParaRPr b="1" u="sng">
              <a:solidFill>
                <a:schemeClr val="accent1"/>
              </a:solidFill>
            </a:endParaRPr>
          </a:p>
        </p:txBody>
      </p:sp>
      <p:sp>
        <p:nvSpPr>
          <p:cNvPr id="62" name="Google Shape;62;p14"/>
          <p:cNvSpPr txBox="1"/>
          <p:nvPr>
            <p:ph idx="1" type="body"/>
          </p:nvPr>
        </p:nvSpPr>
        <p:spPr>
          <a:xfrm>
            <a:off x="340100" y="1404300"/>
            <a:ext cx="4597800" cy="23349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accent1"/>
              </a:buClr>
              <a:buSzPts val="2400"/>
              <a:buChar char="●"/>
            </a:pPr>
            <a:r>
              <a:rPr lang="en" sz="2400">
                <a:solidFill>
                  <a:schemeClr val="accent1"/>
                </a:solidFill>
              </a:rPr>
              <a:t>Hydrologic Balance of forest basins</a:t>
            </a:r>
            <a:endParaRPr sz="2400">
              <a:solidFill>
                <a:schemeClr val="accent1"/>
              </a:solidFill>
            </a:endParaRPr>
          </a:p>
          <a:p>
            <a:pPr indent="-381000" lvl="0" marL="457200" rtl="0" algn="l">
              <a:spcBef>
                <a:spcPts val="0"/>
              </a:spcBef>
              <a:spcAft>
                <a:spcPts val="0"/>
              </a:spcAft>
              <a:buClr>
                <a:schemeClr val="accent1"/>
              </a:buClr>
              <a:buSzPts val="2400"/>
              <a:buChar char="●"/>
            </a:pPr>
            <a:r>
              <a:rPr lang="en" sz="2400">
                <a:solidFill>
                  <a:schemeClr val="accent1"/>
                </a:solidFill>
              </a:rPr>
              <a:t>Responses to forest canopy removal</a:t>
            </a:r>
            <a:endParaRPr sz="2400">
              <a:solidFill>
                <a:schemeClr val="accent1"/>
              </a:solidFill>
            </a:endParaRPr>
          </a:p>
          <a:p>
            <a:pPr indent="-381000" lvl="0" marL="457200" rtl="0" algn="l">
              <a:spcBef>
                <a:spcPts val="0"/>
              </a:spcBef>
              <a:spcAft>
                <a:spcPts val="0"/>
              </a:spcAft>
              <a:buClr>
                <a:schemeClr val="accent1"/>
              </a:buClr>
              <a:buSzPts val="2400"/>
              <a:buChar char="●"/>
            </a:pPr>
            <a:r>
              <a:rPr lang="en" sz="2400">
                <a:solidFill>
                  <a:schemeClr val="accent1"/>
                </a:solidFill>
              </a:rPr>
              <a:t>Experimental</a:t>
            </a:r>
            <a:r>
              <a:rPr lang="en" sz="2400">
                <a:solidFill>
                  <a:schemeClr val="accent1"/>
                </a:solidFill>
              </a:rPr>
              <a:t> design/results</a:t>
            </a:r>
            <a:endParaRPr sz="2400">
              <a:solidFill>
                <a:schemeClr val="accent1"/>
              </a:solidFill>
            </a:endParaRPr>
          </a:p>
          <a:p>
            <a:pPr indent="-381000" lvl="0" marL="457200" rtl="0" algn="l">
              <a:spcBef>
                <a:spcPts val="0"/>
              </a:spcBef>
              <a:spcAft>
                <a:spcPts val="0"/>
              </a:spcAft>
              <a:buClr>
                <a:schemeClr val="accent1"/>
              </a:buClr>
              <a:buSzPts val="2400"/>
              <a:buChar char="●"/>
            </a:pPr>
            <a:r>
              <a:rPr lang="en" sz="2400">
                <a:solidFill>
                  <a:schemeClr val="accent1"/>
                </a:solidFill>
              </a:rPr>
              <a:t>Discussion</a:t>
            </a:r>
            <a:endParaRPr sz="2400">
              <a:solidFill>
                <a:schemeClr val="accent1"/>
              </a:solidFill>
            </a:endParaRPr>
          </a:p>
          <a:p>
            <a:pPr indent="-381000" lvl="0" marL="457200" rtl="0" algn="l">
              <a:spcBef>
                <a:spcPts val="0"/>
              </a:spcBef>
              <a:spcAft>
                <a:spcPts val="0"/>
              </a:spcAft>
              <a:buClr>
                <a:schemeClr val="accent1"/>
              </a:buClr>
              <a:buSzPts val="2400"/>
              <a:buChar char="●"/>
            </a:pPr>
            <a:r>
              <a:rPr lang="en" sz="2400">
                <a:solidFill>
                  <a:schemeClr val="accent1"/>
                </a:solidFill>
              </a:rPr>
              <a:t>Conclusion</a:t>
            </a:r>
            <a:endParaRPr sz="2400">
              <a:solidFill>
                <a:schemeClr val="accent1"/>
              </a:solidFill>
            </a:endParaRPr>
          </a:p>
        </p:txBody>
      </p:sp>
      <p:pic>
        <p:nvPicPr>
          <p:cNvPr id="63" name="Google Shape;63;p14"/>
          <p:cNvPicPr preferRelativeResize="0"/>
          <p:nvPr/>
        </p:nvPicPr>
        <p:blipFill rotWithShape="1">
          <a:blip r:embed="rId3">
            <a:alphaModFix/>
          </a:blip>
          <a:srcRect b="19721" l="0" r="0" t="4686"/>
          <a:stretch/>
        </p:blipFill>
        <p:spPr>
          <a:xfrm>
            <a:off x="5434650" y="354725"/>
            <a:ext cx="3276600" cy="3887775"/>
          </a:xfrm>
          <a:prstGeom prst="rect">
            <a:avLst/>
          </a:prstGeom>
          <a:noFill/>
          <a:ln>
            <a:noFill/>
          </a:ln>
        </p:spPr>
      </p:pic>
      <p:sp>
        <p:nvSpPr>
          <p:cNvPr id="64" name="Google Shape;64;p14"/>
          <p:cNvSpPr txBox="1"/>
          <p:nvPr/>
        </p:nvSpPr>
        <p:spPr>
          <a:xfrm>
            <a:off x="5342125" y="4157375"/>
            <a:ext cx="3866700" cy="4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accent1"/>
                </a:solidFill>
                <a:latin typeface="Times New Roman"/>
                <a:ea typeface="Times New Roman"/>
                <a:cs typeface="Times New Roman"/>
                <a:sym typeface="Times New Roman"/>
              </a:rPr>
              <a:t>Watershed 1 before logging, looking up south tributary above the forks. </a:t>
            </a:r>
            <a:r>
              <a:rPr i="1" lang="en" sz="1200">
                <a:solidFill>
                  <a:schemeClr val="accent1"/>
                </a:solidFill>
                <a:latin typeface="Times New Roman"/>
                <a:ea typeface="Times New Roman"/>
                <a:cs typeface="Times New Roman"/>
                <a:sym typeface="Times New Roman"/>
              </a:rPr>
              <a:t>Photographed by Dick Fredriksen 07/1962  Photo: AAB-020</a:t>
            </a:r>
            <a:endParaRPr>
              <a:solidFill>
                <a:schemeClr val="accen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 name="Shape 68"/>
        <p:cNvGrpSpPr/>
        <p:nvPr/>
      </p:nvGrpSpPr>
      <p:grpSpPr>
        <a:xfrm>
          <a:off x="0" y="0"/>
          <a:ext cx="0" cy="0"/>
          <a:chOff x="0" y="0"/>
          <a:chExt cx="0" cy="0"/>
        </a:xfrm>
      </p:grpSpPr>
      <p:sp>
        <p:nvSpPr>
          <p:cNvPr id="69" name="Google Shape;69;p15"/>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Components of Water Balance</a:t>
            </a:r>
            <a:endParaRPr>
              <a:solidFill>
                <a:schemeClr val="accent1"/>
              </a:solidFill>
            </a:endParaRPr>
          </a:p>
        </p:txBody>
      </p:sp>
      <p:sp>
        <p:nvSpPr>
          <p:cNvPr id="70" name="Google Shape;70;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u="sng">
                <a:solidFill>
                  <a:schemeClr val="accent1"/>
                </a:solidFill>
              </a:rPr>
              <a:t>Storage Locations</a:t>
            </a:r>
            <a:endParaRPr b="1" u="sng">
              <a:solidFill>
                <a:schemeClr val="accent1"/>
              </a:solidFill>
            </a:endParaRPr>
          </a:p>
          <a:p>
            <a:pPr indent="-342900" lvl="0" marL="457200" rtl="0" algn="l">
              <a:spcBef>
                <a:spcPts val="1600"/>
              </a:spcBef>
              <a:spcAft>
                <a:spcPts val="0"/>
              </a:spcAft>
              <a:buClr>
                <a:schemeClr val="accent1"/>
              </a:buClr>
              <a:buSzPts val="1800"/>
              <a:buChar char="●"/>
            </a:pPr>
            <a:r>
              <a:rPr lang="en">
                <a:solidFill>
                  <a:schemeClr val="accent1"/>
                </a:solidFill>
              </a:rPr>
              <a:t>Forest Canopy </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Snowpack </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Soil and Regolith</a:t>
            </a:r>
            <a:endParaRPr>
              <a:solidFill>
                <a:schemeClr val="accent1"/>
              </a:solidFill>
            </a:endParaRPr>
          </a:p>
          <a:p>
            <a:pPr indent="0" lvl="0" marL="457200" rtl="0" algn="l">
              <a:spcBef>
                <a:spcPts val="1600"/>
              </a:spcBef>
              <a:spcAft>
                <a:spcPts val="0"/>
              </a:spcAft>
              <a:buNone/>
            </a:pPr>
            <a:r>
              <a:rPr b="1" lang="en" u="sng">
                <a:solidFill>
                  <a:schemeClr val="accent1"/>
                </a:solidFill>
              </a:rPr>
              <a:t>Movement Mechanisms</a:t>
            </a:r>
            <a:endParaRPr b="1" u="sng">
              <a:solidFill>
                <a:schemeClr val="accent1"/>
              </a:solidFill>
            </a:endParaRPr>
          </a:p>
          <a:p>
            <a:pPr indent="-342900" lvl="0" marL="457200" rtl="0" algn="l">
              <a:spcBef>
                <a:spcPts val="1600"/>
              </a:spcBef>
              <a:spcAft>
                <a:spcPts val="0"/>
              </a:spcAft>
              <a:buClr>
                <a:schemeClr val="accent1"/>
              </a:buClr>
              <a:buSzPts val="1800"/>
              <a:buChar char="●"/>
            </a:pPr>
            <a:r>
              <a:rPr lang="en">
                <a:solidFill>
                  <a:schemeClr val="accent1"/>
                </a:solidFill>
              </a:rPr>
              <a:t>Precipitation</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Evaporation</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Transpiration</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Snowmelt</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Throughfall</a:t>
            </a:r>
            <a:endParaRPr>
              <a:solidFill>
                <a:schemeClr val="accent1"/>
              </a:solidFill>
            </a:endParaRPr>
          </a:p>
        </p:txBody>
      </p:sp>
      <p:pic>
        <p:nvPicPr>
          <p:cNvPr id="71" name="Google Shape;71;p15"/>
          <p:cNvPicPr preferRelativeResize="0"/>
          <p:nvPr/>
        </p:nvPicPr>
        <p:blipFill>
          <a:blip r:embed="rId3">
            <a:alphaModFix/>
          </a:blip>
          <a:stretch>
            <a:fillRect/>
          </a:stretch>
        </p:blipFill>
        <p:spPr>
          <a:xfrm>
            <a:off x="5288725" y="661263"/>
            <a:ext cx="3148334" cy="3820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Forest Canopy</a:t>
            </a:r>
            <a:endParaRPr>
              <a:solidFill>
                <a:schemeClr val="accent1"/>
              </a:solidFill>
            </a:endParaRPr>
          </a:p>
        </p:txBody>
      </p:sp>
      <p:sp>
        <p:nvSpPr>
          <p:cNvPr id="77" name="Google Shape;77;p16"/>
          <p:cNvSpPr txBox="1"/>
          <p:nvPr>
            <p:ph idx="1" type="body"/>
          </p:nvPr>
        </p:nvSpPr>
        <p:spPr>
          <a:xfrm>
            <a:off x="0" y="4406525"/>
            <a:ext cx="6654600" cy="741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lang="en">
                <a:solidFill>
                  <a:schemeClr val="accent1"/>
                </a:solidFill>
              </a:rPr>
              <a:t>Water Input: precipitation, cloud water interception</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Water output: evaporation, throughfall</a:t>
            </a:r>
            <a:endParaRPr>
              <a:solidFill>
                <a:schemeClr val="accent1"/>
              </a:solidFill>
            </a:endParaRPr>
          </a:p>
        </p:txBody>
      </p:sp>
      <p:pic>
        <p:nvPicPr>
          <p:cNvPr descr="Image result for hj andrews experimental forest" id="78" name="Google Shape;78;p16"/>
          <p:cNvPicPr preferRelativeResize="0"/>
          <p:nvPr/>
        </p:nvPicPr>
        <p:blipFill rotWithShape="1">
          <a:blip r:embed="rId3">
            <a:alphaModFix/>
          </a:blip>
          <a:srcRect b="14159" l="0" r="0" t="22741"/>
          <a:stretch/>
        </p:blipFill>
        <p:spPr>
          <a:xfrm>
            <a:off x="0" y="572700"/>
            <a:ext cx="9144000" cy="3833825"/>
          </a:xfrm>
          <a:prstGeom prst="rect">
            <a:avLst/>
          </a:prstGeom>
          <a:noFill/>
          <a:ln>
            <a:noFill/>
          </a:ln>
        </p:spPr>
      </p:pic>
      <p:sp>
        <p:nvSpPr>
          <p:cNvPr id="79" name="Google Shape;79;p16"/>
          <p:cNvSpPr txBox="1"/>
          <p:nvPr/>
        </p:nvSpPr>
        <p:spPr>
          <a:xfrm>
            <a:off x="6654600" y="4446875"/>
            <a:ext cx="2489400" cy="66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chemeClr val="accent1"/>
                </a:solidFill>
              </a:rPr>
              <a:t>Image retrieved 4/13/2019 courtesy of https://www.nsf.gov/news/mmg/mmg_disp.jsp?med_id=73771&amp;from=</a:t>
            </a:r>
            <a:endParaRPr i="1" sz="900">
              <a:solidFill>
                <a:schemeClr val="accen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0" y="0"/>
            <a:ext cx="3753300" cy="59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Snowpack</a:t>
            </a:r>
            <a:endParaRPr>
              <a:solidFill>
                <a:schemeClr val="accent1"/>
              </a:solidFill>
            </a:endParaRPr>
          </a:p>
        </p:txBody>
      </p:sp>
      <p:sp>
        <p:nvSpPr>
          <p:cNvPr id="85" name="Google Shape;85;p17"/>
          <p:cNvSpPr txBox="1"/>
          <p:nvPr>
            <p:ph idx="1" type="body"/>
          </p:nvPr>
        </p:nvSpPr>
        <p:spPr>
          <a:xfrm>
            <a:off x="0" y="4320675"/>
            <a:ext cx="7520700" cy="8655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lang="en">
                <a:solidFill>
                  <a:schemeClr val="accent1"/>
                </a:solidFill>
              </a:rPr>
              <a:t>Water Input: Throughfall</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Water output: Evaporation, Snowmelt</a:t>
            </a:r>
            <a:endParaRPr>
              <a:solidFill>
                <a:schemeClr val="accent1"/>
              </a:solidFill>
            </a:endParaRPr>
          </a:p>
        </p:txBody>
      </p:sp>
      <p:pic>
        <p:nvPicPr>
          <p:cNvPr descr="Image result for hj andrews experimental forest winter" id="86" name="Google Shape;86;p17"/>
          <p:cNvPicPr preferRelativeResize="0"/>
          <p:nvPr/>
        </p:nvPicPr>
        <p:blipFill rotWithShape="1">
          <a:blip r:embed="rId3">
            <a:alphaModFix/>
          </a:blip>
          <a:srcRect b="32280" l="0" r="0" t="7077"/>
          <a:stretch/>
        </p:blipFill>
        <p:spPr>
          <a:xfrm>
            <a:off x="0" y="597900"/>
            <a:ext cx="9144001" cy="3722775"/>
          </a:xfrm>
          <a:prstGeom prst="rect">
            <a:avLst/>
          </a:prstGeom>
          <a:noFill/>
          <a:ln>
            <a:noFill/>
          </a:ln>
        </p:spPr>
      </p:pic>
      <p:sp>
        <p:nvSpPr>
          <p:cNvPr id="87" name="Google Shape;87;p17"/>
          <p:cNvSpPr txBox="1"/>
          <p:nvPr/>
        </p:nvSpPr>
        <p:spPr>
          <a:xfrm>
            <a:off x="6981000" y="4320675"/>
            <a:ext cx="3476400" cy="4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chemeClr val="accent1"/>
                </a:solidFill>
              </a:rPr>
              <a:t>Image retrieved 4/13/2019 courtesy of </a:t>
            </a:r>
            <a:r>
              <a:rPr i="1" lang="en" sz="900">
                <a:solidFill>
                  <a:schemeClr val="accent1"/>
                </a:solidFill>
              </a:rPr>
              <a:t>https://andrewsforest.oregonstate.edu</a:t>
            </a:r>
            <a:endParaRPr i="1" sz="900">
              <a:solidFill>
                <a:schemeClr val="accen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0" y="-638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Soil and Regolith</a:t>
            </a:r>
            <a:endParaRPr>
              <a:solidFill>
                <a:schemeClr val="accent1"/>
              </a:solidFill>
            </a:endParaRPr>
          </a:p>
        </p:txBody>
      </p:sp>
      <p:sp>
        <p:nvSpPr>
          <p:cNvPr id="93" name="Google Shape;93;p18"/>
          <p:cNvSpPr txBox="1"/>
          <p:nvPr>
            <p:ph idx="1" type="body"/>
          </p:nvPr>
        </p:nvSpPr>
        <p:spPr>
          <a:xfrm>
            <a:off x="0" y="4302300"/>
            <a:ext cx="4909500" cy="8412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lang="en">
                <a:solidFill>
                  <a:schemeClr val="accent1"/>
                </a:solidFill>
              </a:rPr>
              <a:t>Water input: Throughfall, Snowmelt</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Water output: Evaporation, Transpiration</a:t>
            </a:r>
            <a:endParaRPr>
              <a:solidFill>
                <a:schemeClr val="accent1"/>
              </a:solidFill>
            </a:endParaRPr>
          </a:p>
        </p:txBody>
      </p:sp>
      <p:pic>
        <p:nvPicPr>
          <p:cNvPr descr="Image result for Forest soil HJ andrews" id="94" name="Google Shape;94;p18"/>
          <p:cNvPicPr preferRelativeResize="0"/>
          <p:nvPr/>
        </p:nvPicPr>
        <p:blipFill rotWithShape="1">
          <a:blip r:embed="rId3">
            <a:alphaModFix/>
          </a:blip>
          <a:srcRect b="29711" l="0" r="0" t="5530"/>
          <a:stretch/>
        </p:blipFill>
        <p:spPr>
          <a:xfrm>
            <a:off x="0" y="461125"/>
            <a:ext cx="9144000" cy="3886374"/>
          </a:xfrm>
          <a:prstGeom prst="rect">
            <a:avLst/>
          </a:prstGeom>
          <a:noFill/>
          <a:ln>
            <a:noFill/>
          </a:ln>
        </p:spPr>
      </p:pic>
      <p:sp>
        <p:nvSpPr>
          <p:cNvPr id="95" name="Google Shape;95;p18"/>
          <p:cNvSpPr txBox="1"/>
          <p:nvPr/>
        </p:nvSpPr>
        <p:spPr>
          <a:xfrm>
            <a:off x="5959375" y="4302300"/>
            <a:ext cx="3496800" cy="68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900">
                <a:solidFill>
                  <a:schemeClr val="accent1"/>
                </a:solidFill>
              </a:rPr>
              <a:t>“Debris flow from WS 3,” photographed by Al Levno (Feb. 7, 1996), photo AAD-042,  HJ Andrews Experimental Forest research program. Retrieved 4/13/2019 courtesy of http://common-place.org/book/at-the-experimental-forest/</a:t>
            </a:r>
            <a:endParaRPr i="1" sz="900">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Responses to Forest Canopy Removal</a:t>
            </a:r>
            <a:endParaRPr>
              <a:solidFill>
                <a:schemeClr val="accent1"/>
              </a:solidFill>
            </a:endParaRPr>
          </a:p>
        </p:txBody>
      </p:sp>
      <p:sp>
        <p:nvSpPr>
          <p:cNvPr id="101" name="Google Shape;101;p19"/>
          <p:cNvSpPr txBox="1"/>
          <p:nvPr>
            <p:ph idx="1" type="body"/>
          </p:nvPr>
        </p:nvSpPr>
        <p:spPr>
          <a:xfrm>
            <a:off x="0" y="535275"/>
            <a:ext cx="4008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Evapotranspiration effect:</a:t>
            </a:r>
            <a:endParaRPr>
              <a:solidFill>
                <a:schemeClr val="accent1"/>
              </a:solidFill>
            </a:endParaRPr>
          </a:p>
          <a:p>
            <a:pPr indent="-342900" lvl="0" marL="457200" rtl="0" algn="l">
              <a:spcBef>
                <a:spcPts val="1600"/>
              </a:spcBef>
              <a:spcAft>
                <a:spcPts val="0"/>
              </a:spcAft>
              <a:buClr>
                <a:schemeClr val="accent1"/>
              </a:buClr>
              <a:buSzPts val="1800"/>
              <a:buChar char="●"/>
            </a:pPr>
            <a:r>
              <a:rPr lang="en">
                <a:solidFill>
                  <a:schemeClr val="accent1"/>
                </a:solidFill>
              </a:rPr>
              <a:t>Reduces canopy storage</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Increases throughfall to soil </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Reduces evapotranspiration</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Decreases cloud water interception</a:t>
            </a:r>
            <a:endParaRPr>
              <a:solidFill>
                <a:schemeClr val="accent1"/>
              </a:solidFill>
            </a:endParaRPr>
          </a:p>
          <a:p>
            <a:pPr indent="0" lvl="0" marL="0" rtl="0" algn="l">
              <a:spcBef>
                <a:spcPts val="1600"/>
              </a:spcBef>
              <a:spcAft>
                <a:spcPts val="0"/>
              </a:spcAft>
              <a:buNone/>
            </a:pPr>
            <a:r>
              <a:rPr lang="en">
                <a:solidFill>
                  <a:schemeClr val="accent1"/>
                </a:solidFill>
              </a:rPr>
              <a:t>Cloud water interception effect:</a:t>
            </a:r>
            <a:endParaRPr>
              <a:solidFill>
                <a:schemeClr val="accent1"/>
              </a:solidFill>
            </a:endParaRPr>
          </a:p>
          <a:p>
            <a:pPr indent="-342900" lvl="0" marL="457200" rtl="0" algn="l">
              <a:spcBef>
                <a:spcPts val="1600"/>
              </a:spcBef>
              <a:spcAft>
                <a:spcPts val="0"/>
              </a:spcAft>
              <a:buClr>
                <a:schemeClr val="accent1"/>
              </a:buClr>
              <a:buSzPts val="1800"/>
              <a:buChar char="●"/>
            </a:pPr>
            <a:r>
              <a:rPr lang="en">
                <a:solidFill>
                  <a:schemeClr val="accent1"/>
                </a:solidFill>
              </a:rPr>
              <a:t>Decreases cloud water interception (seasonal)</a:t>
            </a:r>
            <a:endParaRPr>
              <a:solidFill>
                <a:schemeClr val="accent1"/>
              </a:solidFill>
            </a:endParaRPr>
          </a:p>
        </p:txBody>
      </p:sp>
      <p:pic>
        <p:nvPicPr>
          <p:cNvPr id="102" name="Google Shape;102;p19"/>
          <p:cNvPicPr preferRelativeResize="0"/>
          <p:nvPr/>
        </p:nvPicPr>
        <p:blipFill>
          <a:blip r:embed="rId3">
            <a:alphaModFix/>
          </a:blip>
          <a:stretch>
            <a:fillRect/>
          </a:stretch>
        </p:blipFill>
        <p:spPr>
          <a:xfrm>
            <a:off x="3438650" y="603550"/>
            <a:ext cx="5764300" cy="3936400"/>
          </a:xfrm>
          <a:prstGeom prst="rect">
            <a:avLst/>
          </a:prstGeom>
          <a:noFill/>
          <a:ln>
            <a:noFill/>
          </a:ln>
        </p:spPr>
      </p:pic>
      <p:sp>
        <p:nvSpPr>
          <p:cNvPr id="103" name="Google Shape;103;p19"/>
          <p:cNvSpPr txBox="1"/>
          <p:nvPr/>
        </p:nvSpPr>
        <p:spPr>
          <a:xfrm>
            <a:off x="3294988" y="4471175"/>
            <a:ext cx="6051600" cy="4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chemeClr val="accent1"/>
                </a:solidFill>
                <a:latin typeface="Times New Roman"/>
                <a:ea typeface="Times New Roman"/>
                <a:cs typeface="Times New Roman"/>
                <a:sym typeface="Times New Roman"/>
              </a:rPr>
              <a:t> Photo: HJA watershed 1 after forest removal, 07/1966. </a:t>
            </a:r>
            <a:r>
              <a:rPr i="1" lang="en" sz="1200">
                <a:solidFill>
                  <a:schemeClr val="accent1"/>
                </a:solidFill>
                <a:latin typeface="Times New Roman"/>
                <a:ea typeface="Times New Roman"/>
                <a:cs typeface="Times New Roman"/>
                <a:sym typeface="Times New Roman"/>
              </a:rPr>
              <a:t>Dick Fredriksen. </a:t>
            </a:r>
            <a:r>
              <a:rPr i="1" lang="en" sz="1200">
                <a:solidFill>
                  <a:schemeClr val="accent1"/>
                </a:solidFill>
                <a:latin typeface="Times New Roman"/>
                <a:ea typeface="Times New Roman"/>
                <a:cs typeface="Times New Roman"/>
                <a:sym typeface="Times New Roman"/>
              </a:rPr>
              <a:t>accessed 4/13/2019. andrewsforest.oregonstate.edu/sites/default/files/lter/research/component/veg/vegscpic.htm</a:t>
            </a:r>
            <a:endParaRPr>
              <a:solidFill>
                <a:schemeClr val="accent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Responses continued</a:t>
            </a:r>
            <a:endParaRPr>
              <a:solidFill>
                <a:schemeClr val="accent1"/>
              </a:solidFill>
            </a:endParaRPr>
          </a:p>
        </p:txBody>
      </p:sp>
      <p:sp>
        <p:nvSpPr>
          <p:cNvPr id="109" name="Google Shape;109;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Snowpack Dynamics Effect:</a:t>
            </a:r>
            <a:endParaRPr>
              <a:solidFill>
                <a:schemeClr val="accent1"/>
              </a:solidFill>
            </a:endParaRPr>
          </a:p>
          <a:p>
            <a:pPr indent="-342900" lvl="0" marL="457200" rtl="0" algn="l">
              <a:spcBef>
                <a:spcPts val="1600"/>
              </a:spcBef>
              <a:spcAft>
                <a:spcPts val="0"/>
              </a:spcAft>
              <a:buClr>
                <a:schemeClr val="accent1"/>
              </a:buClr>
              <a:buSzPts val="1800"/>
              <a:buChar char="●"/>
            </a:pPr>
            <a:r>
              <a:rPr lang="en">
                <a:solidFill>
                  <a:schemeClr val="accent1"/>
                </a:solidFill>
              </a:rPr>
              <a:t>Decreased canopy evaporation</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Increased snowpack accumulation/storage</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Rain-on snow-events= increased soil moisture and runoff</a:t>
            </a:r>
            <a:endParaRPr>
              <a:solidFill>
                <a:schemeClr val="accent1"/>
              </a:solidFill>
            </a:endParaRPr>
          </a:p>
          <a:p>
            <a:pPr indent="0" lvl="0" marL="0" rtl="0" algn="l">
              <a:spcBef>
                <a:spcPts val="1600"/>
              </a:spcBef>
              <a:spcAft>
                <a:spcPts val="0"/>
              </a:spcAft>
              <a:buNone/>
            </a:pPr>
            <a:r>
              <a:rPr lang="en">
                <a:solidFill>
                  <a:schemeClr val="accent1"/>
                </a:solidFill>
              </a:rPr>
              <a:t>Subsurface Flow interception effect</a:t>
            </a:r>
            <a:endParaRPr>
              <a:solidFill>
                <a:schemeClr val="accent1"/>
              </a:solidFill>
            </a:endParaRPr>
          </a:p>
          <a:p>
            <a:pPr indent="-342900" lvl="0" marL="457200" rtl="0" algn="l">
              <a:spcBef>
                <a:spcPts val="1600"/>
              </a:spcBef>
              <a:spcAft>
                <a:spcPts val="0"/>
              </a:spcAft>
              <a:buClr>
                <a:schemeClr val="accent1"/>
              </a:buClr>
              <a:buSzPts val="1800"/>
              <a:buChar char="●"/>
            </a:pPr>
            <a:r>
              <a:rPr lang="en">
                <a:solidFill>
                  <a:schemeClr val="accent1"/>
                </a:solidFill>
              </a:rPr>
              <a:t>Road construction= canopy gaps</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Alters water routing to streams</a:t>
            </a:r>
            <a:endParaRPr>
              <a:solidFill>
                <a:schemeClr val="accent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Experimental design</a:t>
            </a:r>
            <a:endParaRPr>
              <a:solidFill>
                <a:schemeClr val="accent1"/>
              </a:solidFill>
            </a:endParaRPr>
          </a:p>
        </p:txBody>
      </p:sp>
      <p:sp>
        <p:nvSpPr>
          <p:cNvPr id="115" name="Google Shape;115;p21"/>
          <p:cNvSpPr txBox="1"/>
          <p:nvPr>
            <p:ph idx="1" type="body"/>
          </p:nvPr>
        </p:nvSpPr>
        <p:spPr>
          <a:xfrm>
            <a:off x="109200" y="804850"/>
            <a:ext cx="4462800" cy="1238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accent1"/>
              </a:buClr>
              <a:buSzPts val="1800"/>
              <a:buChar char="●"/>
            </a:pPr>
            <a:r>
              <a:rPr lang="en">
                <a:solidFill>
                  <a:schemeClr val="accent1"/>
                </a:solidFill>
              </a:rPr>
              <a:t>14 experimental basins, 3 LTERs (HJA, Fox Creek, Coyote Creek)</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Looking for changes in average magnitude of peak discharge events</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Size of event= 0.22-0.28 (4-5 largest peak discharge events/year)</a:t>
            </a:r>
            <a:endParaRPr>
              <a:solidFill>
                <a:schemeClr val="accent1"/>
              </a:solidFill>
            </a:endParaRPr>
          </a:p>
          <a:p>
            <a:pPr indent="-342900" lvl="0" marL="457200" rtl="0" algn="l">
              <a:spcBef>
                <a:spcPts val="0"/>
              </a:spcBef>
              <a:spcAft>
                <a:spcPts val="0"/>
              </a:spcAft>
              <a:buClr>
                <a:schemeClr val="accent1"/>
              </a:buClr>
              <a:buSzPts val="1800"/>
              <a:buChar char="●"/>
            </a:pPr>
            <a:r>
              <a:rPr lang="en">
                <a:solidFill>
                  <a:schemeClr val="accent1"/>
                </a:solidFill>
              </a:rPr>
              <a:t>100%, 50%, and 25% forest canopy removal groups</a:t>
            </a:r>
            <a:endParaRPr>
              <a:solidFill>
                <a:schemeClr val="accent1"/>
              </a:solidFill>
            </a:endParaRPr>
          </a:p>
          <a:p>
            <a:pPr indent="0" lvl="0" marL="0" rtl="0" algn="l">
              <a:spcBef>
                <a:spcPts val="1600"/>
              </a:spcBef>
              <a:spcAft>
                <a:spcPts val="1600"/>
              </a:spcAft>
              <a:buNone/>
            </a:pPr>
            <a:r>
              <a:t/>
            </a:r>
            <a:endParaRPr>
              <a:solidFill>
                <a:schemeClr val="accent1"/>
              </a:solidFill>
            </a:endParaRPr>
          </a:p>
        </p:txBody>
      </p:sp>
      <p:pic>
        <p:nvPicPr>
          <p:cNvPr id="116" name="Google Shape;116;p21"/>
          <p:cNvPicPr preferRelativeResize="0"/>
          <p:nvPr/>
        </p:nvPicPr>
        <p:blipFill>
          <a:blip r:embed="rId3">
            <a:alphaModFix/>
          </a:blip>
          <a:stretch>
            <a:fillRect/>
          </a:stretch>
        </p:blipFill>
        <p:spPr>
          <a:xfrm>
            <a:off x="5008625" y="165525"/>
            <a:ext cx="3653875" cy="4465863"/>
          </a:xfrm>
          <a:prstGeom prst="rect">
            <a:avLst/>
          </a:prstGeom>
          <a:noFill/>
          <a:ln>
            <a:noFill/>
          </a:ln>
        </p:spPr>
      </p:pic>
      <p:sp>
        <p:nvSpPr>
          <p:cNvPr id="117" name="Google Shape;117;p21"/>
          <p:cNvSpPr txBox="1"/>
          <p:nvPr/>
        </p:nvSpPr>
        <p:spPr>
          <a:xfrm>
            <a:off x="5030000" y="4653975"/>
            <a:ext cx="4086300" cy="47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chemeClr val="accent1"/>
                </a:solidFill>
              </a:rPr>
              <a:t>Basins being studied in this experiment. From: JA Jones, 2000</a:t>
            </a:r>
            <a:endParaRPr i="1" sz="1200">
              <a:solidFill>
                <a:schemeClr val="accent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