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3" r:id="rId25"/>
    <p:sldId id="279" r:id="rId26"/>
    <p:sldId id="281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-96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7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7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1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3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1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2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tx1"/>
            </a:gs>
            <a:gs pos="100000">
              <a:schemeClr val="accent6">
                <a:lumMod val="75000"/>
              </a:schemeClr>
            </a:gs>
            <a:gs pos="10000">
              <a:schemeClr val="tx1"/>
            </a:gs>
            <a:gs pos="0">
              <a:schemeClr val="accent6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6869-46F2-4BC4-BEBA-6409D0F18CCE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71B1C-4709-4785-934A-06151D085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Stream Processes and Habitat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4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Healthy vegetative community =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Healthy watershed function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5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does it all mean?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If alterations of the watershed go beyond the system’s ability to resist or recover from them, ecosystem degradation will occur.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At that point, restoration efforts are required to stimulate recovery of the watershed.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9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River Processes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3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does a river want to do?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Adjust towards an equilibrium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Balance of energy in and energy out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Balance of deposition and erosion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2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Factors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determines stream morphology?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Energy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Water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Sediment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Structural Elements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48000" y="34290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429000" y="2514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705100" y="2514600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744268" y="2965035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22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River Types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Non-alluvial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Controlled by bedrock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Very stable and resistant to change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Not our concern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Alluvial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Controlled by sediment stored by river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Presence of floodplains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Likes to ‘misbehave’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1912834"/>
            <a:ext cx="2438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2466886"/>
            <a:ext cx="4038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2971800"/>
            <a:ext cx="6324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3429000"/>
            <a:ext cx="2514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48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River Forms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Single Channel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Straight or meandering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Braided Stream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Frequent avulsion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Stable, vegetated islands or unstable bars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Caused by: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Steep Gradient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Abundant coarse </a:t>
            </a:r>
            <a:r>
              <a:rPr lang="en-US" dirty="0" err="1" smtClean="0">
                <a:solidFill>
                  <a:schemeClr val="bg1"/>
                </a:solidFill>
              </a:rPr>
              <a:t>bedload</a:t>
            </a:r>
            <a:r>
              <a:rPr lang="en-US" dirty="0" smtClean="0">
                <a:solidFill>
                  <a:schemeClr val="bg1"/>
                </a:solidFill>
              </a:rPr>
              <a:t> and/or wood supply</a:t>
            </a:r>
          </a:p>
        </p:txBody>
      </p:sp>
    </p:spTree>
    <p:extLst>
      <p:ext uri="{BB962C8B-B14F-4D97-AF65-F5344CB8AC3E}">
        <p14:creationId xmlns:p14="http://schemas.microsoft.com/office/powerpoint/2010/main" val="32579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Stream Dynamics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Gravity            Energy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stream must disperse this energy: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Friction within channel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Bank stability from vegetation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Turbulence from channel form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Sediment transport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Balanced flow &amp; sediment load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Creates a complex, and unique, channel geometry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14600" y="1600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0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Flooding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way to relieve excess energy from the stream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Restricting flood flows (via dikes or dredging) forces energy to be contained in the stream channel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Excess erosion and stream degradation will occur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3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Avulsion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natural process that can be accelerated by human activity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Chute-cutoff is most common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Cuts off meanders that can’t effectively transport sediment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Creates o</a:t>
            </a:r>
            <a:r>
              <a:rPr lang="en-US" dirty="0" smtClean="0">
                <a:solidFill>
                  <a:schemeClr val="bg1"/>
                </a:solidFill>
              </a:rPr>
              <a:t>xbow lakes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Energy of flood flow &gt; resistance of floodplain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Devegetation &amp; decreased channel capacity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9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Watershed Processes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Factors and their effects on the watershed as a whole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Stream Processes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Factors controlling individual stream dynamics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Stream Habitat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How these processes affect local </a:t>
            </a:r>
            <a:r>
              <a:rPr lang="en-US" dirty="0" smtClean="0">
                <a:solidFill>
                  <a:schemeClr val="bg1"/>
                </a:solidFill>
              </a:rPr>
              <a:t>wildlife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9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Hyporheic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Zone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Area where ground &amp; surface water mix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Effective in coarse-grained sediment and sufficient stream gradient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Increase in fine-grained sediment can seal pores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Downwelling</a:t>
            </a:r>
            <a:r>
              <a:rPr lang="en-US" dirty="0" smtClean="0">
                <a:solidFill>
                  <a:schemeClr val="bg1"/>
                </a:solidFill>
              </a:rPr>
              <a:t> &amp; Upwelling Zone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Water table below or above stream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Severe </a:t>
            </a:r>
            <a:r>
              <a:rPr lang="en-US" dirty="0" err="1" smtClean="0">
                <a:solidFill>
                  <a:schemeClr val="bg1"/>
                </a:solidFill>
              </a:rPr>
              <a:t>downwelling</a:t>
            </a:r>
            <a:r>
              <a:rPr lang="en-US" dirty="0" smtClean="0">
                <a:solidFill>
                  <a:schemeClr val="bg1"/>
                </a:solidFill>
              </a:rPr>
              <a:t> can’t support riparian vegetation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86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Large Wood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Captures and retains sediment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Lowers stream gradient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Protects the bank from erosion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General dispersion of stream energy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Removal from stream can lead to quick erosion of bed down to bedrock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 of the most destructive practices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arid regions, beaver dams can serve the same purpose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1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Disturbances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Serves similar purpose as on watersheds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Potential to mechanically alter stream channels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Stream must undergo period of recovery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Reestablish equilibrium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23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Threshold of Stability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Until reached: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mall changes cause small responses by the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Once reached: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mall changes cause major changes in the system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Good indicator of stream degradation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37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Degradation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Generally ‘plain’ morphology and methods of energy dissipation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High surface resistance with excessive erosion/deposition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Unbalanced sediment transport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Channel downcutting</a:t>
            </a:r>
          </a:p>
        </p:txBody>
      </p:sp>
    </p:spTree>
    <p:extLst>
      <p:ext uri="{BB962C8B-B14F-4D97-AF65-F5344CB8AC3E}">
        <p14:creationId xmlns:p14="http://schemas.microsoft.com/office/powerpoint/2010/main" val="421642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Stream Habitat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6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Connectivity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Some species need to migrate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Continuous habitat and migration corridors are essential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Loss of connectivity due to degradation often results in local extinction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25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Diversity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Lots of features = biotic diversity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Covers needs of many species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Frequency and magnitude of floods primary driver of complexity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Moderate levels of disturbances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Maintains complex habitat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Allows </a:t>
            </a:r>
            <a:r>
              <a:rPr lang="en-US" dirty="0">
                <a:solidFill>
                  <a:schemeClr val="bg1"/>
                </a:solidFill>
              </a:rPr>
              <a:t>coexistence of species with superior competitors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023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Watershed Processes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5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Factors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Climate &amp; Geology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Control ecosystem components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Three basic components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Soil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Vegetation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59713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Stores and provides water for stream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Primary source of streamflow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Storage factors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Depth &amp; Texture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Delivery rate factors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Slope, Texture, and Structure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8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Vegetation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Provides resistance to erosion throughout watershed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Prevents oversaturation of soil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Protects from splash erosion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8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much water is the watershed receiving?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Climate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Time of year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9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Land 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human activity substantially differs from natural disturbance regime: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Causes substantial alteration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Any alteration of three basic components will affect the watershed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Removal of vegetation (farming/logging)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Compaction of soil (road building)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Diversion of water (irrigation)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Alterations tend to accelerate over time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4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Disturbances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Ecosystems evolve according to disturbance </a:t>
            </a:r>
            <a:r>
              <a:rPr lang="en-US" dirty="0" smtClean="0">
                <a:solidFill>
                  <a:schemeClr val="bg1"/>
                </a:solidFill>
              </a:rPr>
              <a:t>cycle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i.e. floods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Large &amp; small scale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Critical to function of ecosystem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Resets the ‘successional clock’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Creates complexity in ecosystem</a:t>
            </a:r>
          </a:p>
        </p:txBody>
      </p:sp>
    </p:spTree>
    <p:extLst>
      <p:ext uri="{BB962C8B-B14F-4D97-AF65-F5344CB8AC3E}">
        <p14:creationId xmlns:p14="http://schemas.microsoft.com/office/powerpoint/2010/main" val="329394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660</Words>
  <Application>Microsoft Office PowerPoint</Application>
  <PresentationFormat>On-screen Show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Stream Processes and Habitat</vt:lpstr>
      <vt:lpstr>Overview</vt:lpstr>
      <vt:lpstr>Watershed Processes</vt:lpstr>
      <vt:lpstr>Factors</vt:lpstr>
      <vt:lpstr>Soil</vt:lpstr>
      <vt:lpstr>Vegetation</vt:lpstr>
      <vt:lpstr>Water</vt:lpstr>
      <vt:lpstr>Land Use</vt:lpstr>
      <vt:lpstr>Disturbances</vt:lpstr>
      <vt:lpstr>Healthy vegetative community =  Healthy watershed function </vt:lpstr>
      <vt:lpstr>What does it all mean?</vt:lpstr>
      <vt:lpstr>River Processes</vt:lpstr>
      <vt:lpstr>What does a river want to do?</vt:lpstr>
      <vt:lpstr>Factors</vt:lpstr>
      <vt:lpstr>River Types</vt:lpstr>
      <vt:lpstr>River Forms</vt:lpstr>
      <vt:lpstr>Stream Dynamics</vt:lpstr>
      <vt:lpstr>Flooding</vt:lpstr>
      <vt:lpstr>Avulsion</vt:lpstr>
      <vt:lpstr>Hyporheic Zone</vt:lpstr>
      <vt:lpstr>Large Wood</vt:lpstr>
      <vt:lpstr>Disturbances</vt:lpstr>
      <vt:lpstr>Threshold of Stability</vt:lpstr>
      <vt:lpstr>Degradation</vt:lpstr>
      <vt:lpstr>Stream Habitat</vt:lpstr>
      <vt:lpstr>Connectivity</vt:lpstr>
      <vt:lpstr>Diversity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Johnson</dc:creator>
  <cp:lastModifiedBy>Ryan Johnson</cp:lastModifiedBy>
  <cp:revision>49</cp:revision>
  <dcterms:created xsi:type="dcterms:W3CDTF">2015-04-15T05:52:12Z</dcterms:created>
  <dcterms:modified xsi:type="dcterms:W3CDTF">2015-04-15T16:32:44Z</dcterms:modified>
</cp:coreProperties>
</file>