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62" r:id="rId4"/>
    <p:sldId id="263" r:id="rId5"/>
    <p:sldId id="261" r:id="rId6"/>
    <p:sldId id="259" r:id="rId7"/>
    <p:sldId id="260" r:id="rId8"/>
    <p:sldId id="265" r:id="rId9"/>
    <p:sldId id="266" r:id="rId10"/>
    <p:sldId id="264" r:id="rId11"/>
    <p:sldId id="267" r:id="rId12"/>
    <p:sldId id="268" r:id="rId13"/>
    <p:sldId id="270" r:id="rId14"/>
    <p:sldId id="271" r:id="rId15"/>
    <p:sldId id="272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32" d="100"/>
          <a:sy n="132" d="100"/>
        </p:scale>
        <p:origin x="-1014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EB9D76-C52E-4BC0-96FF-39A756702669}" type="datetimeFigureOut">
              <a:rPr lang="en-US" smtClean="0"/>
              <a:t>4/29/2015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422283-1739-4FDF-B984-25D4DB9E4B1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EB9D76-C52E-4BC0-96FF-39A756702669}" type="datetimeFigureOut">
              <a:rPr lang="en-US" smtClean="0"/>
              <a:t>4/29/2015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422283-1739-4FDF-B984-25D4DB9E4B1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EB9D76-C52E-4BC0-96FF-39A756702669}" type="datetimeFigureOut">
              <a:rPr lang="en-US" smtClean="0"/>
              <a:t>4/29/2015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422283-1739-4FDF-B984-25D4DB9E4B14}" type="slidenum">
              <a:rPr lang="en-US" smtClean="0"/>
              <a:t>‹#›</a:t>
            </a:fld>
            <a:endParaRPr lang="en-US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EB9D76-C52E-4BC0-96FF-39A756702669}" type="datetimeFigureOut">
              <a:rPr lang="en-US" smtClean="0"/>
              <a:t>4/29/2015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422283-1739-4FDF-B984-25D4DB9E4B14}" type="slidenum">
              <a:rPr lang="en-US" smtClean="0"/>
              <a:t>‹#›</a:t>
            </a:fld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EB9D76-C52E-4BC0-96FF-39A756702669}" type="datetimeFigureOut">
              <a:rPr lang="en-US" smtClean="0"/>
              <a:t>4/29/2015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422283-1739-4FDF-B984-25D4DB9E4B1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EB9D76-C52E-4BC0-96FF-39A756702669}" type="datetimeFigureOut">
              <a:rPr lang="en-US" smtClean="0"/>
              <a:t>4/29/2015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422283-1739-4FDF-B984-25D4DB9E4B14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EB9D76-C52E-4BC0-96FF-39A756702669}" type="datetimeFigureOut">
              <a:rPr lang="en-US" smtClean="0"/>
              <a:t>4/29/2015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422283-1739-4FDF-B984-25D4DB9E4B1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EB9D76-C52E-4BC0-96FF-39A756702669}" type="datetimeFigureOut">
              <a:rPr lang="en-US" smtClean="0"/>
              <a:t>4/29/2015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422283-1739-4FDF-B984-25D4DB9E4B1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EB9D76-C52E-4BC0-96FF-39A756702669}" type="datetimeFigureOut">
              <a:rPr lang="en-US" smtClean="0"/>
              <a:t>4/29/2015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422283-1739-4FDF-B984-25D4DB9E4B1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EB9D76-C52E-4BC0-96FF-39A756702669}" type="datetimeFigureOut">
              <a:rPr lang="en-US" smtClean="0"/>
              <a:t>4/29/2015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422283-1739-4FDF-B984-25D4DB9E4B14}" type="slidenum">
              <a:rPr lang="en-US" smtClean="0"/>
              <a:t>‹#›</a:t>
            </a:fld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EB9D76-C52E-4BC0-96FF-39A756702669}" type="datetimeFigureOut">
              <a:rPr lang="en-US" smtClean="0"/>
              <a:t>4/29/2015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422283-1739-4FDF-B984-25D4DB9E4B14}" type="slidenum">
              <a:rPr lang="en-US" smtClean="0"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B4EB9D76-C52E-4BC0-96FF-39A756702669}" type="datetimeFigureOut">
              <a:rPr lang="en-US" smtClean="0"/>
              <a:t>4/29/2015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E0422283-1739-4FDF-B984-25D4DB9E4B14}" type="slidenum">
              <a:rPr lang="en-US" smtClean="0"/>
              <a:t>‹#›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Channel Modification</a:t>
            </a:r>
            <a:br>
              <a:rPr lang="en-US" dirty="0" smtClean="0"/>
            </a:br>
            <a:r>
              <a:rPr lang="en-US" sz="2200" dirty="0" smtClean="0"/>
              <a:t>Washington Dept. Forestry, 2004, Channel Modification Techniques </a:t>
            </a:r>
            <a:endParaRPr lang="en-US" sz="22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dirty="0" smtClean="0"/>
              <a:t>Katie Halvorson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084677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Channel profile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>
          <a:xfrm>
            <a:off x="533400" y="2362200"/>
            <a:ext cx="3822192" cy="3447288"/>
          </a:xfrm>
        </p:spPr>
        <p:txBody>
          <a:bodyPr>
            <a:no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  <a:buClrTx/>
              <a:buFont typeface="Wingdings" panose="05000000000000000000" pitchFamily="2" charset="2"/>
              <a:buChar char="§"/>
            </a:pPr>
            <a:r>
              <a:rPr lang="en-US" sz="2800" dirty="0" smtClean="0"/>
              <a:t>Refers to variation of  slope in a channel bed </a:t>
            </a:r>
          </a:p>
          <a:p>
            <a:pPr>
              <a:spcBef>
                <a:spcPts val="600"/>
              </a:spcBef>
              <a:spcAft>
                <a:spcPts val="600"/>
              </a:spcAft>
              <a:buClrTx/>
              <a:buFont typeface="Wingdings" panose="05000000000000000000" pitchFamily="2" charset="2"/>
              <a:buChar char="§"/>
            </a:pPr>
            <a:r>
              <a:rPr lang="en-US" sz="2800" dirty="0" smtClean="0"/>
              <a:t>Influences the passage of fish </a:t>
            </a:r>
          </a:p>
          <a:p>
            <a:pPr>
              <a:spcBef>
                <a:spcPts val="600"/>
              </a:spcBef>
              <a:spcAft>
                <a:spcPts val="600"/>
              </a:spcAft>
              <a:buClrTx/>
              <a:buFont typeface="Wingdings" panose="05000000000000000000" pitchFamily="2" charset="2"/>
              <a:buChar char="§"/>
            </a:pPr>
            <a:r>
              <a:rPr lang="en-US" sz="2800" dirty="0"/>
              <a:t>P</a:t>
            </a:r>
            <a:r>
              <a:rPr lang="en-US" sz="2800" dirty="0" smtClean="0"/>
              <a:t>lacement of large woody debris</a:t>
            </a:r>
          </a:p>
          <a:p>
            <a:pPr>
              <a:spcBef>
                <a:spcPts val="600"/>
              </a:spcBef>
              <a:spcAft>
                <a:spcPts val="600"/>
              </a:spcAft>
              <a:buClrTx/>
              <a:buFont typeface="Wingdings" panose="05000000000000000000" pitchFamily="2" charset="2"/>
              <a:buChar char="§"/>
            </a:pPr>
            <a:r>
              <a:rPr lang="en-US" sz="2800" dirty="0" smtClean="0"/>
              <a:t>Reconfiguration of stream length</a:t>
            </a:r>
            <a:endParaRPr lang="en-US" sz="2800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quarter" idx="14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0576" y="2819400"/>
            <a:ext cx="4064000" cy="3048000"/>
          </a:xfrm>
        </p:spPr>
      </p:pic>
    </p:spTree>
    <p:extLst>
      <p:ext uri="{BB962C8B-B14F-4D97-AF65-F5344CB8AC3E}">
        <p14:creationId xmlns:p14="http://schemas.microsoft.com/office/powerpoint/2010/main" val="14622515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Sediment transport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533400" y="2133600"/>
            <a:ext cx="3822192" cy="639762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sz="half" idx="2"/>
          </p:nvPr>
        </p:nvSpPr>
        <p:spPr>
          <a:xfrm>
            <a:off x="652956" y="2865437"/>
            <a:ext cx="3820055" cy="2697163"/>
          </a:xfrm>
        </p:spPr>
        <p:txBody>
          <a:bodyPr>
            <a:normAutofit fontScale="92500" lnSpcReduction="10000"/>
          </a:bodyPr>
          <a:lstStyle/>
          <a:p>
            <a:pPr>
              <a:spcBef>
                <a:spcPts val="600"/>
              </a:spcBef>
              <a:spcAft>
                <a:spcPts val="600"/>
              </a:spcAft>
              <a:buClrTx/>
              <a:buFont typeface="Wingdings" panose="05000000000000000000" pitchFamily="2" charset="2"/>
              <a:buChar char="§"/>
            </a:pPr>
            <a:r>
              <a:rPr lang="en-US" sz="2400" dirty="0" smtClean="0"/>
              <a:t>Can enhance and provide habitat</a:t>
            </a:r>
          </a:p>
          <a:p>
            <a:pPr>
              <a:spcBef>
                <a:spcPts val="600"/>
              </a:spcBef>
              <a:spcAft>
                <a:spcPts val="600"/>
              </a:spcAft>
              <a:buClrTx/>
              <a:buFont typeface="Wingdings" panose="05000000000000000000" pitchFamily="2" charset="2"/>
              <a:buChar char="§"/>
            </a:pPr>
            <a:r>
              <a:rPr lang="en-US" sz="2400" dirty="0" smtClean="0"/>
              <a:t>Size and shape will influence quality of habitat</a:t>
            </a:r>
          </a:p>
          <a:p>
            <a:pPr>
              <a:spcBef>
                <a:spcPts val="600"/>
              </a:spcBef>
              <a:spcAft>
                <a:spcPts val="600"/>
              </a:spcAft>
              <a:buClrTx/>
              <a:buFont typeface="Wingdings" panose="05000000000000000000" pitchFamily="2" charset="2"/>
              <a:buChar char="§"/>
            </a:pPr>
            <a:r>
              <a:rPr lang="en-US" sz="2400" dirty="0" smtClean="0"/>
              <a:t>Size and shape of channel will determine size and sorting of material</a:t>
            </a:r>
          </a:p>
          <a:p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2819400"/>
            <a:ext cx="4351205" cy="2895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280336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838200" y="2438400"/>
            <a:ext cx="7408333" cy="4038600"/>
          </a:xfrm>
        </p:spPr>
        <p:txBody>
          <a:bodyPr>
            <a:normAutofit fontScale="55000" lnSpcReduction="20000"/>
          </a:bodyPr>
          <a:lstStyle/>
          <a:p>
            <a:pPr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ClrTx/>
              <a:buFont typeface="Wingdings" panose="05000000000000000000" pitchFamily="2" charset="2"/>
              <a:buChar char="§"/>
            </a:pPr>
            <a:r>
              <a:rPr lang="en-US" sz="3800" dirty="0" smtClean="0"/>
              <a:t>Analog- replicating channel from historical data</a:t>
            </a:r>
          </a:p>
          <a:p>
            <a:pPr lvl="1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ClrTx/>
              <a:buFont typeface="Arial" panose="020B0604020202020204" pitchFamily="34" charset="0"/>
              <a:buChar char="•"/>
            </a:pPr>
            <a:r>
              <a:rPr lang="en-US" sz="3800" dirty="0" smtClean="0"/>
              <a:t>Best used when watershed hydrologic and sediment have not been changed much</a:t>
            </a:r>
          </a:p>
          <a:p>
            <a:pPr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ClrTx/>
              <a:buFont typeface="Wingdings" panose="05000000000000000000" pitchFamily="2" charset="2"/>
              <a:buChar char="§"/>
            </a:pPr>
            <a:r>
              <a:rPr lang="en-US" sz="3800" dirty="0" smtClean="0"/>
              <a:t>Empirical- uses equations </a:t>
            </a:r>
          </a:p>
          <a:p>
            <a:pPr lvl="1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ClrTx/>
              <a:buFont typeface="Arial" panose="020B0604020202020204" pitchFamily="34" charset="0"/>
              <a:buChar char="•"/>
            </a:pPr>
            <a:r>
              <a:rPr lang="en-US" sz="3800" dirty="0" smtClean="0"/>
              <a:t>Helps relate channel characteristics derived from universal data sets</a:t>
            </a:r>
          </a:p>
          <a:p>
            <a:pPr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ClrTx/>
              <a:buFont typeface="Wingdings" panose="05000000000000000000" pitchFamily="2" charset="2"/>
              <a:buChar char="§"/>
            </a:pPr>
            <a:r>
              <a:rPr lang="en-US" sz="3800" dirty="0" smtClean="0"/>
              <a:t>Analytical- equations and models</a:t>
            </a:r>
          </a:p>
          <a:p>
            <a:pPr lvl="1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ClrTx/>
              <a:buFont typeface="Arial" panose="020B0604020202020204" pitchFamily="34" charset="0"/>
              <a:buChar char="•"/>
            </a:pPr>
            <a:r>
              <a:rPr lang="en-US" sz="3800" dirty="0" smtClean="0"/>
              <a:t>Used when sediment dynamics and hydrology are changing 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Channel modification design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241800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Bank reconstruction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>
          <a:xfrm>
            <a:off x="609600" y="2590800"/>
            <a:ext cx="3822192" cy="3447288"/>
          </a:xfrm>
        </p:spPr>
        <p:txBody>
          <a:bodyPr>
            <a:no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  <a:buClrTx/>
              <a:buFont typeface="Wingdings" panose="05000000000000000000" pitchFamily="2" charset="2"/>
              <a:buChar char="§"/>
            </a:pPr>
            <a:r>
              <a:rPr lang="en-US" sz="2800" dirty="0" smtClean="0"/>
              <a:t>Most channels will require reconstruction on at least one side</a:t>
            </a:r>
          </a:p>
          <a:p>
            <a:pPr>
              <a:spcBef>
                <a:spcPts val="600"/>
              </a:spcBef>
              <a:spcAft>
                <a:spcPts val="600"/>
              </a:spcAft>
              <a:buClrTx/>
              <a:buFont typeface="Wingdings" panose="05000000000000000000" pitchFamily="2" charset="2"/>
              <a:buChar char="§"/>
            </a:pPr>
            <a:r>
              <a:rPr lang="en-US" sz="2800" dirty="0" smtClean="0"/>
              <a:t>Will change hydraulic conditions</a:t>
            </a:r>
          </a:p>
          <a:p>
            <a:pPr>
              <a:spcBef>
                <a:spcPts val="600"/>
              </a:spcBef>
              <a:spcAft>
                <a:spcPts val="600"/>
              </a:spcAft>
              <a:buClrTx/>
              <a:buFont typeface="Wingdings" panose="05000000000000000000" pitchFamily="2" charset="2"/>
              <a:buChar char="§"/>
            </a:pPr>
            <a:r>
              <a:rPr lang="en-US" sz="2800" dirty="0" smtClean="0"/>
              <a:t>Can affect stability of other banks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quarter" idx="1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2819400"/>
            <a:ext cx="4279900" cy="3480780"/>
          </a:xfrm>
        </p:spPr>
      </p:pic>
    </p:spTree>
    <p:extLst>
      <p:ext uri="{BB962C8B-B14F-4D97-AF65-F5344CB8AC3E}">
        <p14:creationId xmlns:p14="http://schemas.microsoft.com/office/powerpoint/2010/main" val="365190937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  <a:buClrTx/>
              <a:buFont typeface="Wingdings" panose="05000000000000000000" pitchFamily="2" charset="2"/>
              <a:buChar char="§"/>
            </a:pPr>
            <a:r>
              <a:rPr lang="en-US" sz="2800" dirty="0" smtClean="0"/>
              <a:t>Not a large enough emphasis</a:t>
            </a:r>
          </a:p>
          <a:p>
            <a:pPr>
              <a:spcBef>
                <a:spcPts val="600"/>
              </a:spcBef>
              <a:spcAft>
                <a:spcPts val="600"/>
              </a:spcAft>
              <a:buClrTx/>
              <a:buFont typeface="Wingdings" panose="05000000000000000000" pitchFamily="2" charset="2"/>
              <a:buChar char="§"/>
            </a:pPr>
            <a:r>
              <a:rPr lang="en-US" sz="2800" dirty="0" smtClean="0"/>
              <a:t>“the importance of reporting project monitoring results cannot be overstated.”</a:t>
            </a:r>
          </a:p>
          <a:p>
            <a:pPr>
              <a:spcBef>
                <a:spcPts val="600"/>
              </a:spcBef>
              <a:spcAft>
                <a:spcPts val="600"/>
              </a:spcAft>
              <a:buClrTx/>
              <a:buFont typeface="Wingdings" panose="05000000000000000000" pitchFamily="2" charset="2"/>
              <a:buChar char="§"/>
            </a:pPr>
            <a:r>
              <a:rPr lang="en-US" sz="2800" dirty="0" smtClean="0"/>
              <a:t>Only way to learn what does and doesn’t work</a:t>
            </a:r>
            <a:endParaRPr lang="en-US" sz="28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Monitoring: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796604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ts val="600"/>
              </a:spcBef>
              <a:spcAft>
                <a:spcPts val="600"/>
              </a:spcAft>
              <a:buClrTx/>
              <a:buFont typeface="Wingdings" panose="05000000000000000000" pitchFamily="2" charset="2"/>
              <a:buChar char="§"/>
            </a:pPr>
            <a:r>
              <a:rPr lang="en-US" dirty="0"/>
              <a:t>Purpose: “accelerate recovery to a stable, sustainable channel form that is in dynamic balance with its sediment, large-wood, and flow regime.”</a:t>
            </a:r>
          </a:p>
          <a:p>
            <a:pPr>
              <a:spcBef>
                <a:spcPts val="600"/>
              </a:spcBef>
              <a:spcAft>
                <a:spcPts val="600"/>
              </a:spcAft>
              <a:buClrTx/>
              <a:buFont typeface="Wingdings" panose="05000000000000000000" pitchFamily="2" charset="2"/>
              <a:buChar char="§"/>
            </a:pPr>
            <a:r>
              <a:rPr lang="en-US" dirty="0" smtClean="0"/>
              <a:t>Look at channel form and specifics to come up with a design and continue to monitor during and after modifications.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 conclusion: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510074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762000" y="1981200"/>
            <a:ext cx="7408333" cy="3450696"/>
          </a:xfrm>
        </p:spPr>
        <p:txBody>
          <a:bodyPr>
            <a:normAutofit fontScale="25000" lnSpcReduction="20000"/>
          </a:bodyPr>
          <a:lstStyle/>
          <a:p>
            <a:pPr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ClrTx/>
              <a:buFont typeface="Wingdings" panose="05000000000000000000" pitchFamily="2" charset="2"/>
              <a:buChar char="§"/>
            </a:pPr>
            <a:r>
              <a:rPr lang="en-US" sz="8000" dirty="0" smtClean="0"/>
              <a:t>Purpose</a:t>
            </a:r>
          </a:p>
          <a:p>
            <a:pPr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ClrTx/>
              <a:buFont typeface="Wingdings" panose="05000000000000000000" pitchFamily="2" charset="2"/>
              <a:buChar char="§"/>
            </a:pPr>
            <a:r>
              <a:rPr lang="en-US" sz="8000" dirty="0" smtClean="0"/>
              <a:t>What makes for successful modification</a:t>
            </a:r>
          </a:p>
          <a:p>
            <a:pPr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ClrTx/>
              <a:buFont typeface="Wingdings" panose="05000000000000000000" pitchFamily="2" charset="2"/>
              <a:buChar char="§"/>
            </a:pPr>
            <a:r>
              <a:rPr lang="en-US" sz="8000" dirty="0"/>
              <a:t>Channel </a:t>
            </a:r>
            <a:r>
              <a:rPr lang="en-US" sz="8000" dirty="0" smtClean="0"/>
              <a:t>form</a:t>
            </a:r>
          </a:p>
          <a:p>
            <a:pPr lvl="1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ClrTx/>
              <a:buFont typeface="Arial" panose="020B0604020202020204" pitchFamily="34" charset="0"/>
              <a:buChar char="•"/>
            </a:pPr>
            <a:r>
              <a:rPr lang="en-US" sz="8000" dirty="0" smtClean="0"/>
              <a:t>Planform</a:t>
            </a:r>
          </a:p>
          <a:p>
            <a:pPr lvl="1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ClrTx/>
              <a:buFont typeface="Arial" panose="020B0604020202020204" pitchFamily="34" charset="0"/>
              <a:buChar char="•"/>
            </a:pPr>
            <a:r>
              <a:rPr lang="en-US" sz="8000" dirty="0"/>
              <a:t>Cross </a:t>
            </a:r>
            <a:r>
              <a:rPr lang="en-US" sz="8000" dirty="0" smtClean="0"/>
              <a:t>section</a:t>
            </a:r>
          </a:p>
          <a:p>
            <a:pPr lvl="1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ClrTx/>
              <a:buFont typeface="Arial" panose="020B0604020202020204" pitchFamily="34" charset="0"/>
              <a:buChar char="•"/>
            </a:pPr>
            <a:r>
              <a:rPr lang="en-US" sz="8000" dirty="0" smtClean="0"/>
              <a:t>Channel profile</a:t>
            </a:r>
          </a:p>
          <a:p>
            <a:pPr lvl="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ClrTx/>
              <a:buFont typeface="Wingdings" panose="05000000000000000000" pitchFamily="2" charset="2"/>
              <a:buChar char="§"/>
            </a:pPr>
            <a:r>
              <a:rPr lang="en-US" sz="8000" dirty="0">
                <a:solidFill>
                  <a:srgbClr val="073E87"/>
                </a:solidFill>
              </a:rPr>
              <a:t>Sediment </a:t>
            </a:r>
            <a:r>
              <a:rPr lang="en-US" sz="8000" dirty="0" smtClean="0">
                <a:solidFill>
                  <a:srgbClr val="073E87"/>
                </a:solidFill>
              </a:rPr>
              <a:t>transport</a:t>
            </a:r>
            <a:endParaRPr lang="en-US" sz="8000" dirty="0" smtClean="0"/>
          </a:p>
          <a:p>
            <a:pPr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ClrTx/>
              <a:buFont typeface="Wingdings" panose="05000000000000000000" pitchFamily="2" charset="2"/>
              <a:buChar char="§"/>
            </a:pPr>
            <a:r>
              <a:rPr lang="en-US" sz="8000" dirty="0" smtClean="0"/>
              <a:t>Design</a:t>
            </a:r>
          </a:p>
          <a:p>
            <a:pPr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ClrTx/>
              <a:buFont typeface="Wingdings" panose="05000000000000000000" pitchFamily="2" charset="2"/>
              <a:buChar char="§"/>
            </a:pPr>
            <a:r>
              <a:rPr lang="en-US" sz="8000" dirty="0" smtClean="0"/>
              <a:t>Bank reconstruction</a:t>
            </a:r>
          </a:p>
          <a:p>
            <a:pPr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ClrTx/>
              <a:buFont typeface="Wingdings" panose="05000000000000000000" pitchFamily="2" charset="2"/>
              <a:buChar char="§"/>
            </a:pPr>
            <a:r>
              <a:rPr lang="en-US" sz="8000" dirty="0" smtClean="0"/>
              <a:t>Monitoring</a:t>
            </a:r>
          </a:p>
          <a:p>
            <a:pPr marL="0" indent="0">
              <a:buNone/>
            </a:pPr>
            <a:endParaRPr lang="en-US" dirty="0" smtClean="0"/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Overview: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086887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  <a:buClrTx/>
              <a:buFont typeface="Wingdings" panose="05000000000000000000" pitchFamily="2" charset="2"/>
              <a:buChar char="§"/>
            </a:pPr>
            <a:r>
              <a:rPr lang="en-US" sz="3200" dirty="0"/>
              <a:t>Purpose: </a:t>
            </a:r>
            <a:r>
              <a:rPr lang="en-US" sz="3200" dirty="0" smtClean="0"/>
              <a:t>“accelerate </a:t>
            </a:r>
            <a:r>
              <a:rPr lang="en-US" sz="3200" dirty="0"/>
              <a:t>recovery to a stable, sustainable channel form that is in dynamic balance with its sediment, large-wood, and flow regime</a:t>
            </a:r>
            <a:r>
              <a:rPr lang="en-US" sz="3200" dirty="0" smtClean="0"/>
              <a:t>.”</a:t>
            </a:r>
          </a:p>
          <a:p>
            <a:pPr>
              <a:spcBef>
                <a:spcPts val="600"/>
              </a:spcBef>
              <a:spcAft>
                <a:spcPts val="600"/>
              </a:spcAft>
              <a:buClrTx/>
              <a:buFont typeface="Wingdings" panose="05000000000000000000" pitchFamily="2" charset="2"/>
              <a:buChar char="§"/>
            </a:pPr>
            <a:r>
              <a:rPr lang="en-US" sz="3200" dirty="0" smtClean="0"/>
              <a:t>Immediate benefits by creating improved habitats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Channel modification projects: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818759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09600" y="2286000"/>
            <a:ext cx="7408333" cy="3450696"/>
          </a:xfrm>
        </p:spPr>
        <p:txBody>
          <a:bodyPr>
            <a:normAutofit fontScale="62500" lnSpcReduction="20000"/>
          </a:bodyPr>
          <a:lstStyle/>
          <a:p>
            <a:pPr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ClrTx/>
              <a:buFont typeface="Wingdings" panose="05000000000000000000" pitchFamily="2" charset="2"/>
              <a:buChar char="§"/>
            </a:pPr>
            <a:r>
              <a:rPr lang="en-US" sz="4000" dirty="0" smtClean="0"/>
              <a:t>Improved stability </a:t>
            </a:r>
          </a:p>
          <a:p>
            <a:pPr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ClrTx/>
              <a:buFont typeface="Wingdings" panose="05000000000000000000" pitchFamily="2" charset="2"/>
              <a:buChar char="§"/>
            </a:pPr>
            <a:r>
              <a:rPr lang="en-US" sz="4000" dirty="0" smtClean="0"/>
              <a:t>Improved sorting of gravels for spawning habitats</a:t>
            </a:r>
          </a:p>
          <a:p>
            <a:pPr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ClrTx/>
              <a:buFont typeface="Wingdings" panose="05000000000000000000" pitchFamily="2" charset="2"/>
              <a:buChar char="§"/>
            </a:pPr>
            <a:r>
              <a:rPr lang="en-US" sz="4000" dirty="0" smtClean="0"/>
              <a:t>Improved water access to floodplain</a:t>
            </a:r>
          </a:p>
          <a:p>
            <a:pPr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ClrTx/>
              <a:buFont typeface="Wingdings" panose="05000000000000000000" pitchFamily="2" charset="2"/>
              <a:buChar char="§"/>
            </a:pPr>
            <a:r>
              <a:rPr lang="en-US" sz="4000" dirty="0" smtClean="0"/>
              <a:t>Greater diversity in channel </a:t>
            </a:r>
            <a:r>
              <a:rPr lang="en-US" sz="4000" dirty="0" err="1" smtClean="0"/>
              <a:t>bedforms</a:t>
            </a:r>
            <a:endParaRPr lang="en-US" sz="4000" dirty="0" smtClean="0"/>
          </a:p>
          <a:p>
            <a:pPr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ClrTx/>
              <a:buFont typeface="Wingdings" panose="05000000000000000000" pitchFamily="2" charset="2"/>
              <a:buChar char="§"/>
            </a:pPr>
            <a:r>
              <a:rPr lang="en-US" sz="4000" dirty="0" smtClean="0"/>
              <a:t>Improved </a:t>
            </a:r>
            <a:r>
              <a:rPr lang="en-US" sz="4000" dirty="0" smtClean="0"/>
              <a:t>riparian zones</a:t>
            </a:r>
          </a:p>
          <a:p>
            <a:pPr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ClrTx/>
              <a:buFont typeface="Wingdings" panose="05000000000000000000" pitchFamily="2" charset="2"/>
              <a:buChar char="§"/>
            </a:pPr>
            <a:r>
              <a:rPr lang="en-US" sz="4000" dirty="0" smtClean="0"/>
              <a:t>Improved habitat quality</a:t>
            </a:r>
          </a:p>
          <a:p>
            <a:endParaRPr lang="en-US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Successful channel modification will include: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514897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Physical effects of channel modification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/>
        <p:txBody>
          <a:bodyPr>
            <a:normAutofit fontScale="92500" lnSpcReduction="10000"/>
          </a:bodyPr>
          <a:lstStyle/>
          <a:p>
            <a:pPr>
              <a:spcBef>
                <a:spcPts val="600"/>
              </a:spcBef>
              <a:spcAft>
                <a:spcPts val="600"/>
              </a:spcAft>
              <a:buClrTx/>
              <a:buFont typeface="Wingdings" panose="05000000000000000000" pitchFamily="2" charset="2"/>
              <a:buChar char="§"/>
            </a:pPr>
            <a:r>
              <a:rPr lang="en-US" sz="2800" dirty="0" smtClean="0"/>
              <a:t>Alters way energy is dissipated through reach and </a:t>
            </a:r>
            <a:r>
              <a:rPr lang="en-US" sz="2800" dirty="0" smtClean="0"/>
              <a:t>it </a:t>
            </a:r>
            <a:r>
              <a:rPr lang="en-US" sz="2800" dirty="0" smtClean="0"/>
              <a:t>effects:</a:t>
            </a:r>
            <a:endParaRPr lang="en-US" sz="2800" dirty="0" smtClean="0"/>
          </a:p>
          <a:p>
            <a:pPr lvl="1">
              <a:spcBef>
                <a:spcPts val="600"/>
              </a:spcBef>
              <a:spcAft>
                <a:spcPts val="600"/>
              </a:spcAft>
              <a:buClrTx/>
              <a:buFont typeface="Arial" panose="020B0604020202020204" pitchFamily="34" charset="0"/>
              <a:buChar char="•"/>
            </a:pPr>
            <a:r>
              <a:rPr lang="en-US" sz="2800" dirty="0" smtClean="0"/>
              <a:t>Volume of sediment transported</a:t>
            </a:r>
          </a:p>
          <a:p>
            <a:pPr lvl="1">
              <a:spcBef>
                <a:spcPts val="600"/>
              </a:spcBef>
              <a:spcAft>
                <a:spcPts val="600"/>
              </a:spcAft>
              <a:buClrTx/>
              <a:buFont typeface="Arial" panose="020B0604020202020204" pitchFamily="34" charset="0"/>
              <a:buChar char="•"/>
            </a:pPr>
            <a:r>
              <a:rPr lang="en-US" sz="2800" dirty="0" smtClean="0"/>
              <a:t>Hydraulic variables</a:t>
            </a:r>
          </a:p>
          <a:p>
            <a:pPr lvl="1">
              <a:spcBef>
                <a:spcPts val="600"/>
              </a:spcBef>
              <a:spcAft>
                <a:spcPts val="600"/>
              </a:spcAft>
              <a:buClrTx/>
              <a:buFont typeface="Arial" panose="020B0604020202020204" pitchFamily="34" charset="0"/>
              <a:buChar char="•"/>
            </a:pPr>
            <a:r>
              <a:rPr lang="en-US" sz="2800" dirty="0" smtClean="0"/>
              <a:t>Large </a:t>
            </a:r>
            <a:r>
              <a:rPr lang="en-US" sz="2800" dirty="0" smtClean="0"/>
              <a:t>wood transport and retention</a:t>
            </a:r>
            <a:endParaRPr lang="en-US" sz="2800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quarter" idx="1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2895600"/>
            <a:ext cx="4280947" cy="2998494"/>
          </a:xfrm>
        </p:spPr>
      </p:pic>
    </p:spTree>
    <p:extLst>
      <p:ext uri="{BB962C8B-B14F-4D97-AF65-F5344CB8AC3E}">
        <p14:creationId xmlns:p14="http://schemas.microsoft.com/office/powerpoint/2010/main" val="374714495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533400" y="1981200"/>
            <a:ext cx="7408333" cy="3450696"/>
          </a:xfrm>
        </p:spPr>
        <p:txBody>
          <a:bodyPr>
            <a:no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  <a:buClrTx/>
              <a:buFont typeface="Wingdings" panose="05000000000000000000" pitchFamily="2" charset="2"/>
              <a:buChar char="§"/>
            </a:pPr>
            <a:r>
              <a:rPr lang="en-US" sz="2800" dirty="0" smtClean="0"/>
              <a:t>Planform</a:t>
            </a:r>
          </a:p>
          <a:p>
            <a:pPr lvl="1">
              <a:spcBef>
                <a:spcPts val="600"/>
              </a:spcBef>
              <a:spcAft>
                <a:spcPts val="600"/>
              </a:spcAft>
              <a:buClrTx/>
              <a:buFont typeface="Arial" panose="020B0604020202020204" pitchFamily="34" charset="0"/>
              <a:buChar char="•"/>
            </a:pPr>
            <a:r>
              <a:rPr lang="en-US" sz="2800" dirty="0" smtClean="0"/>
              <a:t>Shape in map view</a:t>
            </a:r>
          </a:p>
          <a:p>
            <a:pPr lvl="1">
              <a:spcBef>
                <a:spcPts val="600"/>
              </a:spcBef>
              <a:spcAft>
                <a:spcPts val="600"/>
              </a:spcAft>
              <a:buClrTx/>
              <a:buFont typeface="Arial" panose="020B0604020202020204" pitchFamily="34" charset="0"/>
              <a:buChar char="•"/>
            </a:pPr>
            <a:r>
              <a:rPr lang="en-US" sz="2800" dirty="0" smtClean="0"/>
              <a:t>Defined by sinuosity</a:t>
            </a:r>
          </a:p>
          <a:p>
            <a:pPr>
              <a:spcBef>
                <a:spcPts val="600"/>
              </a:spcBef>
              <a:spcAft>
                <a:spcPts val="600"/>
              </a:spcAft>
              <a:buClrTx/>
              <a:buFont typeface="Wingdings" panose="05000000000000000000" pitchFamily="2" charset="2"/>
              <a:buChar char="§"/>
            </a:pPr>
            <a:r>
              <a:rPr lang="en-US" sz="2800" dirty="0" smtClean="0"/>
              <a:t>Cross-section</a:t>
            </a:r>
          </a:p>
          <a:p>
            <a:pPr lvl="1">
              <a:spcBef>
                <a:spcPts val="600"/>
              </a:spcBef>
              <a:spcAft>
                <a:spcPts val="600"/>
              </a:spcAft>
              <a:buClrTx/>
              <a:buFont typeface="Arial" panose="020B0604020202020204" pitchFamily="34" charset="0"/>
              <a:buChar char="•"/>
            </a:pPr>
            <a:r>
              <a:rPr lang="en-US" sz="2800" dirty="0" smtClean="0"/>
              <a:t>Width and depth from bank to bank and across floodplain</a:t>
            </a:r>
          </a:p>
          <a:p>
            <a:pPr>
              <a:spcBef>
                <a:spcPts val="600"/>
              </a:spcBef>
              <a:spcAft>
                <a:spcPts val="600"/>
              </a:spcAft>
              <a:buClrTx/>
              <a:buFont typeface="Wingdings" panose="05000000000000000000" pitchFamily="2" charset="2"/>
              <a:buChar char="§"/>
            </a:pPr>
            <a:r>
              <a:rPr lang="en-US" sz="2800" dirty="0" smtClean="0"/>
              <a:t>Profile</a:t>
            </a:r>
          </a:p>
          <a:p>
            <a:pPr lvl="1">
              <a:spcBef>
                <a:spcPts val="600"/>
              </a:spcBef>
              <a:spcAft>
                <a:spcPts val="600"/>
              </a:spcAft>
              <a:buClrTx/>
              <a:buFont typeface="Arial" panose="020B0604020202020204" pitchFamily="34" charset="0"/>
              <a:buChar char="•"/>
            </a:pPr>
            <a:r>
              <a:rPr lang="en-US" sz="2800" dirty="0" smtClean="0"/>
              <a:t>Slope variability along channel bed</a:t>
            </a:r>
            <a:endParaRPr lang="en-US" sz="28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Channel Form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905841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Channel form cont.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533400" y="2209800"/>
            <a:ext cx="7408333" cy="3450696"/>
          </a:xfrm>
        </p:spPr>
        <p:txBody>
          <a:bodyPr>
            <a:noAutofit/>
          </a:bodyPr>
          <a:lstStyle/>
          <a:p>
            <a:pPr>
              <a:buClrTx/>
              <a:buFont typeface="Wingdings" panose="05000000000000000000" pitchFamily="2" charset="2"/>
              <a:buChar char="§"/>
            </a:pPr>
            <a:r>
              <a:rPr lang="en-US" sz="2800" dirty="0"/>
              <a:t>Integrated feature</a:t>
            </a:r>
          </a:p>
          <a:p>
            <a:pPr>
              <a:buClrTx/>
              <a:buFont typeface="Wingdings" panose="05000000000000000000" pitchFamily="2" charset="2"/>
              <a:buChar char="§"/>
            </a:pPr>
            <a:r>
              <a:rPr lang="en-US" sz="2800" dirty="0"/>
              <a:t>Modifications</a:t>
            </a:r>
          </a:p>
          <a:p>
            <a:pPr lvl="1">
              <a:buClrTx/>
              <a:buFont typeface="Arial" panose="020B0604020202020204" pitchFamily="34" charset="0"/>
              <a:buChar char="•"/>
            </a:pPr>
            <a:r>
              <a:rPr lang="en-US" sz="2800" dirty="0"/>
              <a:t>Reconstruction of channel</a:t>
            </a:r>
          </a:p>
          <a:p>
            <a:pPr lvl="1">
              <a:buClrTx/>
              <a:buFont typeface="Arial" panose="020B0604020202020204" pitchFamily="34" charset="0"/>
              <a:buChar char="•"/>
            </a:pPr>
            <a:r>
              <a:rPr lang="en-US" sz="2800" dirty="0"/>
              <a:t>Installation of structural feature to induce change</a:t>
            </a:r>
          </a:p>
          <a:p>
            <a:pPr>
              <a:buClrTx/>
              <a:buFont typeface="Arial" panose="020B0604020202020204" pitchFamily="34" charset="0"/>
              <a:buChar char="•"/>
            </a:pPr>
            <a:r>
              <a:rPr lang="en-US" sz="2800" dirty="0" smtClean="0"/>
              <a:t>Helps reduce bank erosion and control channel migration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68661663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Planform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>
          <a:xfrm>
            <a:off x="457200" y="2286000"/>
            <a:ext cx="3822192" cy="4038600"/>
          </a:xfrm>
        </p:spPr>
        <p:txBody>
          <a:bodyPr>
            <a:normAutofit fontScale="77500" lnSpcReduction="20000"/>
          </a:bodyPr>
          <a:lstStyle/>
          <a:p>
            <a:pPr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ClrTx/>
              <a:buFont typeface="Wingdings" panose="05000000000000000000" pitchFamily="2" charset="2"/>
              <a:buChar char="§"/>
            </a:pPr>
            <a:r>
              <a:rPr lang="en-US" sz="3300" dirty="0" smtClean="0"/>
              <a:t>How to increase sinuosity:  </a:t>
            </a:r>
          </a:p>
          <a:p>
            <a:pPr lvl="1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ClrTx/>
              <a:buFont typeface="Arial" panose="020B0604020202020204" pitchFamily="34" charset="0"/>
              <a:buChar char="•"/>
            </a:pPr>
            <a:r>
              <a:rPr lang="en-US" sz="3300" dirty="0" smtClean="0"/>
              <a:t>increase diversity of sizes</a:t>
            </a:r>
            <a:r>
              <a:rPr lang="en-US" sz="3300" dirty="0"/>
              <a:t> </a:t>
            </a:r>
            <a:r>
              <a:rPr lang="en-US" sz="3300" dirty="0" smtClean="0"/>
              <a:t>and sorting of sediment</a:t>
            </a:r>
          </a:p>
          <a:p>
            <a:pPr lvl="1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ClrTx/>
              <a:buFont typeface="Arial" panose="020B0604020202020204" pitchFamily="34" charset="0"/>
              <a:buChar char="•"/>
            </a:pPr>
            <a:r>
              <a:rPr lang="en-US" sz="3300" dirty="0" smtClean="0"/>
              <a:t>Increase vertical topography</a:t>
            </a:r>
          </a:p>
          <a:p>
            <a:pPr lvl="1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ClrTx/>
              <a:buFont typeface="Arial" panose="020B0604020202020204" pitchFamily="34" charset="0"/>
              <a:buChar char="•"/>
            </a:pPr>
            <a:r>
              <a:rPr lang="en-US" sz="3300" dirty="0" smtClean="0"/>
              <a:t>Addition of point bars</a:t>
            </a:r>
          </a:p>
          <a:p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quarter" idx="14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4400" y="2895600"/>
            <a:ext cx="4168775" cy="3126581"/>
          </a:xfrm>
        </p:spPr>
      </p:pic>
    </p:spTree>
    <p:extLst>
      <p:ext uri="{BB962C8B-B14F-4D97-AF65-F5344CB8AC3E}">
        <p14:creationId xmlns:p14="http://schemas.microsoft.com/office/powerpoint/2010/main" val="254048270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2438400"/>
            <a:ext cx="7408333" cy="3450696"/>
          </a:xfrm>
        </p:spPr>
        <p:txBody>
          <a:bodyPr/>
          <a:lstStyle/>
          <a:p>
            <a:pPr>
              <a:spcBef>
                <a:spcPts val="600"/>
              </a:spcBef>
              <a:spcAft>
                <a:spcPts val="600"/>
              </a:spcAft>
              <a:buClrTx/>
              <a:buFont typeface="Wingdings" panose="05000000000000000000" pitchFamily="2" charset="2"/>
              <a:buChar char="§"/>
            </a:pPr>
            <a:r>
              <a:rPr lang="en-US" sz="2800" dirty="0" smtClean="0"/>
              <a:t>Alter depth, shape, width and modification of banks and bars.</a:t>
            </a:r>
          </a:p>
          <a:p>
            <a:pPr>
              <a:spcBef>
                <a:spcPts val="600"/>
              </a:spcBef>
              <a:spcAft>
                <a:spcPts val="600"/>
              </a:spcAft>
              <a:buClrTx/>
              <a:buFont typeface="Wingdings" panose="05000000000000000000" pitchFamily="2" charset="2"/>
              <a:buChar char="§"/>
            </a:pPr>
            <a:r>
              <a:rPr lang="en-US" sz="2800" dirty="0" smtClean="0"/>
              <a:t>Accomplished by:  </a:t>
            </a:r>
          </a:p>
          <a:p>
            <a:pPr lvl="1">
              <a:spcBef>
                <a:spcPts val="600"/>
              </a:spcBef>
              <a:spcAft>
                <a:spcPts val="600"/>
              </a:spcAft>
              <a:buClrTx/>
              <a:buFont typeface="Arial" panose="020B0604020202020204" pitchFamily="34" charset="0"/>
              <a:buChar char="•"/>
            </a:pPr>
            <a:r>
              <a:rPr lang="en-US" sz="2800" dirty="0" smtClean="0"/>
              <a:t>narrowing channel by restoring vegetation that redirects flow </a:t>
            </a:r>
          </a:p>
          <a:p>
            <a:pPr lvl="1">
              <a:spcBef>
                <a:spcPts val="600"/>
              </a:spcBef>
              <a:spcAft>
                <a:spcPts val="600"/>
              </a:spcAft>
              <a:buClrTx/>
              <a:buFont typeface="Arial" panose="020B0604020202020204" pitchFamily="34" charset="0"/>
              <a:buChar char="•"/>
            </a:pPr>
            <a:r>
              <a:rPr lang="en-US" sz="2800" dirty="0" smtClean="0"/>
              <a:t> removing levees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Cross section change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0600" y="4495800"/>
            <a:ext cx="3429000" cy="2285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144559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Waveform">
  <a:themeElements>
    <a:clrScheme name="Waveform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Waveform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aveform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323</TotalTime>
  <Words>421</Words>
  <Application>Microsoft Office PowerPoint</Application>
  <PresentationFormat>On-screen Show (4:3)</PresentationFormat>
  <Paragraphs>80</Paragraphs>
  <Slides>15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Waveform</vt:lpstr>
      <vt:lpstr>Channel Modification Washington Dept. Forestry, 2004, Channel Modification Techniques </vt:lpstr>
      <vt:lpstr>Overview:</vt:lpstr>
      <vt:lpstr>Channel modification projects:</vt:lpstr>
      <vt:lpstr>Successful channel modification will include:</vt:lpstr>
      <vt:lpstr>Physical effects of channel modification</vt:lpstr>
      <vt:lpstr>Channel Form</vt:lpstr>
      <vt:lpstr>Channel form cont.</vt:lpstr>
      <vt:lpstr>Planform</vt:lpstr>
      <vt:lpstr>Cross section change</vt:lpstr>
      <vt:lpstr>Channel profile</vt:lpstr>
      <vt:lpstr>Sediment transport</vt:lpstr>
      <vt:lpstr>Channel modification design</vt:lpstr>
      <vt:lpstr>Bank reconstruction</vt:lpstr>
      <vt:lpstr>Monitoring:</vt:lpstr>
      <vt:lpstr>In conclusion: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Channel Modification</dc:title>
  <dc:creator>Windows User</dc:creator>
  <cp:lastModifiedBy>Windows User</cp:lastModifiedBy>
  <cp:revision>30</cp:revision>
  <dcterms:created xsi:type="dcterms:W3CDTF">2015-04-28T19:00:27Z</dcterms:created>
  <dcterms:modified xsi:type="dcterms:W3CDTF">2015-04-29T15:38:18Z</dcterms:modified>
</cp:coreProperties>
</file>