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4437-9240-49CC-9732-D546BBCA614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6F1E-C5BA-4AF2-9A88-9B6010D3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79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Channel and Off Channel Habitat Restoration</a:t>
            </a:r>
            <a:br>
              <a:rPr lang="en-US" dirty="0" smtClean="0"/>
            </a:br>
            <a:r>
              <a:rPr lang="en-US" sz="1200" dirty="0" smtClean="0"/>
              <a:t>Washington Dept. Forestry, 2004, Side Channel Restoration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Side Channels are naturally occurring</a:t>
            </a:r>
          </a:p>
          <a:p>
            <a:r>
              <a:rPr lang="en-US" sz="3000" dirty="0" smtClean="0"/>
              <a:t>Habitat loss mostly from restriction or constraints</a:t>
            </a:r>
          </a:p>
          <a:p>
            <a:r>
              <a:rPr lang="en-US" sz="3000" dirty="0" smtClean="0"/>
              <a:t>Restorations need to </a:t>
            </a:r>
          </a:p>
          <a:p>
            <a:pPr marL="0" indent="0">
              <a:buNone/>
            </a:pPr>
            <a:r>
              <a:rPr lang="en-US" sz="3000" dirty="0" smtClean="0"/>
              <a:t>    be self-sustaining</a:t>
            </a:r>
          </a:p>
          <a:p>
            <a:r>
              <a:rPr lang="en-US" sz="3000" dirty="0" smtClean="0"/>
              <a:t>Easiest restorations are removing restrictions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0852"/>
            <a:ext cx="4392985" cy="28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Selecting a good site is critical</a:t>
            </a:r>
          </a:p>
          <a:p>
            <a:pPr lvl="1"/>
            <a:r>
              <a:rPr lang="en-US" dirty="0" smtClean="0"/>
              <a:t>Geologic Conditions</a:t>
            </a:r>
          </a:p>
          <a:p>
            <a:pPr lvl="1"/>
            <a:r>
              <a:rPr lang="en-US" dirty="0" smtClean="0"/>
              <a:t>River channels</a:t>
            </a:r>
          </a:p>
          <a:p>
            <a:pPr lvl="1"/>
            <a:r>
              <a:rPr lang="en-US" dirty="0" smtClean="0"/>
              <a:t>Vegetation</a:t>
            </a:r>
          </a:p>
          <a:p>
            <a:pPr lvl="1"/>
            <a:r>
              <a:rPr lang="en-US" dirty="0" smtClean="0"/>
              <a:t>Groundwater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Annual Flows</a:t>
            </a:r>
          </a:p>
          <a:p>
            <a:pPr lvl="1"/>
            <a:r>
              <a:rPr lang="en-US" dirty="0" smtClean="0"/>
              <a:t>Water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80573"/>
            <a:ext cx="4567922" cy="46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05" y="1295400"/>
            <a:ext cx="88392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Data Needs</a:t>
            </a:r>
          </a:p>
          <a:p>
            <a:pPr lvl="1"/>
            <a:r>
              <a:rPr lang="en-US" dirty="0" smtClean="0"/>
              <a:t>Current Fish Use		- Flow Rates</a:t>
            </a:r>
          </a:p>
          <a:p>
            <a:pPr lvl="1"/>
            <a:r>
              <a:rPr lang="en-US" dirty="0" smtClean="0"/>
              <a:t>Topography			- Water Levels/Quality</a:t>
            </a:r>
          </a:p>
          <a:p>
            <a:pPr lvl="1"/>
            <a:r>
              <a:rPr lang="en-US" dirty="0" smtClean="0"/>
              <a:t>Establishing Baseline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688"/>
            <a:ext cx="3006835" cy="251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51" y="4344688"/>
            <a:ext cx="3160731" cy="255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44688"/>
            <a:ext cx="3205384" cy="25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 Turbidity</a:t>
            </a:r>
          </a:p>
          <a:p>
            <a:r>
              <a:rPr lang="en-US" dirty="0" smtClean="0"/>
              <a:t>Vegetation and Wildlife Displacement</a:t>
            </a:r>
          </a:p>
          <a:p>
            <a:r>
              <a:rPr lang="en-US" dirty="0" smtClean="0"/>
              <a:t>Soil Displacement</a:t>
            </a:r>
          </a:p>
          <a:p>
            <a:r>
              <a:rPr lang="en-US" dirty="0" smtClean="0"/>
              <a:t>Bed or Bank Scour</a:t>
            </a:r>
          </a:p>
          <a:p>
            <a:r>
              <a:rPr lang="en-US" dirty="0" smtClean="0"/>
              <a:t>Avulsion</a:t>
            </a:r>
          </a:p>
          <a:p>
            <a:r>
              <a:rPr lang="en-US" sz="3100" dirty="0" smtClean="0"/>
              <a:t>High velocity flows can </a:t>
            </a:r>
          </a:p>
          <a:p>
            <a:pPr marL="0" indent="0">
              <a:buNone/>
            </a:pPr>
            <a:r>
              <a:rPr lang="en-US" sz="3100" dirty="0" smtClean="0"/>
              <a:t>    displace woody material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47978"/>
            <a:ext cx="4002993" cy="32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Fish stranded in restored channels.</a:t>
            </a:r>
          </a:p>
          <a:p>
            <a:r>
              <a:rPr lang="en-US" dirty="0" smtClean="0"/>
              <a:t>Little water turnover</a:t>
            </a:r>
          </a:p>
          <a:p>
            <a:r>
              <a:rPr lang="en-US" dirty="0" smtClean="0"/>
              <a:t>No vegetative cover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3830" y="6019800"/>
            <a:ext cx="447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risks are easily manageable and most are only temporary.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31" y="2362200"/>
            <a:ext cx="4202049" cy="3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biological data is critical to determining success</a:t>
            </a:r>
          </a:p>
          <a:p>
            <a:r>
              <a:rPr lang="en-US" dirty="0" smtClean="0"/>
              <a:t>Fish Counts</a:t>
            </a:r>
          </a:p>
          <a:p>
            <a:pPr lvl="1"/>
            <a:r>
              <a:rPr lang="en-US" dirty="0" smtClean="0"/>
              <a:t>Adults, not </a:t>
            </a:r>
            <a:r>
              <a:rPr lang="en-US" dirty="0" err="1" smtClean="0"/>
              <a:t>smolt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Development of Vegetation</a:t>
            </a:r>
          </a:p>
          <a:p>
            <a:pPr lvl="1"/>
            <a:r>
              <a:rPr lang="en-US" dirty="0" smtClean="0"/>
              <a:t>Photographs</a:t>
            </a:r>
          </a:p>
          <a:p>
            <a:r>
              <a:rPr lang="en-US" dirty="0" smtClean="0"/>
              <a:t>Maintenance should be minimal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Side channels: </a:t>
            </a:r>
            <a:r>
              <a:rPr lang="en-US" dirty="0"/>
              <a:t>s</a:t>
            </a:r>
            <a:r>
              <a:rPr lang="en-US" dirty="0" smtClean="0"/>
              <a:t>mall watered remnants of river meanders</a:t>
            </a:r>
          </a:p>
          <a:p>
            <a:r>
              <a:rPr lang="en-US" dirty="0" smtClean="0"/>
              <a:t>Provide spawning and rearing habitat for salmonids</a:t>
            </a:r>
          </a:p>
          <a:p>
            <a:r>
              <a:rPr lang="en-US" dirty="0" smtClean="0"/>
              <a:t>Habitat for birds and amphi</a:t>
            </a:r>
            <a:r>
              <a:rPr lang="en-US" dirty="0" smtClean="0"/>
              <a:t>bians</a:t>
            </a:r>
          </a:p>
          <a:p>
            <a:r>
              <a:rPr lang="en-US" dirty="0" smtClean="0"/>
              <a:t>Allows diversification of vegetation</a:t>
            </a:r>
          </a:p>
          <a:p>
            <a:r>
              <a:rPr lang="en-US" dirty="0" smtClean="0"/>
              <a:t>Many factors to consider when determining possible site</a:t>
            </a:r>
          </a:p>
          <a:p>
            <a:pPr lvl="1"/>
            <a:r>
              <a:rPr lang="en-US" dirty="0" smtClean="0"/>
              <a:t>Vegetation, water quality and flow, current use, groundwater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d/d2/Post_card._Salmon_leaping_falls,_Ketchikan,_Alaska._-_NARA_-_297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0574"/>
            <a:ext cx="8315325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Side Channels</a:t>
            </a:r>
          </a:p>
          <a:p>
            <a:r>
              <a:rPr lang="en-US" dirty="0" smtClean="0"/>
              <a:t>Benefits of Side Channels</a:t>
            </a:r>
          </a:p>
          <a:p>
            <a:r>
              <a:rPr lang="en-US" dirty="0" smtClean="0"/>
              <a:t>Risks of Restoration</a:t>
            </a:r>
          </a:p>
          <a:p>
            <a:r>
              <a:rPr lang="en-US" dirty="0" smtClean="0"/>
              <a:t>Restoration Site Considerations</a:t>
            </a:r>
          </a:p>
          <a:p>
            <a:pPr lvl="1"/>
            <a:r>
              <a:rPr lang="en-US" dirty="0" smtClean="0"/>
              <a:t>Goal of restoration</a:t>
            </a:r>
          </a:p>
          <a:p>
            <a:pPr lvl="1"/>
            <a:r>
              <a:rPr lang="en-US" dirty="0" smtClean="0"/>
              <a:t>Selecting a good site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Small watered remnants of river meanders</a:t>
            </a:r>
          </a:p>
          <a:p>
            <a:pPr lvl="1"/>
            <a:r>
              <a:rPr lang="en-US" dirty="0" smtClean="0"/>
              <a:t>Abandoned River Channels</a:t>
            </a:r>
          </a:p>
          <a:p>
            <a:pPr lvl="1"/>
            <a:r>
              <a:rPr lang="en-US" dirty="0" smtClean="0"/>
              <a:t>Oxbow Lakes</a:t>
            </a:r>
          </a:p>
          <a:p>
            <a:pPr lvl="1"/>
            <a:r>
              <a:rPr lang="en-US" dirty="0" smtClean="0"/>
              <a:t>Lower Ends of Terrace Tributaries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68475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Overflow Channels</a:t>
            </a:r>
          </a:p>
          <a:p>
            <a:pPr lvl="1"/>
            <a:r>
              <a:rPr lang="en-US" dirty="0" smtClean="0"/>
              <a:t>Relic river channels</a:t>
            </a:r>
          </a:p>
          <a:p>
            <a:pPr lvl="1"/>
            <a:r>
              <a:rPr lang="en-US" dirty="0" smtClean="0"/>
              <a:t>Directly connected during times high flow</a:t>
            </a:r>
          </a:p>
          <a:p>
            <a:pPr lvl="1"/>
            <a:r>
              <a:rPr lang="en-US" dirty="0" smtClean="0"/>
              <a:t>Very dynamic due to influx of debris </a:t>
            </a:r>
          </a:p>
          <a:p>
            <a:pPr lvl="1"/>
            <a:r>
              <a:rPr lang="en-US" dirty="0" smtClean="0"/>
              <a:t>Helps clean and re-distribute spawning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562600" cy="5562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</a:t>
            </a:r>
            <a:r>
              <a:rPr lang="en-US" dirty="0" smtClean="0"/>
              <a:t> Channels</a:t>
            </a:r>
          </a:p>
          <a:p>
            <a:pPr lvl="1"/>
            <a:r>
              <a:rPr lang="en-US" dirty="0" smtClean="0"/>
              <a:t>Relic river or floodplain channels</a:t>
            </a:r>
          </a:p>
          <a:p>
            <a:pPr lvl="1"/>
            <a:r>
              <a:rPr lang="en-US" dirty="0" smtClean="0"/>
              <a:t>Primarily supplied from </a:t>
            </a:r>
            <a:r>
              <a:rPr lang="en-US" dirty="0" err="1" smtClean="0"/>
              <a:t>hyporheic</a:t>
            </a:r>
            <a:r>
              <a:rPr lang="en-US" dirty="0" smtClean="0"/>
              <a:t> zone</a:t>
            </a:r>
          </a:p>
          <a:p>
            <a:pPr lvl="1"/>
            <a:r>
              <a:rPr lang="en-US" dirty="0" smtClean="0"/>
              <a:t>Winter and summer refuge for juvenile fish</a:t>
            </a:r>
          </a:p>
          <a:p>
            <a:pPr lvl="1"/>
            <a:r>
              <a:rPr lang="en-US" dirty="0" smtClean="0"/>
              <a:t>Spawning habitat for fish and amphibians</a:t>
            </a:r>
          </a:p>
          <a:p>
            <a:pPr lvl="1"/>
            <a:r>
              <a:rPr lang="en-US" dirty="0" smtClean="0"/>
              <a:t>Foraging habitat for many birds and mammals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" y="2362200"/>
            <a:ext cx="3987037" cy="25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Floodplain Ponds</a:t>
            </a:r>
          </a:p>
          <a:p>
            <a:pPr lvl="1"/>
            <a:r>
              <a:rPr lang="en-US" dirty="0" smtClean="0"/>
              <a:t>Natural or constructed ponds</a:t>
            </a:r>
          </a:p>
          <a:p>
            <a:pPr lvl="1"/>
            <a:r>
              <a:rPr lang="en-US" dirty="0" smtClean="0"/>
              <a:t>Ponds, oxbows, gravel pits or mill ponds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380"/>
            <a:ext cx="4953000" cy="36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Critical habitat for salmonids </a:t>
            </a:r>
          </a:p>
          <a:p>
            <a:r>
              <a:rPr lang="en-US" dirty="0" smtClean="0"/>
              <a:t>Protection from storms and predators</a:t>
            </a:r>
          </a:p>
          <a:p>
            <a:r>
              <a:rPr lang="en-US" dirty="0" smtClean="0"/>
              <a:t>Spawning areas for chum and </a:t>
            </a:r>
            <a:r>
              <a:rPr lang="en-US" dirty="0" err="1" smtClean="0"/>
              <a:t>coho</a:t>
            </a:r>
            <a:endParaRPr lang="en-US" dirty="0" smtClean="0"/>
          </a:p>
          <a:p>
            <a:r>
              <a:rPr lang="en-US" dirty="0" smtClean="0"/>
              <a:t>Rearing habitat for fry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 </a:t>
            </a:r>
            <a:r>
              <a:rPr lang="en-US" dirty="0"/>
              <a:t>O</a:t>
            </a:r>
            <a:r>
              <a:rPr lang="en-US" dirty="0" smtClean="0"/>
              <a:t>ther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txBody>
          <a:bodyPr/>
          <a:lstStyle/>
          <a:p>
            <a:r>
              <a:rPr lang="en-US" dirty="0" smtClean="0"/>
              <a:t>Rearing of many amphibians</a:t>
            </a:r>
          </a:p>
          <a:p>
            <a:r>
              <a:rPr lang="en-US" dirty="0" smtClean="0"/>
              <a:t>Reproductive habitat for many bird species</a:t>
            </a:r>
          </a:p>
          <a:p>
            <a:r>
              <a:rPr lang="en-US" dirty="0" smtClean="0"/>
              <a:t>Many organisms feed on salmon carcasses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910"/>
            <a:ext cx="5410201" cy="4065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1" y="3276600"/>
            <a:ext cx="37337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/>
              <a:t>Vegetation diversity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591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Average length (inches) of </a:t>
            </a:r>
            <a:r>
              <a:rPr lang="en-US" dirty="0" err="1" smtClean="0"/>
              <a:t>coho</a:t>
            </a:r>
            <a:r>
              <a:rPr lang="en-US" dirty="0" smtClean="0"/>
              <a:t> and chinook, respectively</a:t>
            </a:r>
          </a:p>
          <a:p>
            <a:pPr lvl="1"/>
            <a:r>
              <a:rPr lang="en-US" dirty="0" smtClean="0"/>
              <a:t>Unfertilized river: 30.38 and 41.25</a:t>
            </a:r>
          </a:p>
          <a:p>
            <a:pPr lvl="1"/>
            <a:r>
              <a:rPr lang="en-US" dirty="0" smtClean="0"/>
              <a:t>Unfertilized Pond: 46.38 and 56.61</a:t>
            </a:r>
          </a:p>
          <a:p>
            <a:pPr lvl="1"/>
            <a:r>
              <a:rPr lang="en-US" dirty="0" smtClean="0"/>
              <a:t>Fertilized Pond: 49.60 and 66.52</a:t>
            </a:r>
          </a:p>
          <a:p>
            <a:pPr lvl="1"/>
            <a:r>
              <a:rPr lang="en-US" dirty="0" smtClean="0"/>
              <a:t>61% length increase for </a:t>
            </a:r>
            <a:r>
              <a:rPr lang="en-US" dirty="0" err="1" smtClean="0"/>
              <a:t>coho</a:t>
            </a:r>
            <a:r>
              <a:rPr lang="en-US" dirty="0" smtClean="0"/>
              <a:t> and 62% for chinook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82169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07000"/>
            <a:ext cx="8216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391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Side Channel and Off Channel Habitat Restoration Washington Dept. Forestry, 2004, Side Channel Restoration</vt:lpstr>
      <vt:lpstr>Overview</vt:lpstr>
      <vt:lpstr>Side Channels</vt:lpstr>
      <vt:lpstr>Types of Side Channels</vt:lpstr>
      <vt:lpstr>Types of Side Channels</vt:lpstr>
      <vt:lpstr>Types of Side Channels</vt:lpstr>
      <vt:lpstr>Side Channel Benefits</vt:lpstr>
      <vt:lpstr>Benefit Other Wildlife</vt:lpstr>
      <vt:lpstr>Benefits Cont.</vt:lpstr>
      <vt:lpstr>Site Restorations</vt:lpstr>
      <vt:lpstr>Site Restorations</vt:lpstr>
      <vt:lpstr>Site Restorations</vt:lpstr>
      <vt:lpstr>Site Restorations Risks; Habitat</vt:lpstr>
      <vt:lpstr>Site Restorations Risks; Wildlife</vt:lpstr>
      <vt:lpstr>Monitoring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Channel and Off Channel Habitat Restoration Washington Dept. Forestry, 2004, Side Channel Restoration</dc:title>
  <dc:creator>Windows User</dc:creator>
  <cp:lastModifiedBy>Windows User</cp:lastModifiedBy>
  <cp:revision>18</cp:revision>
  <dcterms:created xsi:type="dcterms:W3CDTF">2015-04-29T04:38:53Z</dcterms:created>
  <dcterms:modified xsi:type="dcterms:W3CDTF">2015-04-29T06:36:22Z</dcterms:modified>
</cp:coreProperties>
</file>