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sldIdLst>
    <p:sldId id="256" r:id="rId3"/>
    <p:sldId id="257" r:id="rId4"/>
    <p:sldId id="267" r:id="rId5"/>
    <p:sldId id="259" r:id="rId6"/>
    <p:sldId id="265" r:id="rId7"/>
    <p:sldId id="268" r:id="rId8"/>
    <p:sldId id="269" r:id="rId9"/>
    <p:sldId id="270" r:id="rId10"/>
    <p:sldId id="271" r:id="rId11"/>
    <p:sldId id="263" r:id="rId12"/>
    <p:sldId id="272" r:id="rId13"/>
    <p:sldId id="260" r:id="rId14"/>
    <p:sldId id="273" r:id="rId15"/>
    <p:sldId id="274" r:id="rId16"/>
    <p:sldId id="275" r:id="rId17"/>
    <p:sldId id="276" r:id="rId18"/>
    <p:sldId id="278" r:id="rId19"/>
    <p:sldId id="261" r:id="rId20"/>
    <p:sldId id="277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DA334-3174-43D5-A6E0-68D58FA513A4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999C6-9CB5-4310-BD99-003909675F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4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999C6-9CB5-4310-BD99-003909675F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2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93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30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4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4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08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20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87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0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9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71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9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4C17-0ADB-4CA3-84A9-678B5B6F5BB1}" type="datetimeFigureOut">
              <a:rPr lang="en-US" smtClean="0"/>
              <a:pPr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01448-4DD7-48BE-8E93-824D77E96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2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Jq1U8JyHW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851648" cy="2209800"/>
          </a:xfrm>
        </p:spPr>
        <p:txBody>
          <a:bodyPr anchor="ctr" anchorCtr="1">
            <a:noAutofit/>
          </a:bodyPr>
          <a:lstStyle/>
          <a:p>
            <a:pPr algn="ctr"/>
            <a:r>
              <a:rPr lang="en-US" sz="4800" dirty="0">
                <a:solidFill>
                  <a:srgbClr val="FFFF99"/>
                </a:solidFill>
                <a:effectLst/>
              </a:rPr>
              <a:t>Riparian Vegetation, </a:t>
            </a:r>
            <a:r>
              <a:rPr lang="en-US" sz="4800" dirty="0" smtClean="0">
                <a:solidFill>
                  <a:srgbClr val="FFFF99"/>
                </a:solidFill>
                <a:effectLst/>
              </a:rPr>
              <a:t>Riparian Degradation and Restoration</a:t>
            </a:r>
            <a:endParaRPr lang="en-US" sz="4800" dirty="0">
              <a:solidFill>
                <a:srgbClr val="FFFF99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54696" cy="2514600"/>
          </a:xfrm>
        </p:spPr>
        <p:txBody>
          <a:bodyPr anchor="ctr" anchorCtr="1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rgbClr val="FFFF99"/>
                </a:solidFill>
                <a:latin typeface="+mj-lt"/>
              </a:rPr>
              <a:t>Ian McBride</a:t>
            </a:r>
          </a:p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rgbClr val="FFFF99"/>
                </a:solidFill>
                <a:latin typeface="+mj-lt"/>
              </a:rPr>
              <a:t>Earth and Physical Science Department</a:t>
            </a:r>
          </a:p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rgbClr val="FFFF99"/>
                </a:solidFill>
                <a:latin typeface="+mj-lt"/>
              </a:rPr>
              <a:t>Western Oregon University</a:t>
            </a:r>
          </a:p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rgbClr val="FFFF99"/>
                </a:solidFill>
                <a:latin typeface="+mj-lt"/>
              </a:rPr>
              <a:t>Monmouth, Oregon</a:t>
            </a:r>
          </a:p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rgbClr val="FFFF99"/>
                </a:solidFill>
                <a:latin typeface="+mj-lt"/>
              </a:rPr>
              <a:t>Email: imcbride11@wou.edu</a:t>
            </a:r>
            <a:endParaRPr lang="en-US" sz="2800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0529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04800" y="5638800"/>
            <a:ext cx="8610600" cy="1143000"/>
          </a:xfrm>
          <a:prstGeom prst="rect">
            <a:avLst/>
          </a:prstGeom>
        </p:spPr>
        <p:txBody>
          <a:bodyPr vert="horz" wrap="square" anchor="t" anchorCtr="0">
            <a:noAutofit/>
          </a:bodyPr>
          <a:lstStyle/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Stream temperature fluctuations in open and closed canopy environments</a:t>
            </a:r>
          </a:p>
        </p:txBody>
      </p:sp>
      <p:pic>
        <p:nvPicPr>
          <p:cNvPr id="5" name="Pictur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48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2471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The Soil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5638800" cy="22098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Acts as a buffer for: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Water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Nutrients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Toxins </a:t>
            </a:r>
          </a:p>
          <a:p>
            <a:endParaRPr lang="en-US" dirty="0"/>
          </a:p>
        </p:txBody>
      </p:sp>
      <p:pic>
        <p:nvPicPr>
          <p:cNvPr id="4" name="Picture 2" descr="C:\Users\imcbride11\Desktop\soil buff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8915400" cy="294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mcbride11\Desktop\8053614949_982fecf12d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65849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827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2752" y="2438400"/>
            <a:ext cx="7851648" cy="11430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dirty="0" smtClean="0">
                <a:solidFill>
                  <a:srgbClr val="FFFF99"/>
                </a:solidFill>
                <a:latin typeface="+mj-lt"/>
              </a:rPr>
              <a:t>RIPARIAN DEGRADATION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Land Use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4579"/>
            <a:ext cx="4220198" cy="2057400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Grazing animals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Logging</a:t>
            </a:r>
            <a:endParaRPr lang="en-US" sz="3200" b="1" dirty="0">
              <a:solidFill>
                <a:srgbClr val="FFFF99"/>
              </a:solidFill>
              <a:latin typeface="+mj-lt"/>
            </a:endParaRP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Agriculture</a:t>
            </a:r>
          </a:p>
          <a:p>
            <a:endParaRPr lang="en-US" dirty="0"/>
          </a:p>
        </p:txBody>
      </p:sp>
      <p:pic>
        <p:nvPicPr>
          <p:cNvPr id="2053" name="Picture 5" descr="C:\Users\imcbride11\Desktop\mack_lmsw_l_logging_tru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69508"/>
            <a:ext cx="4343400" cy="274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mcbride11\Desktop\grazing_cow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18" r="27918"/>
          <a:stretch/>
        </p:blipFill>
        <p:spPr bwMode="auto">
          <a:xfrm>
            <a:off x="-609600" y="3861979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imcbride11\Desktop\spraying_pestic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390295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9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Grazing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26222"/>
            <a:ext cx="8229600" cy="8077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b="1" dirty="0">
                <a:solidFill>
                  <a:srgbClr val="FFFF99"/>
                </a:solidFill>
                <a:latin typeface="+mj-lt"/>
              </a:rPr>
              <a:t>Animal grazing poses threats to riparian health: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0628" y="2516402"/>
            <a:ext cx="2897415" cy="394062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Bank degradation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Loss of riparian vegetation </a:t>
            </a:r>
          </a:p>
          <a:p>
            <a:endParaRPr lang="en-US" dirty="0"/>
          </a:p>
        </p:txBody>
      </p:sp>
      <p:pic>
        <p:nvPicPr>
          <p:cNvPr id="5" name="Picture 2" descr="C:\Users\imcbride11\Desktop\degraded bank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6402"/>
            <a:ext cx="6019800" cy="4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68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Logging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1207"/>
            <a:ext cx="8229600" cy="6553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Depletes riparian vegetation: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369457"/>
            <a:ext cx="3048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SzPct val="140000"/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Physical and chemical degradation</a:t>
            </a:r>
          </a:p>
          <a:p>
            <a:pPr marL="285750" indent="-285750">
              <a:spcBef>
                <a:spcPts val="600"/>
              </a:spcBef>
              <a:buSzPct val="140000"/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Loosens bank sediment</a:t>
            </a:r>
            <a:endParaRPr lang="en-US" sz="3200" b="1" dirty="0">
              <a:solidFill>
                <a:srgbClr val="FFFF99"/>
              </a:solidFill>
              <a:latin typeface="+mj-lt"/>
            </a:endParaRPr>
          </a:p>
        </p:txBody>
      </p:sp>
      <p:pic>
        <p:nvPicPr>
          <p:cNvPr id="6" name="Picture 2" descr="C:\Users\imcbride11\Desktop\clear cut ri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9457"/>
            <a:ext cx="5867400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348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imcbride11\Desktop\spraying_pestic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59765"/>
            <a:ext cx="3494503" cy="23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Agriculture: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731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Input of harmful chemicals </a:t>
            </a: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into </a:t>
            </a:r>
            <a:r>
              <a:rPr lang="en-US" sz="3200" b="1" dirty="0">
                <a:solidFill>
                  <a:srgbClr val="FFFF99"/>
                </a:solidFill>
                <a:latin typeface="+mj-lt"/>
              </a:rPr>
              <a:t>river systems</a:t>
            </a:r>
          </a:p>
          <a:p>
            <a:endParaRPr lang="en-US" dirty="0"/>
          </a:p>
        </p:txBody>
      </p:sp>
      <p:pic>
        <p:nvPicPr>
          <p:cNvPr id="4" name="Picture 2" descr="C:\Users\imcbride11\Desktop\rural-waterway-stream_yahara-pride-farm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50292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6086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Invasive Species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Out-compete native plants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Do not allow for diversity</a:t>
            </a:r>
            <a:endParaRPr lang="en-US" sz="3200" b="1" dirty="0">
              <a:solidFill>
                <a:srgbClr val="FFFF99"/>
              </a:solidFill>
              <a:latin typeface="+mj-lt"/>
            </a:endParaRPr>
          </a:p>
        </p:txBody>
      </p:sp>
      <p:pic>
        <p:nvPicPr>
          <p:cNvPr id="3074" name="Picture 2" descr="C:\Users\imcbride11\Pictures\black be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599"/>
            <a:ext cx="4294716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mcbride11\Desktop\ivy-ordinary-ivy-climbing-lat-hedera-helix-to-trunk-tree-winds-background-natural-vertical-363708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3"/>
          <a:stretch/>
        </p:blipFill>
        <p:spPr bwMode="auto">
          <a:xfrm>
            <a:off x="5638800" y="1518137"/>
            <a:ext cx="3089513" cy="46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1173" y="6172200"/>
            <a:ext cx="1530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English Ivy</a:t>
            </a:r>
            <a:endParaRPr lang="en-US" sz="2400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769" y="6172200"/>
            <a:ext cx="2968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Himalayan Blackberry</a:t>
            </a:r>
            <a:endParaRPr lang="en-US" sz="2400" b="1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8756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2438400"/>
            <a:ext cx="8686800" cy="11430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 dirty="0" smtClean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RESTORATION AND MITIGATION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99"/>
                </a:solidFill>
              </a:rPr>
              <a:t>C</a:t>
            </a:r>
            <a:r>
              <a:rPr lang="en-US" sz="4800" b="1" dirty="0" smtClean="0">
                <a:solidFill>
                  <a:srgbClr val="FFFF99"/>
                </a:solidFill>
              </a:rPr>
              <a:t>ombating </a:t>
            </a:r>
            <a:r>
              <a:rPr lang="en-US" sz="4800" b="1" dirty="0">
                <a:solidFill>
                  <a:srgbClr val="FFFF99"/>
                </a:solidFill>
              </a:rPr>
              <a:t>S</a:t>
            </a:r>
            <a:r>
              <a:rPr lang="en-US" sz="4800" b="1" dirty="0" smtClean="0">
                <a:solidFill>
                  <a:srgbClr val="FFFF99"/>
                </a:solidFill>
              </a:rPr>
              <a:t>tream Degradation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Graze protection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Providing buffer zones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Removal of invasive species  </a:t>
            </a:r>
            <a:endParaRPr lang="en-US" sz="3200" b="1" dirty="0">
              <a:solidFill>
                <a:srgbClr val="FFFF99"/>
              </a:solidFill>
              <a:latin typeface="+mj-lt"/>
            </a:endParaRPr>
          </a:p>
        </p:txBody>
      </p:sp>
      <p:pic>
        <p:nvPicPr>
          <p:cNvPr id="5122" name="Picture 2" descr="C:\Users\imcbride11\Desktop\River-restoration-5-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33800"/>
            <a:ext cx="41148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003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533400"/>
            <a:ext cx="7851648" cy="11430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Outline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32104" y="1524000"/>
            <a:ext cx="7854696" cy="5181600"/>
          </a:xfrm>
          <a:prstGeom prst="rect">
            <a:avLst/>
          </a:prstGeom>
        </p:spPr>
        <p:txBody>
          <a:bodyPr vert="horz" anchor="t" anchorCtr="0">
            <a:noAutofit/>
          </a:bodyPr>
          <a:lstStyle/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Part 1: </a:t>
            </a:r>
            <a:r>
              <a:rPr lang="en-US" sz="3600" b="1" dirty="0">
                <a:solidFill>
                  <a:srgbClr val="FFFF99"/>
                </a:solidFill>
                <a:latin typeface="+mj-lt"/>
              </a:rPr>
              <a:t>I</a:t>
            </a: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ntroduction to Riparian Zones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buFont typeface="Wingdings" pitchFamily="2" charset="2"/>
              <a:buChar char="§"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The pieces of a riparian zone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buFont typeface="Wingdings" pitchFamily="2" charset="2"/>
              <a:buChar char="§"/>
            </a:pPr>
            <a:r>
              <a:rPr lang="en-US" sz="3600" b="1" noProof="0" dirty="0" smtClean="0">
                <a:solidFill>
                  <a:srgbClr val="FFFF99"/>
                </a:solidFill>
                <a:latin typeface="+mj-lt"/>
              </a:rPr>
              <a:t>Importance of riparian zones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Part 2: Land Use and Invasive Species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buFont typeface="Wingdings" pitchFamily="2" charset="2"/>
              <a:buChar char="§"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Detrimental land use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buFont typeface="Wingdings" pitchFamily="2" charset="2"/>
              <a:buChar char="§"/>
            </a:pPr>
            <a:r>
              <a:rPr lang="en-US" sz="3600" b="1" noProof="0" dirty="0" smtClean="0">
                <a:solidFill>
                  <a:srgbClr val="FFFF99"/>
                </a:solidFill>
                <a:latin typeface="+mj-lt"/>
              </a:rPr>
              <a:t>Invasive plant species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www.blounttn.org/soil/images%5CCrossFenc-Barb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174" r="181" b="16533"/>
          <a:stretch/>
        </p:blipFill>
        <p:spPr bwMode="auto">
          <a:xfrm>
            <a:off x="152400" y="3634811"/>
            <a:ext cx="442687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Grazing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0" y="1338129"/>
            <a:ext cx="4889157" cy="2209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Fencing of riparian zones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Protecting young plants 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Deterring grazing animals</a:t>
            </a:r>
            <a:endParaRPr lang="en-US" sz="2800" b="1" dirty="0">
              <a:solidFill>
                <a:srgbClr val="FFFF99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" r="19132" b="-405"/>
          <a:stretch/>
        </p:blipFill>
        <p:spPr bwMode="auto">
          <a:xfrm>
            <a:off x="4800600" y="1066800"/>
            <a:ext cx="416040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39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Buffer Zones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A riparian zone is a buffer against:</a:t>
            </a:r>
          </a:p>
          <a:p>
            <a:pPr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Water </a:t>
            </a:r>
          </a:p>
          <a:p>
            <a:pPr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Heat</a:t>
            </a:r>
          </a:p>
          <a:p>
            <a:pPr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Sediment </a:t>
            </a:r>
          </a:p>
          <a:p>
            <a:pPr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Nutrients</a:t>
            </a:r>
          </a:p>
          <a:p>
            <a:pPr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Toxins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imcbride11\Desktop\101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/>
          <a:stretch/>
        </p:blipFill>
        <p:spPr bwMode="auto">
          <a:xfrm>
            <a:off x="3886200" y="2362200"/>
            <a:ext cx="501072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5669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Case Study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40280"/>
            <a:ext cx="4191000" cy="4389120"/>
          </a:xfrm>
        </p:spPr>
        <p:txBody>
          <a:bodyPr>
            <a:normAutofit/>
          </a:bodyPr>
          <a:lstStyle/>
          <a:p>
            <a:pPr marL="0" indent="0">
              <a:buClr>
                <a:srgbClr val="FFFF00"/>
              </a:buClr>
              <a:buNone/>
            </a:pPr>
            <a:r>
              <a:rPr lang="fr-FR" sz="3200" b="1" dirty="0">
                <a:solidFill>
                  <a:srgbClr val="FFFF99"/>
                </a:solidFill>
                <a:latin typeface="+mj-lt"/>
              </a:rPr>
              <a:t>Sandy River </a:t>
            </a:r>
            <a:r>
              <a:rPr lang="fr-FR" sz="3200" b="1" dirty="0" err="1">
                <a:solidFill>
                  <a:srgbClr val="FFFF99"/>
                </a:solidFill>
                <a:latin typeface="+mj-lt"/>
              </a:rPr>
              <a:t>R</a:t>
            </a:r>
            <a:r>
              <a:rPr lang="fr-FR" sz="3200" b="1" dirty="0" err="1" smtClean="0">
                <a:solidFill>
                  <a:srgbClr val="FFFF99"/>
                </a:solidFill>
                <a:latin typeface="+mj-lt"/>
              </a:rPr>
              <a:t>iparian</a:t>
            </a:r>
            <a:r>
              <a:rPr lang="fr-FR" sz="3200" b="1" dirty="0" smtClean="0">
                <a:solidFill>
                  <a:srgbClr val="FFFF99"/>
                </a:solidFill>
                <a:latin typeface="+mj-lt"/>
              </a:rPr>
              <a:t> Habitat </a:t>
            </a:r>
            <a:r>
              <a:rPr lang="fr-FR" sz="3200" b="1" dirty="0">
                <a:solidFill>
                  <a:srgbClr val="FFFF99"/>
                </a:solidFill>
                <a:latin typeface="+mj-lt"/>
              </a:rPr>
              <a:t>Protection Project </a:t>
            </a:r>
            <a:r>
              <a:rPr lang="en-US" sz="3200" b="1" dirty="0">
                <a:solidFill>
                  <a:srgbClr val="FFFF99"/>
                </a:solidFill>
                <a:latin typeface="+mj-lt"/>
              </a:rPr>
              <a:t>Report 2006, The Nature Conservancy, Oregon Field Office</a:t>
            </a:r>
          </a:p>
        </p:txBody>
      </p:sp>
      <p:pic>
        <p:nvPicPr>
          <p:cNvPr id="1026" name="Picture 2" descr="MtHood from JonsrudViewp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461001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4981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99"/>
                </a:solidFill>
              </a:rPr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  <a:buClr>
                <a:srgbClr val="FFFF00"/>
              </a:buClr>
            </a:pPr>
            <a:r>
              <a:rPr lang="en-US" sz="3900" b="1" dirty="0">
                <a:solidFill>
                  <a:srgbClr val="FFFF99"/>
                </a:solidFill>
                <a:latin typeface="+mj-lt"/>
              </a:rPr>
              <a:t>Riparian restoration of </a:t>
            </a:r>
            <a:r>
              <a:rPr lang="en-US" sz="3900" b="1" dirty="0" smtClean="0">
                <a:solidFill>
                  <a:srgbClr val="FFFF99"/>
                </a:solidFill>
                <a:latin typeface="+mj-lt"/>
              </a:rPr>
              <a:t>Sandy </a:t>
            </a:r>
            <a:r>
              <a:rPr lang="en-US" sz="3900" b="1" dirty="0">
                <a:solidFill>
                  <a:srgbClr val="FFFF99"/>
                </a:solidFill>
                <a:latin typeface="+mj-lt"/>
              </a:rPr>
              <a:t>R</a:t>
            </a:r>
            <a:r>
              <a:rPr lang="en-US" sz="3900" b="1" dirty="0" smtClean="0">
                <a:solidFill>
                  <a:srgbClr val="FFFF99"/>
                </a:solidFill>
                <a:latin typeface="+mj-lt"/>
              </a:rPr>
              <a:t>iver</a:t>
            </a:r>
            <a:endParaRPr lang="en-US" sz="3900" b="1" dirty="0">
              <a:solidFill>
                <a:srgbClr val="FFFF99"/>
              </a:solidFill>
              <a:latin typeface="+mj-lt"/>
            </a:endParaRPr>
          </a:p>
          <a:p>
            <a:pPr>
              <a:lnSpc>
                <a:spcPct val="200000"/>
              </a:lnSpc>
              <a:buClr>
                <a:srgbClr val="FFFF00"/>
              </a:buClr>
            </a:pPr>
            <a:r>
              <a:rPr lang="en-US" sz="3900" b="1" dirty="0">
                <a:solidFill>
                  <a:srgbClr val="FFFF99"/>
                </a:solidFill>
                <a:latin typeface="+mj-lt"/>
              </a:rPr>
              <a:t>4 year span 2002-2006</a:t>
            </a:r>
          </a:p>
          <a:p>
            <a:pPr>
              <a:lnSpc>
                <a:spcPct val="200000"/>
              </a:lnSpc>
              <a:buClr>
                <a:srgbClr val="FFFF00"/>
              </a:buClr>
            </a:pPr>
            <a:r>
              <a:rPr lang="en-US" sz="3900" b="1" dirty="0">
                <a:solidFill>
                  <a:srgbClr val="FFFF99"/>
                </a:solidFill>
                <a:latin typeface="+mj-lt"/>
              </a:rPr>
              <a:t>Major focus on removal of </a:t>
            </a:r>
            <a:r>
              <a:rPr lang="en-US" sz="3900" b="1" dirty="0" smtClean="0">
                <a:solidFill>
                  <a:srgbClr val="FFFF99"/>
                </a:solidFill>
                <a:latin typeface="+mj-lt"/>
              </a:rPr>
              <a:t>invasive plants</a:t>
            </a:r>
            <a:endParaRPr lang="en-US" sz="3900" b="1" dirty="0">
              <a:solidFill>
                <a:srgbClr val="FFFF99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59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FFFF99"/>
                </a:solidFill>
              </a:rPr>
              <a:t>Scope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86800" cy="438912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Clr>
                <a:srgbClr val="FFFF00"/>
              </a:buClr>
            </a:pPr>
            <a:r>
              <a:rPr lang="en-US" sz="3600" b="1" dirty="0">
                <a:solidFill>
                  <a:srgbClr val="FFFF99"/>
                </a:solidFill>
                <a:latin typeface="+mj-lt"/>
              </a:rPr>
              <a:t>395 individual microsites </a:t>
            </a:r>
          </a:p>
          <a:p>
            <a:pPr>
              <a:lnSpc>
                <a:spcPct val="200000"/>
              </a:lnSpc>
              <a:buClr>
                <a:srgbClr val="FFFF00"/>
              </a:buClr>
            </a:pPr>
            <a:r>
              <a:rPr lang="en-US" sz="3600" b="1" dirty="0">
                <a:solidFill>
                  <a:srgbClr val="FFFF99"/>
                </a:solidFill>
                <a:latin typeface="+mj-lt"/>
              </a:rPr>
              <a:t>Infestations of non-native invasive plants</a:t>
            </a:r>
          </a:p>
          <a:p>
            <a:pPr>
              <a:lnSpc>
                <a:spcPct val="200000"/>
              </a:lnSpc>
              <a:buClr>
                <a:srgbClr val="FFFF00"/>
              </a:buClr>
            </a:pPr>
            <a:r>
              <a:rPr lang="en-US" sz="3600" b="1" dirty="0">
                <a:solidFill>
                  <a:srgbClr val="FFFF99"/>
                </a:solidFill>
                <a:latin typeface="+mj-lt"/>
              </a:rPr>
              <a:t>Tens of millions of dollars</a:t>
            </a:r>
          </a:p>
          <a:p>
            <a:pPr>
              <a:lnSpc>
                <a:spcPct val="200000"/>
              </a:lnSpc>
              <a:buClr>
                <a:srgbClr val="FFFF00"/>
              </a:buClr>
            </a:pPr>
            <a:r>
              <a:rPr lang="en-US" sz="3600" b="1" dirty="0">
                <a:solidFill>
                  <a:srgbClr val="FFFF99"/>
                </a:solidFill>
                <a:latin typeface="+mj-lt"/>
              </a:rPr>
              <a:t>25 years time </a:t>
            </a: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scale</a:t>
            </a:r>
            <a:endParaRPr lang="en-US" sz="3600" b="1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25857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mcbride11\Desktop\~MyBitma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799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096000"/>
            <a:ext cx="7233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Knotweed sites along a reach of the sandy river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9354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Knotweed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733800" cy="438912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2800" b="1" dirty="0">
                <a:solidFill>
                  <a:srgbClr val="FFFF99"/>
                </a:solidFill>
                <a:latin typeface="+mj-lt"/>
              </a:rPr>
              <a:t>Non-native shrub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2800" b="1" dirty="0">
                <a:solidFill>
                  <a:srgbClr val="FFFF99"/>
                </a:solidFill>
                <a:latin typeface="+mj-lt"/>
              </a:rPr>
              <a:t>Extremely invasive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2800" b="1" dirty="0" err="1">
                <a:solidFill>
                  <a:srgbClr val="FFFF99"/>
                </a:solidFill>
                <a:latin typeface="+mj-lt"/>
              </a:rPr>
              <a:t>Rhizomal</a:t>
            </a:r>
            <a:r>
              <a:rPr lang="en-US" sz="2800" b="1" dirty="0">
                <a:solidFill>
                  <a:srgbClr val="FFFF99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Out-competes native </a:t>
            </a:r>
            <a:r>
              <a:rPr lang="en-US" sz="2800" b="1" dirty="0">
                <a:solidFill>
                  <a:srgbClr val="FFFF99"/>
                </a:solidFill>
                <a:latin typeface="+mj-lt"/>
              </a:rPr>
              <a:t>species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88711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34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Methods of Removal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604963"/>
            <a:ext cx="41148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Physical </a:t>
            </a:r>
          </a:p>
          <a:p>
            <a:pPr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Cutting </a:t>
            </a:r>
          </a:p>
          <a:p>
            <a:pPr>
              <a:buClr>
                <a:srgbClr val="FFFF00"/>
              </a:buClr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Rhizome extraction</a:t>
            </a:r>
            <a:endParaRPr lang="en-US" sz="2800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95800" y="1600200"/>
            <a:ext cx="4114800" cy="183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Chemical</a:t>
            </a:r>
          </a:p>
          <a:p>
            <a:pPr>
              <a:buClr>
                <a:srgbClr val="FFFF00"/>
              </a:buClr>
              <a:buSzPct val="150000"/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Herbicidal spray </a:t>
            </a:r>
          </a:p>
          <a:p>
            <a:pPr>
              <a:buClr>
                <a:srgbClr val="FFFF00"/>
              </a:buClr>
              <a:buSzPct val="150000"/>
            </a:pP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Herbicidal injection</a:t>
            </a:r>
            <a:endParaRPr lang="en-US" sz="2800" b="1" dirty="0">
              <a:solidFill>
                <a:srgbClr val="FFFF99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3142705"/>
            <a:ext cx="2669136" cy="355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2895600" cy="35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190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Results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731520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n-US" sz="2800" b="1" dirty="0">
                <a:solidFill>
                  <a:srgbClr val="FFFF99"/>
                </a:solidFill>
                <a:latin typeface="+mj-lt"/>
              </a:rPr>
              <a:t>Number of knotweed </a:t>
            </a: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stems </a:t>
            </a:r>
            <a:r>
              <a:rPr lang="en-US" sz="2800" b="1" dirty="0">
                <a:solidFill>
                  <a:srgbClr val="FFFF99"/>
                </a:solidFill>
                <a:latin typeface="+mj-lt"/>
              </a:rPr>
              <a:t>found per year </a:t>
            </a:r>
          </a:p>
          <a:p>
            <a:endParaRPr lang="en-US" dirty="0"/>
          </a:p>
        </p:txBody>
      </p:sp>
      <p:pic>
        <p:nvPicPr>
          <p:cNvPr id="4" name="Picture 2" descr="C:\Users\imcbride11\Desktop\grap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1" y="2514600"/>
            <a:ext cx="7848600" cy="40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953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FFFF99"/>
                </a:solidFill>
              </a:rPr>
              <a:t>Results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991" y="1752600"/>
            <a:ext cx="8229600" cy="88392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sz="2800" b="1" dirty="0">
                <a:solidFill>
                  <a:srgbClr val="FFFF99"/>
                </a:solidFill>
                <a:latin typeface="+mj-lt"/>
              </a:rPr>
              <a:t>Number of </a:t>
            </a:r>
            <a:r>
              <a:rPr lang="en-US" sz="2800" b="1" dirty="0" smtClean="0">
                <a:solidFill>
                  <a:srgbClr val="FFFF99"/>
                </a:solidFill>
                <a:latin typeface="+mj-lt"/>
              </a:rPr>
              <a:t>micro-sites </a:t>
            </a:r>
            <a:r>
              <a:rPr lang="en-US" sz="2800" b="1" dirty="0">
                <a:solidFill>
                  <a:srgbClr val="FFFF99"/>
                </a:solidFill>
                <a:latin typeface="+mj-lt"/>
              </a:rPr>
              <a:t>with knotweed present</a:t>
            </a:r>
          </a:p>
        </p:txBody>
      </p:sp>
      <p:pic>
        <p:nvPicPr>
          <p:cNvPr id="4" name="Picture 2" descr="C:\Users\imcbride11\Desktop\grap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99" y="2362200"/>
            <a:ext cx="717098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638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533400"/>
            <a:ext cx="7851648" cy="11430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Outline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7200" y="1752600"/>
            <a:ext cx="8458200" cy="5181600"/>
          </a:xfrm>
          <a:prstGeom prst="rect">
            <a:avLst/>
          </a:prstGeom>
        </p:spPr>
        <p:txBody>
          <a:bodyPr vert="horz" anchor="t" anchorCtr="0">
            <a:noAutofit/>
          </a:bodyPr>
          <a:lstStyle/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Part 3: Restoration and Mitigation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buFont typeface="Wingdings" pitchFamily="2" charset="2"/>
              <a:buChar char="§"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Fencing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buFont typeface="Wingdings" pitchFamily="2" charset="2"/>
              <a:buChar char="§"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Buffer zones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buFont typeface="Wingdings" pitchFamily="2" charset="2"/>
              <a:buChar char="§"/>
            </a:pPr>
            <a:r>
              <a:rPr lang="en-US" sz="3600" b="1" noProof="0" dirty="0" smtClean="0">
                <a:solidFill>
                  <a:srgbClr val="FFFF99"/>
                </a:solidFill>
                <a:latin typeface="+mj-lt"/>
              </a:rPr>
              <a:t>Removal of </a:t>
            </a:r>
            <a:r>
              <a:rPr lang="en-US" sz="3600" b="1" dirty="0" err="1">
                <a:solidFill>
                  <a:srgbClr val="FFFF99"/>
                </a:solidFill>
                <a:latin typeface="+mj-lt"/>
              </a:rPr>
              <a:t>i</a:t>
            </a:r>
            <a:r>
              <a:rPr lang="en-US" sz="3600" b="1" noProof="0" dirty="0" err="1" smtClean="0">
                <a:solidFill>
                  <a:srgbClr val="FFFF99"/>
                </a:solidFill>
                <a:latin typeface="+mj-lt"/>
              </a:rPr>
              <a:t>nvasive</a:t>
            </a:r>
            <a:r>
              <a:rPr lang="en-US" sz="3600" b="1" noProof="0" dirty="0" smtClean="0">
                <a:solidFill>
                  <a:srgbClr val="FFFF99"/>
                </a:solidFill>
                <a:latin typeface="+mj-lt"/>
              </a:rPr>
              <a:t> plants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Part 4: Case study</a:t>
            </a:r>
          </a:p>
          <a:p>
            <a:pPr marL="731520" lvl="1" indent="-274320">
              <a:spcBef>
                <a:spcPts val="600"/>
              </a:spcBef>
              <a:buClr>
                <a:srgbClr val="FFFF00"/>
              </a:buClr>
              <a:buSzPct val="95000"/>
              <a:defRPr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   Habitat protection project, Sandy River</a:t>
            </a:r>
          </a:p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  <a:tabLst/>
              <a:defRPr/>
            </a:pPr>
            <a:r>
              <a:rPr lang="en-US" sz="3600" b="1" dirty="0" smtClean="0">
                <a:solidFill>
                  <a:srgbClr val="FFFF99"/>
                </a:solidFill>
                <a:latin typeface="+mj-lt"/>
              </a:rPr>
              <a:t>Summary </a:t>
            </a:r>
          </a:p>
          <a:p>
            <a:pPr lvl="1">
              <a:spcBef>
                <a:spcPts val="600"/>
              </a:spcBef>
              <a:buClr>
                <a:srgbClr val="FFFF00"/>
              </a:buClr>
              <a:buSzPct val="95000"/>
            </a:pPr>
            <a:endParaRPr lang="en-US" sz="3600" b="1" noProof="0" dirty="0" smtClean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6137" y="5111858"/>
            <a:ext cx="120112" cy="1459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3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Results</a:t>
            </a:r>
            <a:endParaRPr lang="en-US" b="1" dirty="0">
              <a:solidFill>
                <a:srgbClr val="FFFF99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6641"/>
            <a:ext cx="3429000" cy="247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71" y="1428750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3400587" cy="257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010025"/>
            <a:ext cx="824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2004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0" y="4010025"/>
            <a:ext cx="808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2005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6226832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2006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48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30" y="1281948"/>
            <a:ext cx="3473310" cy="259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6712"/>
            <a:ext cx="3465984" cy="259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4038599"/>
            <a:ext cx="3668297" cy="265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388143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2004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7133" y="3881437"/>
            <a:ext cx="83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2005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622827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2006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77" y="1057275"/>
            <a:ext cx="35941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9294"/>
            <a:ext cx="3709654" cy="249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80846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2004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9620" y="3886200"/>
            <a:ext cx="83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2005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8843" y="612987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99"/>
                </a:solidFill>
                <a:latin typeface="+mj-lt"/>
              </a:rPr>
              <a:t>2006</a:t>
            </a:r>
            <a:endParaRPr lang="en-US" b="1" dirty="0">
              <a:solidFill>
                <a:srgbClr val="FFFF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58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FF99"/>
                </a:solidFill>
              </a:rPr>
              <a:t>SUMMARY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87880"/>
            <a:ext cx="8229600" cy="4389120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Riparian vegetation is crucial to river health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Riparian zones buffer streams 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Riparian zones are easily disturbed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Mitigation and restoration efforts can improve riparian health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Riparian health leads to stream health</a:t>
            </a:r>
          </a:p>
          <a:p>
            <a:endParaRPr lang="en-US" sz="3200" b="1" dirty="0" smtClean="0">
              <a:solidFill>
                <a:srgbClr val="FFFF99"/>
              </a:solidFill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97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2752" y="2133600"/>
            <a:ext cx="7851648" cy="23622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i="1" dirty="0" smtClean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Five-Minute River Interlude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2000" i="1" dirty="0" smtClean="0">
                <a:hlinkClick r:id="rId2"/>
              </a:rPr>
              <a:t>https://www.youtube.com/watch?v=8Jq1U8JyHW4</a:t>
            </a:r>
            <a:endParaRPr lang="en-US" altLang="en-US" sz="2000" i="1" dirty="0" smtClean="0"/>
          </a:p>
          <a:p>
            <a:pPr algn="ctr">
              <a:spcBef>
                <a:spcPct val="0"/>
              </a:spcBef>
              <a:defRPr/>
            </a:pPr>
            <a:endParaRPr lang="en-US" sz="3200" i="1" dirty="0" smtClean="0">
              <a:solidFill>
                <a:srgbClr val="FFFF99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3200" i="1" dirty="0" smtClean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000" i="1" dirty="0" err="1" smtClean="0">
                <a:hlinkClick r:id="rId2"/>
              </a:rPr>
              <a:t>Youtube</a:t>
            </a:r>
            <a:r>
              <a:rPr lang="en-US" altLang="en-US" sz="2000" i="1" dirty="0" smtClean="0">
                <a:hlinkClick r:id="rId2"/>
              </a:rPr>
              <a:t> - Salmon Spawning</a:t>
            </a:r>
            <a:endParaRPr lang="en-US" altLang="en-US" sz="2000" i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78344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2752" y="2438400"/>
            <a:ext cx="7851648" cy="11430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INTRODUCTION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533400"/>
            <a:ext cx="7851648" cy="11430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Riparian Zones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32104" y="1752600"/>
            <a:ext cx="7854696" cy="4572000"/>
          </a:xfrm>
          <a:prstGeom prst="rect">
            <a:avLst/>
          </a:prstGeom>
        </p:spPr>
        <p:txBody>
          <a:bodyPr vert="horz" anchor="t" anchorCtr="0">
            <a:noAutofit/>
          </a:bodyPr>
          <a:lstStyle/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FFFF00"/>
              </a:buClr>
              <a:buSzPct val="95000"/>
              <a:buFont typeface="Wingdings 2"/>
              <a:buChar char=""/>
              <a:tabLst/>
              <a:defRPr/>
            </a:pPr>
            <a:endParaRPr lang="en-US" sz="3600" b="1" dirty="0" smtClean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371600"/>
            <a:ext cx="5978611" cy="417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What is a riparian zone?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Where the river meets the land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Complex and sensitive system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An important </a:t>
            </a: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biome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Two major parts </a:t>
            </a:r>
            <a:endParaRPr lang="en-US" sz="3200" b="1" dirty="0">
              <a:solidFill>
                <a:srgbClr val="FFFF99"/>
              </a:solidFill>
              <a:latin typeface="+mj-lt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30" y="3810000"/>
            <a:ext cx="4892470" cy="285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The Parts of a </a:t>
            </a:r>
            <a:r>
              <a:rPr lang="en-US" sz="4800" b="1" dirty="0">
                <a:solidFill>
                  <a:srgbClr val="FFFF99"/>
                </a:solidFill>
              </a:rPr>
              <a:t>R</a:t>
            </a:r>
            <a:r>
              <a:rPr lang="en-US" sz="4800" b="1" dirty="0" smtClean="0">
                <a:solidFill>
                  <a:srgbClr val="FFFF99"/>
                </a:solidFill>
              </a:rPr>
              <a:t>iparian </a:t>
            </a:r>
            <a:r>
              <a:rPr lang="en-US" sz="4800" b="1" dirty="0">
                <a:solidFill>
                  <a:srgbClr val="FFFF99"/>
                </a:solidFill>
              </a:rPr>
              <a:t>Z</a:t>
            </a:r>
            <a:r>
              <a:rPr lang="en-US" sz="4800" b="1" dirty="0" smtClean="0">
                <a:solidFill>
                  <a:srgbClr val="FFFF99"/>
                </a:solidFill>
              </a:rPr>
              <a:t>one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4114800" cy="3611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Plants </a:t>
            </a:r>
          </a:p>
          <a:p>
            <a:pPr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Control stream temperature</a:t>
            </a:r>
          </a:p>
          <a:p>
            <a:pPr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Anchor banks</a:t>
            </a:r>
            <a:endParaRPr lang="en-US" sz="3200" b="1" dirty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02140" y="2286000"/>
            <a:ext cx="4114800" cy="361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FF99"/>
                </a:solidFill>
                <a:latin typeface="+mj-lt"/>
              </a:rPr>
              <a:t>Soil</a:t>
            </a:r>
          </a:p>
          <a:p>
            <a:pPr>
              <a:buClr>
                <a:srgbClr val="FFFF00"/>
              </a:buClr>
              <a:buSzPct val="140000"/>
            </a:pPr>
            <a:r>
              <a:rPr lang="en-US" b="1" dirty="0" smtClean="0">
                <a:solidFill>
                  <a:srgbClr val="FFFF99"/>
                </a:solidFill>
                <a:latin typeface="+mj-lt"/>
              </a:rPr>
              <a:t>Stores ground water</a:t>
            </a:r>
          </a:p>
          <a:p>
            <a:pPr>
              <a:buClr>
                <a:srgbClr val="FFFF00"/>
              </a:buClr>
              <a:buSzPct val="140000"/>
            </a:pPr>
            <a:r>
              <a:rPr lang="en-US" b="1" dirty="0" smtClean="0">
                <a:solidFill>
                  <a:srgbClr val="FFFF99"/>
                </a:solidFill>
                <a:latin typeface="+mj-lt"/>
              </a:rPr>
              <a:t>Filters toxin</a:t>
            </a:r>
          </a:p>
          <a:p>
            <a:pPr>
              <a:buClr>
                <a:srgbClr val="FFFF00"/>
              </a:buClr>
              <a:buSzPct val="140000"/>
            </a:pPr>
            <a:r>
              <a:rPr lang="en-US" b="1" dirty="0" smtClean="0">
                <a:solidFill>
                  <a:srgbClr val="FFFF99"/>
                </a:solidFill>
                <a:latin typeface="+mj-lt"/>
              </a:rPr>
              <a:t>Buffer for river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imcbride11\Desktop\maple-lea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2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mcbride11\Desktop\8053614949_982fecf12d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48200"/>
            <a:ext cx="274387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881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The Plants 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Riparian vegetation is critical </a:t>
            </a:r>
            <a:r>
              <a:rPr lang="en-US" sz="3200" b="1" dirty="0">
                <a:solidFill>
                  <a:srgbClr val="FFFF99"/>
                </a:solidFill>
                <a:latin typeface="+mj-lt"/>
              </a:rPr>
              <a:t>to stream health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Shading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Bank </a:t>
            </a: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stabilization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Provide habitat  and nutrients</a:t>
            </a:r>
          </a:p>
          <a:p>
            <a:pPr marL="0" indent="0">
              <a:buNone/>
            </a:pPr>
            <a:endParaRPr lang="en-US" sz="3200" b="1" dirty="0">
              <a:solidFill>
                <a:srgbClr val="FFFF99"/>
              </a:solidFill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imcbride11\Desktop\maple-lea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940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28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mcbride11\Desktop\shaded str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066800"/>
            <a:ext cx="499208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Shading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657600" cy="438912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Riparian canopy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Regulates water temperature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n-US" sz="3200" b="1" dirty="0" smtClean="0">
                <a:solidFill>
                  <a:srgbClr val="FFFF99"/>
                </a:solidFill>
                <a:latin typeface="+mj-lt"/>
              </a:rPr>
              <a:t>Provides leafy debris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56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99"/>
                </a:solidFill>
              </a:rPr>
              <a:t>Bank Stabilization</a:t>
            </a:r>
            <a:endParaRPr lang="en-US" sz="4800" b="1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505200" cy="4693920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Combats bank erosion</a:t>
            </a:r>
          </a:p>
          <a:p>
            <a:pPr>
              <a:spcBef>
                <a:spcPts val="600"/>
              </a:spcBef>
              <a:buClr>
                <a:srgbClr val="FFFF00"/>
              </a:buClr>
            </a:pPr>
            <a:r>
              <a:rPr lang="en-US" sz="3200" b="1" dirty="0">
                <a:solidFill>
                  <a:srgbClr val="FFFF99"/>
                </a:solidFill>
                <a:latin typeface="+mj-lt"/>
              </a:rPr>
              <a:t>Lessens sediment input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imcbride11\Desktop\ro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8" y="2133600"/>
            <a:ext cx="495888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601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431</Words>
  <Application>Microsoft Office PowerPoint</Application>
  <PresentationFormat>On-screen Show (4:3)</PresentationFormat>
  <Paragraphs>140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Flow</vt:lpstr>
      <vt:lpstr>Office Theme</vt:lpstr>
      <vt:lpstr>Riparian Vegetation, Riparian Degradation and Restoration</vt:lpstr>
      <vt:lpstr>PowerPoint Presentation</vt:lpstr>
      <vt:lpstr>PowerPoint Presentation</vt:lpstr>
      <vt:lpstr>PowerPoint Presentation</vt:lpstr>
      <vt:lpstr>PowerPoint Presentation</vt:lpstr>
      <vt:lpstr>The Parts of a Riparian Zone</vt:lpstr>
      <vt:lpstr>The Plants </vt:lpstr>
      <vt:lpstr>Shading</vt:lpstr>
      <vt:lpstr>Bank Stabilization</vt:lpstr>
      <vt:lpstr>PowerPoint Presentation</vt:lpstr>
      <vt:lpstr>The Soil</vt:lpstr>
      <vt:lpstr>PowerPoint Presentation</vt:lpstr>
      <vt:lpstr>Land Use</vt:lpstr>
      <vt:lpstr>Grazing</vt:lpstr>
      <vt:lpstr>Logging</vt:lpstr>
      <vt:lpstr>Agriculture:</vt:lpstr>
      <vt:lpstr>Invasive Species</vt:lpstr>
      <vt:lpstr>PowerPoint Presentation</vt:lpstr>
      <vt:lpstr>Combating Stream Degradation</vt:lpstr>
      <vt:lpstr>Grazing</vt:lpstr>
      <vt:lpstr>Buffer Zones</vt:lpstr>
      <vt:lpstr>Case Study</vt:lpstr>
      <vt:lpstr>Introduction </vt:lpstr>
      <vt:lpstr>Scope</vt:lpstr>
      <vt:lpstr>PowerPoint Presentation</vt:lpstr>
      <vt:lpstr>Knotweed</vt:lpstr>
      <vt:lpstr>Methods of Removal</vt:lpstr>
      <vt:lpstr>Results</vt:lpstr>
      <vt:lpstr>Results</vt:lpstr>
      <vt:lpstr>Results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Process-based Principles for Restoring River Ecosystems</dc:title>
  <dc:creator>Ryan Johnson</dc:creator>
  <cp:lastModifiedBy>Windows User</cp:lastModifiedBy>
  <cp:revision>99</cp:revision>
  <dcterms:created xsi:type="dcterms:W3CDTF">2015-04-22T07:04:28Z</dcterms:created>
  <dcterms:modified xsi:type="dcterms:W3CDTF">2015-05-28T19:32:43Z</dcterms:modified>
</cp:coreProperties>
</file>