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66" r:id="rId4"/>
    <p:sldId id="259" r:id="rId5"/>
    <p:sldId id="269" r:id="rId6"/>
    <p:sldId id="268" r:id="rId7"/>
    <p:sldId id="270" r:id="rId8"/>
    <p:sldId id="271" r:id="rId9"/>
    <p:sldId id="278" r:id="rId10"/>
    <p:sldId id="279" r:id="rId11"/>
    <p:sldId id="260" r:id="rId12"/>
    <p:sldId id="277" r:id="rId13"/>
    <p:sldId id="280" r:id="rId14"/>
    <p:sldId id="273" r:id="rId15"/>
    <p:sldId id="281" r:id="rId16"/>
    <p:sldId id="261" r:id="rId17"/>
    <p:sldId id="275" r:id="rId18"/>
    <p:sldId id="282" r:id="rId19"/>
    <p:sldId id="286" r:id="rId20"/>
    <p:sldId id="287" r:id="rId21"/>
    <p:sldId id="272" r:id="rId22"/>
    <p:sldId id="283" r:id="rId23"/>
    <p:sldId id="284" r:id="rId24"/>
    <p:sldId id="285" r:id="rId25"/>
    <p:sldId id="290" r:id="rId26"/>
    <p:sldId id="29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020" y="-5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8B1032-FF88-45CC-94F8-3048E3DB6B02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03EF48-80E6-4239-B9F4-F9BE738F0A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541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3EF48-80E6-4239-B9F4-F9BE738F0A2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8162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04C17-0ADB-4CA3-84A9-678B5B6F5BB1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1448-4DD7-48BE-8E93-824D77E966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04C17-0ADB-4CA3-84A9-678B5B6F5BB1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1448-4DD7-48BE-8E93-824D77E966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04C17-0ADB-4CA3-84A9-678B5B6F5BB1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1448-4DD7-48BE-8E93-824D77E966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04C17-0ADB-4CA3-84A9-678B5B6F5BB1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1448-4DD7-48BE-8E93-824D77E966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04C17-0ADB-4CA3-84A9-678B5B6F5BB1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1448-4DD7-48BE-8E93-824D77E966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04C17-0ADB-4CA3-84A9-678B5B6F5BB1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1448-4DD7-48BE-8E93-824D77E966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04C17-0ADB-4CA3-84A9-678B5B6F5BB1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1448-4DD7-48BE-8E93-824D77E966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04C17-0ADB-4CA3-84A9-678B5B6F5BB1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1448-4DD7-48BE-8E93-824D77E966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04C17-0ADB-4CA3-84A9-678B5B6F5BB1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1448-4DD7-48BE-8E93-824D77E966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04C17-0ADB-4CA3-84A9-678B5B6F5BB1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1448-4DD7-48BE-8E93-824D77E966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04C17-0ADB-4CA3-84A9-678B5B6F5BB1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0901448-4DD7-48BE-8E93-824D77E966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2C04C17-0ADB-4CA3-84A9-678B5B6F5BB1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0901448-4DD7-48BE-8E93-824D77E9663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hYsBiB7wlE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8Jq1U8JyHW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838200"/>
            <a:ext cx="7851648" cy="2209800"/>
          </a:xfrm>
        </p:spPr>
        <p:txBody>
          <a:bodyPr anchor="ctr" anchorCtr="1">
            <a:noAutofit/>
          </a:bodyPr>
          <a:lstStyle/>
          <a:p>
            <a:pPr algn="ctr"/>
            <a:r>
              <a:rPr lang="en-US" sz="4800" dirty="0" smtClean="0">
                <a:solidFill>
                  <a:srgbClr val="FFFF99"/>
                </a:solidFill>
                <a:effectLst/>
              </a:rPr>
              <a:t>Fluvial Hydrology, Fish Passage, and Sedimentation</a:t>
            </a:r>
            <a:endParaRPr lang="en-US" sz="4800" dirty="0">
              <a:solidFill>
                <a:srgbClr val="FFFF99"/>
              </a:solidFill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854696" cy="2514600"/>
          </a:xfrm>
        </p:spPr>
        <p:txBody>
          <a:bodyPr anchor="ctr" anchorCtr="1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2800" dirty="0" smtClean="0">
                <a:solidFill>
                  <a:srgbClr val="FFFF99"/>
                </a:solidFill>
                <a:latin typeface="+mj-lt"/>
              </a:rPr>
              <a:t>Ryan Johnson</a:t>
            </a:r>
          </a:p>
          <a:p>
            <a:pPr algn="ctr">
              <a:spcBef>
                <a:spcPts val="0"/>
              </a:spcBef>
            </a:pPr>
            <a:r>
              <a:rPr lang="en-US" sz="2800" dirty="0" smtClean="0">
                <a:solidFill>
                  <a:srgbClr val="FFFF99"/>
                </a:solidFill>
                <a:latin typeface="+mj-lt"/>
              </a:rPr>
              <a:t>Earth and Physical Science Department</a:t>
            </a:r>
          </a:p>
          <a:p>
            <a:pPr algn="ctr">
              <a:spcBef>
                <a:spcPts val="0"/>
              </a:spcBef>
            </a:pPr>
            <a:r>
              <a:rPr lang="en-US" sz="2800" dirty="0" smtClean="0">
                <a:solidFill>
                  <a:srgbClr val="FFFF99"/>
                </a:solidFill>
                <a:latin typeface="+mj-lt"/>
              </a:rPr>
              <a:t>Western Oregon University</a:t>
            </a:r>
          </a:p>
          <a:p>
            <a:pPr algn="ctr">
              <a:spcBef>
                <a:spcPts val="0"/>
              </a:spcBef>
            </a:pPr>
            <a:r>
              <a:rPr lang="en-US" sz="2800" dirty="0" smtClean="0">
                <a:solidFill>
                  <a:srgbClr val="FFFF99"/>
                </a:solidFill>
                <a:latin typeface="+mj-lt"/>
              </a:rPr>
              <a:t>Monmouth, Oregon</a:t>
            </a:r>
          </a:p>
          <a:p>
            <a:pPr algn="ctr">
              <a:spcBef>
                <a:spcPts val="0"/>
              </a:spcBef>
            </a:pPr>
            <a:r>
              <a:rPr lang="en-US" sz="2800" dirty="0" smtClean="0">
                <a:solidFill>
                  <a:srgbClr val="FFFF99"/>
                </a:solidFill>
                <a:latin typeface="+mj-lt"/>
              </a:rPr>
              <a:t>Email: rjohnson11@wou.edu</a:t>
            </a:r>
            <a:endParaRPr lang="en-US" sz="2800" dirty="0">
              <a:solidFill>
                <a:srgbClr val="FFFF9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05299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rgbClr val="FFFF99"/>
                </a:solidFill>
              </a:rPr>
              <a:t>Channel Bed Configuration</a:t>
            </a:r>
            <a:endParaRPr lang="en-US" sz="4800" b="1" dirty="0">
              <a:solidFill>
                <a:srgbClr val="FFFF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1295400"/>
            <a:ext cx="8229600" cy="2026920"/>
          </a:xfrm>
        </p:spPr>
        <p:txBody>
          <a:bodyPr>
            <a:noAutofit/>
          </a:bodyPr>
          <a:lstStyle/>
          <a:p>
            <a:pPr lvl="1">
              <a:lnSpc>
                <a:spcPts val="3900"/>
              </a:lnSpc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sz="3600" b="1" dirty="0" smtClean="0">
                <a:solidFill>
                  <a:srgbClr val="FFFF99"/>
                </a:solidFill>
                <a:latin typeface="+mj-lt"/>
              </a:rPr>
              <a:t>Silt/Clay - Low Energy</a:t>
            </a:r>
          </a:p>
          <a:p>
            <a:pPr lvl="1">
              <a:lnSpc>
                <a:spcPts val="3900"/>
              </a:lnSpc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sz="3600" b="1" dirty="0" smtClean="0">
                <a:solidFill>
                  <a:srgbClr val="FFFF99"/>
                </a:solidFill>
                <a:latin typeface="+mj-lt"/>
              </a:rPr>
              <a:t>Sand - Low-Moderate Energy</a:t>
            </a:r>
          </a:p>
          <a:p>
            <a:pPr lvl="1">
              <a:lnSpc>
                <a:spcPts val="3900"/>
              </a:lnSpc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sz="3600" b="1" dirty="0" smtClean="0">
                <a:solidFill>
                  <a:srgbClr val="FFFF99"/>
                </a:solidFill>
                <a:latin typeface="+mj-lt"/>
              </a:rPr>
              <a:t>Gravel - High Energy</a:t>
            </a:r>
            <a:endParaRPr lang="en-US" sz="3600" b="1" dirty="0">
              <a:solidFill>
                <a:srgbClr val="FFFF99"/>
              </a:solidFill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124200"/>
            <a:ext cx="4724400" cy="366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2871" y="1676400"/>
            <a:ext cx="2748729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225094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2752" y="2438400"/>
            <a:ext cx="7851648" cy="1143000"/>
          </a:xfrm>
          <a:prstGeom prst="rect">
            <a:avLst/>
          </a:prstGeom>
        </p:spPr>
        <p:txBody>
          <a:bodyPr vert="horz" lIns="0" rIns="0" bIns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noProof="0" dirty="0" smtClean="0">
                <a:solidFill>
                  <a:srgbClr val="FFFF99"/>
                </a:solidFill>
                <a:latin typeface="+mj-lt"/>
                <a:ea typeface="+mj-ea"/>
                <a:cs typeface="+mj-cs"/>
              </a:rPr>
              <a:t>SALMONID IN THE PACIFIC NORTHWEST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rgbClr val="FFFF99"/>
                </a:solidFill>
              </a:rPr>
              <a:t>Spawning Sediment</a:t>
            </a:r>
            <a:endParaRPr lang="en-US" sz="4800" b="1" dirty="0">
              <a:solidFill>
                <a:srgbClr val="FFFF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2392"/>
            <a:ext cx="8229600" cy="2865120"/>
          </a:xfrm>
        </p:spPr>
        <p:txBody>
          <a:bodyPr>
            <a:normAutofit/>
          </a:bodyPr>
          <a:lstStyle/>
          <a:p>
            <a:pPr>
              <a:buClr>
                <a:srgbClr val="FFFF00"/>
              </a:buClr>
            </a:pPr>
            <a:r>
              <a:rPr lang="en-US" sz="3600" b="1" dirty="0" smtClean="0">
                <a:solidFill>
                  <a:srgbClr val="FFFF99"/>
                </a:solidFill>
                <a:latin typeface="+mj-lt"/>
              </a:rPr>
              <a:t>Salmonid preferences</a:t>
            </a:r>
            <a:endParaRPr lang="en-US" sz="3600" b="1" dirty="0">
              <a:solidFill>
                <a:srgbClr val="FFFF99"/>
              </a:solidFill>
              <a:latin typeface="+mj-lt"/>
            </a:endParaRPr>
          </a:p>
          <a:p>
            <a:pPr lvl="1"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sz="3600" b="1" dirty="0" smtClean="0">
                <a:solidFill>
                  <a:srgbClr val="FFFF99"/>
                </a:solidFill>
                <a:latin typeface="+mj-lt"/>
              </a:rPr>
              <a:t>Mostly small gravel</a:t>
            </a:r>
          </a:p>
          <a:p>
            <a:pPr lvl="1"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sz="3600" b="1" dirty="0" smtClean="0">
                <a:solidFill>
                  <a:srgbClr val="FFFF99"/>
                </a:solidFill>
                <a:latin typeface="+mj-lt"/>
              </a:rPr>
              <a:t>Some larger gravel</a:t>
            </a:r>
          </a:p>
          <a:p>
            <a:pPr lvl="1"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sz="3600" b="1" dirty="0" smtClean="0">
                <a:solidFill>
                  <a:srgbClr val="FFFF99"/>
                </a:solidFill>
                <a:latin typeface="+mj-lt"/>
              </a:rPr>
              <a:t>Rounded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4267200"/>
            <a:ext cx="3836148" cy="2384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http://www.goldprospectors.org/Portals/0/EasyGalleryImages/1/91/1GPAASalmonIllustr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199" y="1981200"/>
            <a:ext cx="4002103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023352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rgbClr val="FFFF99"/>
                </a:solidFill>
              </a:rPr>
              <a:t>Excessive Fine Sediment</a:t>
            </a:r>
            <a:endParaRPr lang="en-US" sz="4800" b="1" dirty="0">
              <a:solidFill>
                <a:srgbClr val="FFFF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2667000"/>
          </a:xfrm>
        </p:spPr>
        <p:txBody>
          <a:bodyPr>
            <a:normAutofit/>
          </a:bodyPr>
          <a:lstStyle/>
          <a:p>
            <a:pPr>
              <a:lnSpc>
                <a:spcPts val="4100"/>
              </a:lnSpc>
              <a:buClr>
                <a:srgbClr val="FFFF00"/>
              </a:buClr>
            </a:pPr>
            <a:r>
              <a:rPr lang="en-US" sz="3600" b="1" dirty="0" smtClean="0">
                <a:solidFill>
                  <a:srgbClr val="FFFF99"/>
                </a:solidFill>
                <a:latin typeface="+mj-lt"/>
              </a:rPr>
              <a:t>Buries spawning gravel</a:t>
            </a:r>
          </a:p>
          <a:p>
            <a:pPr>
              <a:lnSpc>
                <a:spcPts val="4100"/>
              </a:lnSpc>
              <a:buClr>
                <a:srgbClr val="FFFF00"/>
              </a:buClr>
            </a:pPr>
            <a:r>
              <a:rPr lang="en-US" sz="3600" b="1" dirty="0" smtClean="0">
                <a:solidFill>
                  <a:srgbClr val="FFFF99"/>
                </a:solidFill>
                <a:latin typeface="+mj-lt"/>
              </a:rPr>
              <a:t>Blocks pore spaces between gravel</a:t>
            </a:r>
          </a:p>
          <a:p>
            <a:pPr lvl="1">
              <a:lnSpc>
                <a:spcPts val="4100"/>
              </a:lnSpc>
              <a:buClr>
                <a:srgbClr val="FFFF00"/>
              </a:buClr>
              <a:buFont typeface="Wingdings" pitchFamily="2" charset="2"/>
              <a:buChar char="§"/>
            </a:pPr>
            <a:r>
              <a:rPr lang="en-US" sz="3400" b="1" dirty="0" smtClean="0">
                <a:solidFill>
                  <a:srgbClr val="FFFF99"/>
                </a:solidFill>
                <a:latin typeface="+mj-lt"/>
              </a:rPr>
              <a:t>Lowers dissolved oxygen for eggs</a:t>
            </a:r>
          </a:p>
          <a:p>
            <a:pPr lvl="1">
              <a:lnSpc>
                <a:spcPts val="4100"/>
              </a:lnSpc>
              <a:buClr>
                <a:srgbClr val="FFFF00"/>
              </a:buClr>
              <a:buFont typeface="Wingdings" pitchFamily="2" charset="2"/>
              <a:buChar char="§"/>
            </a:pPr>
            <a:r>
              <a:rPr lang="en-US" sz="3400" b="1" dirty="0" smtClean="0">
                <a:solidFill>
                  <a:srgbClr val="FFFF99"/>
                </a:solidFill>
                <a:latin typeface="+mj-lt"/>
              </a:rPr>
              <a:t>Displaces primary food source</a:t>
            </a:r>
            <a:endParaRPr lang="en-US" sz="3400" b="1" dirty="0">
              <a:solidFill>
                <a:srgbClr val="FFFF99"/>
              </a:solidFill>
              <a:latin typeface="+mj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10000"/>
            <a:ext cx="3967691" cy="297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http://soilerosion.net/image/rottingdean_eros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809999"/>
            <a:ext cx="4419600" cy="2969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982001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rgbClr val="FFFF99"/>
                </a:solidFill>
              </a:rPr>
              <a:t>Fish Migration and Passage</a:t>
            </a:r>
            <a:endParaRPr lang="en-US" sz="4800" b="1" dirty="0">
              <a:solidFill>
                <a:srgbClr val="FFFF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229600" cy="3200400"/>
          </a:xfrm>
        </p:spPr>
        <p:txBody>
          <a:bodyPr>
            <a:noAutofit/>
          </a:bodyPr>
          <a:lstStyle/>
          <a:p>
            <a:pPr>
              <a:lnSpc>
                <a:spcPts val="4000"/>
              </a:lnSpc>
              <a:buClr>
                <a:srgbClr val="FFFF00"/>
              </a:buClr>
              <a:buFont typeface="Wingdings 2" panose="05020102010507070707" pitchFamily="18" charset="2"/>
              <a:buChar char=""/>
            </a:pPr>
            <a:r>
              <a:rPr lang="en-US" sz="3600" b="1" dirty="0" smtClean="0">
                <a:solidFill>
                  <a:srgbClr val="FFFF99"/>
                </a:solidFill>
                <a:latin typeface="+mj-lt"/>
              </a:rPr>
              <a:t>Require unimpeded access </a:t>
            </a:r>
          </a:p>
          <a:p>
            <a:pPr lvl="1">
              <a:lnSpc>
                <a:spcPts val="4000"/>
              </a:lnSpc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sz="3600" b="1" dirty="0" smtClean="0">
                <a:solidFill>
                  <a:srgbClr val="FFFF99"/>
                </a:solidFill>
                <a:latin typeface="+mj-lt"/>
              </a:rPr>
              <a:t>Reproduction, feeding, and refuge</a:t>
            </a:r>
          </a:p>
          <a:p>
            <a:pPr>
              <a:lnSpc>
                <a:spcPts val="4000"/>
              </a:lnSpc>
              <a:buClr>
                <a:srgbClr val="FFFF00"/>
              </a:buClr>
              <a:buFont typeface="Wingdings 2" panose="05020102010507070707" pitchFamily="18" charset="2"/>
              <a:buChar char=""/>
            </a:pPr>
            <a:r>
              <a:rPr lang="en-US" sz="3600" b="1" dirty="0" smtClean="0">
                <a:solidFill>
                  <a:srgbClr val="FFFF99"/>
                </a:solidFill>
                <a:latin typeface="+mj-lt"/>
              </a:rPr>
              <a:t>Passage timing, frequency, and duration</a:t>
            </a:r>
          </a:p>
          <a:p>
            <a:pPr>
              <a:lnSpc>
                <a:spcPts val="4000"/>
              </a:lnSpc>
              <a:buClr>
                <a:srgbClr val="FFFF00"/>
              </a:buClr>
              <a:buFont typeface="Wingdings 2" panose="05020102010507070707" pitchFamily="18" charset="2"/>
              <a:buChar char=""/>
            </a:pPr>
            <a:r>
              <a:rPr lang="en-US" sz="3600" b="1" dirty="0" smtClean="0">
                <a:solidFill>
                  <a:srgbClr val="FFFF99"/>
                </a:solidFill>
                <a:latin typeface="+mj-lt"/>
              </a:rPr>
              <a:t>Migration and residence time</a:t>
            </a:r>
            <a:endParaRPr lang="en-US" sz="3600" b="1" dirty="0">
              <a:solidFill>
                <a:srgbClr val="FFFF99"/>
              </a:solidFill>
              <a:latin typeface="+mj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933825"/>
            <a:ext cx="3756240" cy="2768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http://www.alaska-in-pictures.com/data/media/5/creek-spawning-salmon_46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929062"/>
            <a:ext cx="4191000" cy="277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0257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23748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 smtClean="0">
                <a:solidFill>
                  <a:srgbClr val="FFFF99"/>
                </a:solidFill>
              </a:rPr>
              <a:t>Major Salmonid Migration in the Pacific Northwest</a:t>
            </a:r>
            <a:endParaRPr lang="en-US" sz="4800" b="1" dirty="0">
              <a:solidFill>
                <a:srgbClr val="FFFF99"/>
              </a:solidFill>
            </a:endParaRPr>
          </a:p>
        </p:txBody>
      </p:sp>
      <p:pic>
        <p:nvPicPr>
          <p:cNvPr id="3080" name="Picture 8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16"/>
          <a:stretch/>
        </p:blipFill>
        <p:spPr bwMode="auto">
          <a:xfrm>
            <a:off x="1066800" y="1295399"/>
            <a:ext cx="7086600" cy="5430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320098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2752" y="2438400"/>
            <a:ext cx="7851648" cy="1143000"/>
          </a:xfrm>
          <a:prstGeom prst="rect">
            <a:avLst/>
          </a:prstGeom>
        </p:spPr>
        <p:txBody>
          <a:bodyPr vert="horz" lIns="0" rIns="0" bIns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smtClean="0">
                <a:solidFill>
                  <a:srgbClr val="FFFF99"/>
                </a:solidFill>
                <a:latin typeface="+mj-lt"/>
                <a:ea typeface="+mj-ea"/>
                <a:cs typeface="+mj-cs"/>
              </a:rPr>
              <a:t>MIGRATION BARRIERS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1295400"/>
            <a:ext cx="4038600" cy="685800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>
                <a:solidFill>
                  <a:srgbClr val="FFFF99"/>
                </a:solidFill>
              </a:rPr>
              <a:t>Stream Crossings</a:t>
            </a:r>
            <a:endParaRPr lang="en-US" sz="4800" b="1" dirty="0">
              <a:solidFill>
                <a:srgbClr val="FFFF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057400"/>
            <a:ext cx="8229600" cy="3474720"/>
          </a:xfrm>
        </p:spPr>
        <p:txBody>
          <a:bodyPr>
            <a:normAutofit/>
          </a:bodyPr>
          <a:lstStyle/>
          <a:p>
            <a:pPr>
              <a:buClr>
                <a:srgbClr val="FFFF00"/>
              </a:buClr>
            </a:pPr>
            <a:r>
              <a:rPr lang="en-US" sz="3600" b="1" dirty="0" smtClean="0">
                <a:solidFill>
                  <a:srgbClr val="FFFF99"/>
                </a:solidFill>
                <a:latin typeface="+mj-lt"/>
              </a:rPr>
              <a:t>Humans like to traverse streams</a:t>
            </a:r>
          </a:p>
          <a:p>
            <a:pPr lvl="1"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sz="3600" b="1" dirty="0" smtClean="0">
                <a:solidFill>
                  <a:srgbClr val="FFFF99"/>
                </a:solidFill>
                <a:latin typeface="+mj-lt"/>
              </a:rPr>
              <a:t>Need to maintain river flow</a:t>
            </a:r>
          </a:p>
          <a:p>
            <a:pPr>
              <a:buClr>
                <a:srgbClr val="FFFF00"/>
              </a:buClr>
            </a:pPr>
            <a:r>
              <a:rPr lang="en-US" sz="3600" b="1" dirty="0" smtClean="0">
                <a:solidFill>
                  <a:srgbClr val="FFFF99"/>
                </a:solidFill>
                <a:latin typeface="+mj-lt"/>
              </a:rPr>
              <a:t>Two primary solutions:</a:t>
            </a:r>
          </a:p>
          <a:p>
            <a:pPr lvl="1"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sz="3600" b="1" dirty="0" smtClean="0">
                <a:solidFill>
                  <a:srgbClr val="FFFF99"/>
                </a:solidFill>
                <a:latin typeface="+mj-lt"/>
              </a:rPr>
              <a:t>Bridges</a:t>
            </a:r>
          </a:p>
          <a:p>
            <a:pPr lvl="1"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sz="3600" b="1" dirty="0" smtClean="0">
                <a:solidFill>
                  <a:srgbClr val="FFFF99"/>
                </a:solidFill>
                <a:latin typeface="+mj-lt"/>
              </a:rPr>
              <a:t>Culverts</a:t>
            </a:r>
            <a:endParaRPr lang="en-US" sz="3600" b="1" dirty="0">
              <a:solidFill>
                <a:srgbClr val="FFFF99"/>
              </a:solidFill>
              <a:latin typeface="+mj-l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2752" y="381000"/>
            <a:ext cx="7851648" cy="1143000"/>
          </a:xfrm>
          <a:prstGeom prst="rect">
            <a:avLst/>
          </a:prstGeom>
        </p:spPr>
        <p:txBody>
          <a:bodyPr vert="horz" lIns="0" rIns="0" bIns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smtClean="0">
                <a:solidFill>
                  <a:srgbClr val="FFFF99"/>
                </a:solidFill>
                <a:latin typeface="+mj-lt"/>
                <a:ea typeface="+mj-ea"/>
                <a:cs typeface="+mj-cs"/>
              </a:rPr>
              <a:t>MIGRATION BARRIERS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220" name="Picture 4" descr="The Colorado River, still cutting the Inner Gorge within Grand Canyon National Park. T500 NPS PH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2667000"/>
            <a:ext cx="2736342" cy="411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924719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rgbClr val="FFFF99"/>
                </a:solidFill>
              </a:rPr>
              <a:t>Bridges</a:t>
            </a:r>
            <a:endParaRPr lang="en-US" sz="4800" b="1" dirty="0">
              <a:solidFill>
                <a:srgbClr val="FFFF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60520"/>
          </a:xfrm>
        </p:spPr>
        <p:txBody>
          <a:bodyPr>
            <a:normAutofit/>
          </a:bodyPr>
          <a:lstStyle/>
          <a:p>
            <a:pPr>
              <a:buClr>
                <a:srgbClr val="FFFF00"/>
              </a:buClr>
            </a:pPr>
            <a:r>
              <a:rPr lang="en-US" sz="3600" b="1" dirty="0" smtClean="0">
                <a:solidFill>
                  <a:srgbClr val="FFFF99"/>
                </a:solidFill>
                <a:latin typeface="+mj-lt"/>
              </a:rPr>
              <a:t>Depends on design</a:t>
            </a:r>
          </a:p>
          <a:p>
            <a:pPr>
              <a:buClr>
                <a:srgbClr val="FFFF00"/>
              </a:buClr>
            </a:pPr>
            <a:r>
              <a:rPr lang="en-US" sz="3600" b="1" dirty="0" smtClean="0">
                <a:solidFill>
                  <a:srgbClr val="FFFF99"/>
                </a:solidFill>
                <a:latin typeface="+mj-lt"/>
              </a:rPr>
              <a:t>Usually minimal impact</a:t>
            </a:r>
          </a:p>
          <a:p>
            <a:pPr lvl="1">
              <a:buClr>
                <a:srgbClr val="FFFF00"/>
              </a:buClr>
              <a:buFont typeface="Wingdings" pitchFamily="2" charset="2"/>
              <a:buChar char="§"/>
            </a:pPr>
            <a:r>
              <a:rPr lang="en-US" sz="3400" b="1" dirty="0" smtClean="0">
                <a:solidFill>
                  <a:srgbClr val="FFFF99"/>
                </a:solidFill>
                <a:latin typeface="+mj-lt"/>
              </a:rPr>
              <a:t>Can trap large woody debris</a:t>
            </a:r>
          </a:p>
          <a:p>
            <a:pPr>
              <a:buClr>
                <a:srgbClr val="FFFF00"/>
              </a:buClr>
            </a:pPr>
            <a:r>
              <a:rPr lang="en-US" sz="3600" b="1" dirty="0" smtClean="0">
                <a:solidFill>
                  <a:srgbClr val="FFFF99"/>
                </a:solidFill>
                <a:latin typeface="+mj-lt"/>
              </a:rPr>
              <a:t>Can be costly</a:t>
            </a:r>
            <a:endParaRPr lang="en-US" sz="3600" b="1" dirty="0">
              <a:solidFill>
                <a:srgbClr val="FFFF99"/>
              </a:solidFill>
              <a:latin typeface="+mj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457396"/>
            <a:ext cx="5029200" cy="3324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339100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rgbClr val="FFFF99"/>
                </a:solidFill>
              </a:rPr>
              <a:t>Culverts</a:t>
            </a:r>
            <a:endParaRPr lang="en-US" sz="4800" b="1" dirty="0">
              <a:solidFill>
                <a:srgbClr val="FFFF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2654808"/>
          </a:xfrm>
        </p:spPr>
        <p:txBody>
          <a:bodyPr>
            <a:normAutofit/>
          </a:bodyPr>
          <a:lstStyle/>
          <a:p>
            <a:pPr>
              <a:lnSpc>
                <a:spcPts val="4100"/>
              </a:lnSpc>
              <a:buClr>
                <a:srgbClr val="FFFF00"/>
              </a:buClr>
            </a:pPr>
            <a:r>
              <a:rPr lang="en-US" sz="3600" b="1" dirty="0" smtClean="0">
                <a:solidFill>
                  <a:srgbClr val="FFFF99"/>
                </a:solidFill>
                <a:latin typeface="+mj-lt"/>
              </a:rPr>
              <a:t>Usually cheap and easy to install</a:t>
            </a:r>
          </a:p>
          <a:p>
            <a:pPr>
              <a:lnSpc>
                <a:spcPts val="4100"/>
              </a:lnSpc>
              <a:buClr>
                <a:srgbClr val="FFFF00"/>
              </a:buClr>
            </a:pPr>
            <a:r>
              <a:rPr lang="en-US" sz="3600" b="1" dirty="0" smtClean="0">
                <a:solidFill>
                  <a:srgbClr val="FFFF99"/>
                </a:solidFill>
                <a:latin typeface="+mj-lt"/>
              </a:rPr>
              <a:t>Prone to becoming blocked</a:t>
            </a:r>
          </a:p>
          <a:p>
            <a:pPr lvl="1">
              <a:lnSpc>
                <a:spcPts val="4100"/>
              </a:lnSpc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sz="3400" b="1" dirty="0">
                <a:solidFill>
                  <a:srgbClr val="FFFF99"/>
                </a:solidFill>
                <a:latin typeface="+mj-lt"/>
              </a:rPr>
              <a:t>R</a:t>
            </a:r>
            <a:r>
              <a:rPr lang="en-US" sz="3400" b="1" dirty="0" smtClean="0">
                <a:solidFill>
                  <a:srgbClr val="FFFF99"/>
                </a:solidFill>
                <a:latin typeface="+mj-lt"/>
              </a:rPr>
              <a:t>estoration is simple</a:t>
            </a:r>
          </a:p>
          <a:p>
            <a:pPr>
              <a:lnSpc>
                <a:spcPts val="4100"/>
              </a:lnSpc>
              <a:buClr>
                <a:srgbClr val="FFFF00"/>
              </a:buClr>
            </a:pPr>
            <a:r>
              <a:rPr lang="en-US" sz="3600" b="1" dirty="0" smtClean="0">
                <a:solidFill>
                  <a:srgbClr val="FFFF99"/>
                </a:solidFill>
                <a:latin typeface="+mj-lt"/>
              </a:rPr>
              <a:t>Culvert configuration important</a:t>
            </a:r>
            <a:endParaRPr lang="en-US" sz="3600" b="1" dirty="0">
              <a:solidFill>
                <a:srgbClr val="FFFF99"/>
              </a:solidFill>
              <a:latin typeface="+mj-lt"/>
            </a:endParaRPr>
          </a:p>
        </p:txBody>
      </p:sp>
      <p:pic>
        <p:nvPicPr>
          <p:cNvPr id="5" name="Content Placeholder 3" descr="http://www.leeroysramblings.com/RSI/Plugged%20culve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57600"/>
            <a:ext cx="3962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http://www.adfg.alaska.gov/static/lands/habitatrestoration/fishpassage/images/sockeye_enter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657600"/>
            <a:ext cx="3941378" cy="2971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354703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533400"/>
            <a:ext cx="7851648" cy="1143000"/>
          </a:xfrm>
          <a:prstGeom prst="rect">
            <a:avLst/>
          </a:prstGeom>
        </p:spPr>
        <p:txBody>
          <a:bodyPr vert="horz" lIns="0" rIns="0" bIns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 smtClean="0">
                <a:solidFill>
                  <a:srgbClr val="FFFF99"/>
                </a:solidFill>
                <a:latin typeface="+mj-lt"/>
                <a:ea typeface="+mj-ea"/>
                <a:cs typeface="+mj-cs"/>
              </a:rPr>
              <a:t>Outline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832104" y="1524000"/>
            <a:ext cx="7854696" cy="5181600"/>
          </a:xfrm>
          <a:prstGeom prst="rect">
            <a:avLst/>
          </a:prstGeom>
        </p:spPr>
        <p:txBody>
          <a:bodyPr vert="horz" anchor="t" anchorCtr="0">
            <a:noAutofit/>
          </a:bodyPr>
          <a:lstStyle/>
          <a:p>
            <a:pPr marL="274320" marR="0" lvl="0" indent="-274320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FFFF00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3600" b="1" dirty="0" smtClean="0">
                <a:solidFill>
                  <a:srgbClr val="FFFF99"/>
                </a:solidFill>
                <a:latin typeface="+mj-lt"/>
              </a:rPr>
              <a:t>Introduction</a:t>
            </a:r>
          </a:p>
          <a:p>
            <a:pPr marL="274320" marR="0" lvl="0" indent="-274320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FFFF00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3600" b="1" dirty="0" smtClean="0">
                <a:solidFill>
                  <a:srgbClr val="FFFF99"/>
                </a:solidFill>
                <a:latin typeface="+mj-lt"/>
              </a:rPr>
              <a:t>River Hydrology</a:t>
            </a:r>
          </a:p>
          <a:p>
            <a:pPr marL="731520" lvl="1" indent="-274320">
              <a:spcBef>
                <a:spcPts val="600"/>
              </a:spcBef>
              <a:buClr>
                <a:srgbClr val="FFFF00"/>
              </a:buClr>
              <a:buSzPct val="95000"/>
              <a:buFont typeface="Wingdings" pitchFamily="2" charset="2"/>
              <a:buChar char="§"/>
            </a:pPr>
            <a:r>
              <a:rPr lang="en-US" sz="3600" b="1" dirty="0" smtClean="0">
                <a:solidFill>
                  <a:srgbClr val="FFFF99"/>
                </a:solidFill>
                <a:latin typeface="+mj-lt"/>
              </a:rPr>
              <a:t>Stream Flow</a:t>
            </a:r>
          </a:p>
          <a:p>
            <a:pPr marL="731520" lvl="1" indent="-274320">
              <a:spcBef>
                <a:spcPts val="600"/>
              </a:spcBef>
              <a:buClr>
                <a:srgbClr val="FFFF00"/>
              </a:buClr>
              <a:buSzPct val="95000"/>
              <a:buFont typeface="Wingdings" pitchFamily="2" charset="2"/>
              <a:buChar char="§"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Sediment Transportation</a:t>
            </a:r>
          </a:p>
          <a:p>
            <a:pPr marL="274320" marR="0" lvl="0" indent="-274320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FFFF00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3600" b="1" dirty="0" smtClean="0">
                <a:solidFill>
                  <a:srgbClr val="FFFF99"/>
                </a:solidFill>
                <a:latin typeface="+mj-lt"/>
              </a:rPr>
              <a:t>Salmonid in the Pacific Northwest</a:t>
            </a:r>
          </a:p>
          <a:p>
            <a:pPr marL="731520" lvl="1" indent="-274320">
              <a:spcBef>
                <a:spcPts val="600"/>
              </a:spcBef>
              <a:buClr>
                <a:srgbClr val="FFFF00"/>
              </a:buClr>
              <a:buSzPct val="95000"/>
              <a:buFont typeface="Wingdings" pitchFamily="2" charset="2"/>
              <a:buChar char="§"/>
            </a:pPr>
            <a:r>
              <a:rPr lang="en-US" sz="3600" b="1" noProof="0" dirty="0" smtClean="0">
                <a:solidFill>
                  <a:srgbClr val="FFFF99"/>
                </a:solidFill>
                <a:latin typeface="+mj-lt"/>
              </a:rPr>
              <a:t>Life-Cycle</a:t>
            </a:r>
            <a:endParaRPr lang="en-US" sz="3600" b="1" dirty="0">
              <a:solidFill>
                <a:srgbClr val="FFFF99"/>
              </a:solidFill>
              <a:latin typeface="+mj-lt"/>
            </a:endParaRPr>
          </a:p>
          <a:p>
            <a:pPr marL="274320" marR="0" lvl="0" indent="-274320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FFFF00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3600" b="1" noProof="0" dirty="0" smtClean="0">
                <a:solidFill>
                  <a:srgbClr val="FFFF99"/>
                </a:solidFill>
                <a:latin typeface="+mj-lt"/>
              </a:rPr>
              <a:t>Passage Blockage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74320" marR="0" lvl="0" indent="-274320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FFFF00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3600" b="1" dirty="0" smtClean="0">
                <a:solidFill>
                  <a:srgbClr val="FFFF99"/>
                </a:solidFill>
                <a:latin typeface="+mj-lt"/>
              </a:rPr>
              <a:t>Summary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Culvert Configuration is Important!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C:\Users\imcbride11\Desktop\Fig 2 comic.bmp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99" r="5085" b="18039"/>
          <a:stretch/>
        </p:blipFill>
        <p:spPr bwMode="auto">
          <a:xfrm>
            <a:off x="4724400" y="609600"/>
            <a:ext cx="4267200" cy="6030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 descr="http://www.alaskajournal.com/images/cache/cache_5/cache_c/cache_2/19mat-su-fish-culverts-b67ca2c5.jpeg?ver=1415384104&amp;aspectratio=1.546391752577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86200"/>
            <a:ext cx="4242161" cy="2743200"/>
          </a:xfrm>
          <a:prstGeom prst="rect">
            <a:avLst/>
          </a:prstGeom>
          <a:noFill/>
        </p:spPr>
      </p:pic>
      <p:pic>
        <p:nvPicPr>
          <p:cNvPr id="9220" name="Picture 4" descr="https://fortress.wa.gov/dfw/score/score/images/habitat/Habitat_FishPassa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609600"/>
            <a:ext cx="4238625" cy="31789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240793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rgbClr val="FFFF99"/>
                </a:solidFill>
              </a:rPr>
              <a:t>Washington Blockages, 2004</a:t>
            </a:r>
            <a:endParaRPr lang="en-US" sz="4800" b="1" dirty="0">
              <a:solidFill>
                <a:srgbClr val="FFFF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2514600"/>
          </a:xfrm>
        </p:spPr>
        <p:txBody>
          <a:bodyPr>
            <a:noAutofit/>
          </a:bodyPr>
          <a:lstStyle/>
          <a:p>
            <a:pPr>
              <a:buClr>
                <a:srgbClr val="FFFF00"/>
              </a:buClr>
            </a:pPr>
            <a:r>
              <a:rPr lang="en-US" sz="3600" b="1" dirty="0" smtClean="0">
                <a:solidFill>
                  <a:srgbClr val="FFFF99"/>
                </a:solidFill>
                <a:latin typeface="+mj-lt"/>
              </a:rPr>
              <a:t>2,256 road crossings of fish-bearing streams</a:t>
            </a:r>
          </a:p>
          <a:p>
            <a:pPr lvl="1"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sz="3600" b="1" dirty="0" smtClean="0">
                <a:solidFill>
                  <a:srgbClr val="FFFF99"/>
                </a:solidFill>
                <a:latin typeface="+mj-lt"/>
              </a:rPr>
              <a:t>1,036 considered barriers</a:t>
            </a:r>
          </a:p>
          <a:p>
            <a:pPr>
              <a:buClr>
                <a:srgbClr val="FFFF00"/>
              </a:buClr>
            </a:pPr>
            <a:r>
              <a:rPr lang="en-US" sz="3600" b="1" dirty="0" smtClean="0">
                <a:solidFill>
                  <a:srgbClr val="FFFF99"/>
                </a:solidFill>
                <a:latin typeface="+mj-lt"/>
              </a:rPr>
              <a:t>Estimated &gt;33,000 salmonid blockages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3474611"/>
            <a:ext cx="4953000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http://www.hdrinc.com/sites/all/files/content/projects/images/246-hoover-dam-bypass-42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74611"/>
            <a:ext cx="4972594" cy="33071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617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rgbClr val="FFFF99"/>
                </a:solidFill>
              </a:rPr>
              <a:t>Dams</a:t>
            </a:r>
            <a:endParaRPr lang="en-US" sz="4800" b="1" dirty="0">
              <a:solidFill>
                <a:srgbClr val="FFFF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752600"/>
            <a:ext cx="8229600" cy="4389120"/>
          </a:xfrm>
        </p:spPr>
        <p:txBody>
          <a:bodyPr>
            <a:normAutofit/>
          </a:bodyPr>
          <a:lstStyle/>
          <a:p>
            <a:pPr>
              <a:buClr>
                <a:srgbClr val="FFFF00"/>
              </a:buClr>
            </a:pPr>
            <a:r>
              <a:rPr lang="en-US" sz="3600" b="1" dirty="0" smtClean="0">
                <a:solidFill>
                  <a:srgbClr val="FFFF99"/>
                </a:solidFill>
                <a:latin typeface="+mj-lt"/>
              </a:rPr>
              <a:t>Used to control discharge within a stream</a:t>
            </a:r>
          </a:p>
          <a:p>
            <a:pPr>
              <a:buClr>
                <a:srgbClr val="FFFF00"/>
              </a:buClr>
            </a:pPr>
            <a:r>
              <a:rPr lang="en-US" sz="3600" b="1" dirty="0" smtClean="0">
                <a:solidFill>
                  <a:srgbClr val="FFFF99"/>
                </a:solidFill>
                <a:latin typeface="+mj-lt"/>
              </a:rPr>
              <a:t>Very invasive to fish</a:t>
            </a:r>
          </a:p>
          <a:p>
            <a:pPr lvl="1">
              <a:buClr>
                <a:srgbClr val="FFFF00"/>
              </a:buClr>
              <a:buFont typeface="Wingdings" pitchFamily="2" charset="2"/>
              <a:buChar char="§"/>
            </a:pPr>
            <a:r>
              <a:rPr lang="en-US" sz="3600" b="1" dirty="0" smtClean="0">
                <a:solidFill>
                  <a:srgbClr val="FFFF99"/>
                </a:solidFill>
                <a:latin typeface="+mj-lt"/>
              </a:rPr>
              <a:t>Blocks fish passage</a:t>
            </a:r>
          </a:p>
        </p:txBody>
      </p:sp>
      <p:pic>
        <p:nvPicPr>
          <p:cNvPr id="4098" name="Picture 2" descr="http://upload.wikimedia.org/wikipedia/commons/7/70/Norris-dam-west-tn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4312" y="3371766"/>
            <a:ext cx="4447288" cy="3333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254854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rgbClr val="FFFF99"/>
                </a:solidFill>
              </a:rPr>
              <a:t>Solutions</a:t>
            </a:r>
            <a:endParaRPr lang="en-US" sz="4800" b="1" dirty="0">
              <a:solidFill>
                <a:srgbClr val="FFFF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8280"/>
            <a:ext cx="8229600" cy="4389120"/>
          </a:xfrm>
        </p:spPr>
        <p:txBody>
          <a:bodyPr>
            <a:normAutofit/>
          </a:bodyPr>
          <a:lstStyle/>
          <a:p>
            <a:pPr>
              <a:buClr>
                <a:srgbClr val="FFFF00"/>
              </a:buClr>
            </a:pPr>
            <a:r>
              <a:rPr lang="en-US" sz="3600" b="1" dirty="0" smtClean="0">
                <a:solidFill>
                  <a:srgbClr val="FFFF99"/>
                </a:solidFill>
                <a:latin typeface="+mj-lt"/>
              </a:rPr>
              <a:t>Most effective is removal of dam</a:t>
            </a:r>
          </a:p>
          <a:p>
            <a:pPr>
              <a:buClr>
                <a:srgbClr val="FFFF00"/>
              </a:buClr>
            </a:pPr>
            <a:r>
              <a:rPr lang="en-US" sz="3600" b="1" dirty="0" smtClean="0">
                <a:solidFill>
                  <a:srgbClr val="FFFF99"/>
                </a:solidFill>
                <a:latin typeface="+mj-lt"/>
              </a:rPr>
              <a:t>Fish ladders</a:t>
            </a:r>
          </a:p>
          <a:p>
            <a:pPr lvl="1"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sz="3400" b="1" dirty="0" smtClean="0">
                <a:solidFill>
                  <a:srgbClr val="FFFF99"/>
                </a:solidFill>
                <a:latin typeface="+mj-lt"/>
              </a:rPr>
              <a:t>Gradual steps, traversed by jumping</a:t>
            </a:r>
            <a:endParaRPr lang="en-US" sz="3400" b="1" dirty="0">
              <a:solidFill>
                <a:srgbClr val="FFFF99"/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2700" y="3429000"/>
            <a:ext cx="438150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370446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 smtClean="0">
                <a:solidFill>
                  <a:srgbClr val="FFFF99"/>
                </a:solidFill>
              </a:rPr>
              <a:t>Salmon Cannon!</a:t>
            </a:r>
            <a:endParaRPr lang="en-US" sz="4800" b="1" dirty="0">
              <a:solidFill>
                <a:srgbClr val="FFFF99"/>
              </a:solidFill>
            </a:endParaRPr>
          </a:p>
        </p:txBody>
      </p:sp>
      <p:pic>
        <p:nvPicPr>
          <p:cNvPr id="9" name="Picture 5" descr="http://columbian.media.clients.ellingtoncms.com/img/photos/2014/09/23/8736_fish_cannon_215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00" y="1429698"/>
            <a:ext cx="7696200" cy="512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724412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rgbClr val="FFFF99"/>
                </a:solidFill>
              </a:rPr>
              <a:t>Summary</a:t>
            </a:r>
            <a:endParaRPr lang="en-US" sz="4800" b="1" dirty="0">
              <a:solidFill>
                <a:srgbClr val="FFFF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89120"/>
          </a:xfrm>
        </p:spPr>
        <p:txBody>
          <a:bodyPr>
            <a:noAutofit/>
          </a:bodyPr>
          <a:lstStyle/>
          <a:p>
            <a:pPr>
              <a:buClr>
                <a:srgbClr val="FFFF00"/>
              </a:buClr>
            </a:pPr>
            <a:r>
              <a:rPr lang="en-US" sz="2800" b="1" dirty="0" smtClean="0">
                <a:solidFill>
                  <a:srgbClr val="FFFF99"/>
                </a:solidFill>
                <a:latin typeface="+mj-lt"/>
              </a:rPr>
              <a:t>Stream Hydrology: </a:t>
            </a:r>
            <a:r>
              <a:rPr lang="en-US" sz="2800" b="1" dirty="0">
                <a:solidFill>
                  <a:srgbClr val="FFFF99"/>
                </a:solidFill>
                <a:latin typeface="+mj-lt"/>
              </a:rPr>
              <a:t>e</a:t>
            </a:r>
            <a:r>
              <a:rPr lang="en-US" sz="2800" b="1" dirty="0" smtClean="0">
                <a:solidFill>
                  <a:srgbClr val="FFFF99"/>
                </a:solidFill>
                <a:latin typeface="+mj-lt"/>
              </a:rPr>
              <a:t>nergy in = energy out</a:t>
            </a:r>
          </a:p>
          <a:p>
            <a:pPr lvl="1">
              <a:buClr>
                <a:srgbClr val="FFFF00"/>
              </a:buClr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FFFF99"/>
                </a:solidFill>
                <a:latin typeface="+mj-lt"/>
              </a:rPr>
              <a:t>Stream energy controls sedimentation</a:t>
            </a:r>
          </a:p>
          <a:p>
            <a:pPr lvl="1">
              <a:buClr>
                <a:srgbClr val="FFFF00"/>
              </a:buClr>
              <a:buNone/>
            </a:pPr>
            <a:endParaRPr lang="en-US" sz="800" b="1" dirty="0" smtClean="0">
              <a:solidFill>
                <a:srgbClr val="FFFF99"/>
              </a:solidFill>
              <a:latin typeface="+mj-lt"/>
            </a:endParaRPr>
          </a:p>
          <a:p>
            <a:pPr>
              <a:buClr>
                <a:srgbClr val="FFFF00"/>
              </a:buClr>
            </a:pPr>
            <a:r>
              <a:rPr lang="en-US" sz="2800" b="1" dirty="0">
                <a:solidFill>
                  <a:srgbClr val="FFFF99"/>
                </a:solidFill>
                <a:latin typeface="+mj-lt"/>
              </a:rPr>
              <a:t>Salmonid require proper sediment for </a:t>
            </a:r>
            <a:r>
              <a:rPr lang="en-US" sz="2800" b="1" dirty="0" smtClean="0">
                <a:solidFill>
                  <a:srgbClr val="FFFF99"/>
                </a:solidFill>
                <a:latin typeface="+mj-lt"/>
              </a:rPr>
              <a:t>spawning</a:t>
            </a:r>
          </a:p>
          <a:p>
            <a:pPr>
              <a:buClr>
                <a:srgbClr val="FFFF00"/>
              </a:buClr>
            </a:pPr>
            <a:endParaRPr lang="en-US" sz="800" b="1" dirty="0" smtClean="0">
              <a:solidFill>
                <a:srgbClr val="FFFF99"/>
              </a:solidFill>
              <a:latin typeface="+mj-lt"/>
            </a:endParaRPr>
          </a:p>
          <a:p>
            <a:pPr>
              <a:buClr>
                <a:srgbClr val="FFFF00"/>
              </a:buClr>
            </a:pPr>
            <a:r>
              <a:rPr lang="en-US" sz="2800" b="1" dirty="0" smtClean="0">
                <a:solidFill>
                  <a:srgbClr val="FFFF99"/>
                </a:solidFill>
                <a:latin typeface="+mj-lt"/>
              </a:rPr>
              <a:t>Salmonid need access to rivers and tributaries to complete life cycle</a:t>
            </a:r>
          </a:p>
          <a:p>
            <a:pPr>
              <a:buClr>
                <a:srgbClr val="FFFF00"/>
              </a:buClr>
              <a:buNone/>
            </a:pPr>
            <a:endParaRPr lang="en-US" sz="800" b="1" dirty="0" smtClean="0">
              <a:solidFill>
                <a:srgbClr val="FFFF99"/>
              </a:solidFill>
              <a:latin typeface="+mj-lt"/>
            </a:endParaRPr>
          </a:p>
          <a:p>
            <a:pPr>
              <a:buClr>
                <a:srgbClr val="FFFF00"/>
              </a:buClr>
            </a:pPr>
            <a:r>
              <a:rPr lang="en-US" sz="2800" b="1" dirty="0" smtClean="0">
                <a:solidFill>
                  <a:srgbClr val="FFFF99"/>
                </a:solidFill>
                <a:latin typeface="+mj-lt"/>
              </a:rPr>
              <a:t>Human crossings can block fish passage if not maintained</a:t>
            </a:r>
          </a:p>
          <a:p>
            <a:pPr lvl="1">
              <a:buClr>
                <a:srgbClr val="FFFF00"/>
              </a:buClr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FFFF99"/>
                </a:solidFill>
                <a:latin typeface="+mj-lt"/>
              </a:rPr>
              <a:t>Restoration required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05400" y="6096000"/>
            <a:ext cx="3600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hlinkClick r:id="rId2"/>
              </a:rPr>
              <a:t>Youtube</a:t>
            </a:r>
            <a:r>
              <a:rPr lang="en-US" dirty="0" smtClean="0">
                <a:hlinkClick r:id="rId2"/>
              </a:rPr>
              <a:t> - Meet the Salmon Canon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805205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2752" y="2133600"/>
            <a:ext cx="7851648" cy="2362200"/>
          </a:xfrm>
          <a:prstGeom prst="rect">
            <a:avLst/>
          </a:prstGeom>
        </p:spPr>
        <p:txBody>
          <a:bodyPr vert="horz" lIns="0" rIns="0" bIns="0" anchor="ctr" anchorCtr="1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200" i="1" dirty="0" smtClean="0">
                <a:solidFill>
                  <a:srgbClr val="FFFF99"/>
                </a:solidFill>
                <a:latin typeface="+mj-lt"/>
                <a:ea typeface="+mj-ea"/>
                <a:cs typeface="+mj-cs"/>
              </a:rPr>
              <a:t>Five-Minute River Interlude </a:t>
            </a:r>
          </a:p>
          <a:p>
            <a:pPr algn="ctr">
              <a:spcBef>
                <a:spcPct val="0"/>
              </a:spcBef>
              <a:defRPr/>
            </a:pPr>
            <a:r>
              <a:rPr lang="en-US" altLang="en-US" sz="2000" i="1" dirty="0" smtClean="0">
                <a:hlinkClick r:id="rId2"/>
              </a:rPr>
              <a:t>https://www.youtube.com/watch?v=8Jq1U8JyHW4</a:t>
            </a:r>
            <a:endParaRPr lang="en-US" altLang="en-US" sz="2000" i="1" dirty="0" smtClean="0"/>
          </a:p>
          <a:p>
            <a:pPr algn="ctr">
              <a:spcBef>
                <a:spcPct val="0"/>
              </a:spcBef>
              <a:defRPr/>
            </a:pPr>
            <a:endParaRPr lang="en-US" sz="3200" i="1" dirty="0" smtClean="0">
              <a:solidFill>
                <a:srgbClr val="FFFF99"/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sz="3200" i="1" dirty="0" smtClean="0">
                <a:solidFill>
                  <a:srgbClr val="FFFF99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2000" i="1" dirty="0" err="1" smtClean="0">
                <a:hlinkClick r:id="rId2"/>
              </a:rPr>
              <a:t>Youtube</a:t>
            </a:r>
            <a:r>
              <a:rPr lang="en-US" altLang="en-US" sz="2000" i="1" dirty="0" smtClean="0">
                <a:hlinkClick r:id="rId2"/>
              </a:rPr>
              <a:t> - Salmon Spawning</a:t>
            </a:r>
            <a:endParaRPr lang="en-US" altLang="en-US" sz="2000" i="1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i="1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FF99"/>
                </a:solidFill>
              </a:rPr>
              <a:t>Salmonid Species and Rivers</a:t>
            </a:r>
            <a:endParaRPr lang="en-US" sz="4800" b="1" dirty="0">
              <a:solidFill>
                <a:srgbClr val="FFFF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FF00"/>
              </a:buClr>
            </a:pPr>
            <a:r>
              <a:rPr lang="en-US" sz="3600" b="1" dirty="0" smtClean="0">
                <a:solidFill>
                  <a:srgbClr val="FFFF99"/>
                </a:solidFill>
                <a:latin typeface="+mj-lt"/>
              </a:rPr>
              <a:t>Numerous species in Pacific Northwest</a:t>
            </a:r>
          </a:p>
          <a:p>
            <a:pPr lvl="1"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sz="3600" b="1" dirty="0" smtClean="0">
                <a:solidFill>
                  <a:srgbClr val="FFFF99"/>
                </a:solidFill>
                <a:latin typeface="+mj-lt"/>
              </a:rPr>
              <a:t>Anadromous</a:t>
            </a:r>
          </a:p>
          <a:p>
            <a:pPr lvl="1"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sz="3600" b="1" dirty="0" smtClean="0">
                <a:solidFill>
                  <a:srgbClr val="FFFF99"/>
                </a:solidFill>
                <a:latin typeface="+mj-lt"/>
              </a:rPr>
              <a:t>Freshwater</a:t>
            </a:r>
          </a:p>
          <a:p>
            <a:pPr>
              <a:buClr>
                <a:srgbClr val="FFFF00"/>
              </a:buClr>
            </a:pPr>
            <a:r>
              <a:rPr lang="en-US" sz="3600" b="1" dirty="0" smtClean="0">
                <a:solidFill>
                  <a:srgbClr val="FFFF99"/>
                </a:solidFill>
                <a:latin typeface="+mj-lt"/>
              </a:rPr>
              <a:t>Complex relationships</a:t>
            </a:r>
          </a:p>
          <a:p>
            <a:pPr lvl="1"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sz="3600" b="1" dirty="0" smtClean="0">
                <a:solidFill>
                  <a:srgbClr val="FFFF99"/>
                </a:solidFill>
                <a:latin typeface="+mj-lt"/>
              </a:rPr>
              <a:t>Habitat conditions</a:t>
            </a:r>
          </a:p>
          <a:p>
            <a:pPr lvl="1"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sz="3600" b="1" dirty="0" smtClean="0">
                <a:solidFill>
                  <a:srgbClr val="FFFF99"/>
                </a:solidFill>
                <a:latin typeface="+mj-lt"/>
              </a:rPr>
              <a:t>Spawning sediment</a:t>
            </a:r>
          </a:p>
        </p:txBody>
      </p:sp>
      <p:pic>
        <p:nvPicPr>
          <p:cNvPr id="2050" name="Picture 2" descr="http://del.h-cdn.co/assets/cm/15/10/54f9604eaf418_-_salm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819400"/>
            <a:ext cx="40386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851370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2752" y="2438400"/>
            <a:ext cx="7851648" cy="1143000"/>
          </a:xfrm>
          <a:prstGeom prst="rect">
            <a:avLst/>
          </a:prstGeom>
        </p:spPr>
        <p:txBody>
          <a:bodyPr vert="horz" lIns="0" rIns="0" bIns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smtClean="0">
                <a:solidFill>
                  <a:srgbClr val="FFFF99"/>
                </a:solidFill>
                <a:latin typeface="+mj-lt"/>
                <a:ea typeface="+mj-ea"/>
                <a:cs typeface="+mj-cs"/>
              </a:rPr>
              <a:t>RIVER HYDROLOGY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rgbClr val="FFFF99"/>
                </a:solidFill>
              </a:rPr>
              <a:t>What does a river want to do?</a:t>
            </a:r>
            <a:endParaRPr lang="en-US" sz="4800" b="1" dirty="0">
              <a:solidFill>
                <a:srgbClr val="FFFF99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1688592"/>
            <a:ext cx="8229600" cy="2026920"/>
          </a:xfrm>
        </p:spPr>
        <p:txBody>
          <a:bodyPr>
            <a:normAutofit/>
          </a:bodyPr>
          <a:lstStyle/>
          <a:p>
            <a:pPr>
              <a:buClr>
                <a:srgbClr val="FFFF00"/>
              </a:buClr>
            </a:pPr>
            <a:r>
              <a:rPr lang="en-US" sz="3600" b="1" dirty="0" smtClean="0">
                <a:solidFill>
                  <a:srgbClr val="FFFF99"/>
                </a:solidFill>
                <a:latin typeface="+mj-lt"/>
              </a:rPr>
              <a:t>Equilibrium</a:t>
            </a:r>
          </a:p>
          <a:p>
            <a:pPr>
              <a:buClr>
                <a:srgbClr val="FFFF00"/>
              </a:buClr>
            </a:pPr>
            <a:r>
              <a:rPr lang="en-US" sz="3600" b="1" dirty="0" smtClean="0">
                <a:solidFill>
                  <a:srgbClr val="FFFF99"/>
                </a:solidFill>
                <a:latin typeface="+mj-lt"/>
              </a:rPr>
              <a:t>Energy </a:t>
            </a:r>
            <a:r>
              <a:rPr lang="en-US" sz="3600" b="1" dirty="0" smtClean="0">
                <a:solidFill>
                  <a:srgbClr val="FFFF99"/>
                </a:solidFill>
                <a:latin typeface="+mj-lt"/>
              </a:rPr>
              <a:t>In </a:t>
            </a:r>
            <a:r>
              <a:rPr lang="en-US" sz="3600" b="1" dirty="0" smtClean="0">
                <a:solidFill>
                  <a:srgbClr val="FFFF99"/>
                </a:solidFill>
                <a:latin typeface="+mj-lt"/>
              </a:rPr>
              <a:t>= </a:t>
            </a:r>
            <a:r>
              <a:rPr lang="en-US" sz="3600" b="1" dirty="0">
                <a:solidFill>
                  <a:srgbClr val="FFFF99"/>
                </a:solidFill>
                <a:latin typeface="+mj-lt"/>
              </a:rPr>
              <a:t>E</a:t>
            </a:r>
            <a:r>
              <a:rPr lang="en-US" sz="3600" b="1" dirty="0" smtClean="0">
                <a:solidFill>
                  <a:srgbClr val="FFFF99"/>
                </a:solidFill>
                <a:latin typeface="+mj-lt"/>
              </a:rPr>
              <a:t>nergy </a:t>
            </a:r>
            <a:r>
              <a:rPr lang="en-US" sz="3600" b="1" dirty="0" smtClean="0">
                <a:solidFill>
                  <a:srgbClr val="FFFF99"/>
                </a:solidFill>
                <a:latin typeface="+mj-lt"/>
              </a:rPr>
              <a:t>Out</a:t>
            </a:r>
            <a:endParaRPr lang="en-US" sz="3600" b="1" dirty="0" smtClean="0">
              <a:solidFill>
                <a:srgbClr val="FFFF99"/>
              </a:solidFill>
              <a:latin typeface="+mj-lt"/>
            </a:endParaRPr>
          </a:p>
          <a:p>
            <a:pPr>
              <a:buClr>
                <a:srgbClr val="FFFF00"/>
              </a:buClr>
            </a:pPr>
            <a:r>
              <a:rPr lang="en-US" sz="3600" b="1" dirty="0" smtClean="0">
                <a:solidFill>
                  <a:srgbClr val="FFFF99"/>
                </a:solidFill>
                <a:latin typeface="+mj-lt"/>
              </a:rPr>
              <a:t>Balance of deposition and erosion</a:t>
            </a:r>
            <a:endParaRPr lang="en-US" sz="3600" b="1" dirty="0">
              <a:solidFill>
                <a:srgbClr val="FFFF99"/>
              </a:solidFill>
              <a:latin typeface="+mj-lt"/>
            </a:endParaRPr>
          </a:p>
        </p:txBody>
      </p:sp>
      <p:pic>
        <p:nvPicPr>
          <p:cNvPr id="2050" name="Picture 2" descr="https://c4.staticflickr.com/4/3679/11333600976_b8d703b206_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9032" y="3657600"/>
            <a:ext cx="3684168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01035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rgbClr val="FFFF99"/>
                </a:solidFill>
              </a:rPr>
              <a:t>Controlling Factors</a:t>
            </a:r>
            <a:endParaRPr lang="en-US" sz="4800" b="1" dirty="0">
              <a:solidFill>
                <a:srgbClr val="FFFF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30680"/>
            <a:ext cx="8229600" cy="4389120"/>
          </a:xfrm>
        </p:spPr>
        <p:txBody>
          <a:bodyPr>
            <a:normAutofit/>
          </a:bodyPr>
          <a:lstStyle/>
          <a:p>
            <a:pPr>
              <a:buClr>
                <a:srgbClr val="FFFF00"/>
              </a:buClr>
            </a:pPr>
            <a:r>
              <a:rPr lang="en-US" sz="3600" b="1" dirty="0" smtClean="0">
                <a:solidFill>
                  <a:srgbClr val="FFFF99"/>
                </a:solidFill>
                <a:latin typeface="+mj-lt"/>
              </a:rPr>
              <a:t>Climate &amp; Geology</a:t>
            </a:r>
          </a:p>
          <a:p>
            <a:pPr lvl="1"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sz="3600" b="1" dirty="0" smtClean="0">
                <a:solidFill>
                  <a:srgbClr val="FFFF99"/>
                </a:solidFill>
                <a:latin typeface="+mj-lt"/>
              </a:rPr>
              <a:t>Influence ecosystem components</a:t>
            </a:r>
          </a:p>
          <a:p>
            <a:pPr>
              <a:buClr>
                <a:srgbClr val="FFFF00"/>
              </a:buClr>
            </a:pPr>
            <a:r>
              <a:rPr lang="en-US" sz="3600" b="1" dirty="0" smtClean="0">
                <a:solidFill>
                  <a:srgbClr val="FFFF99"/>
                </a:solidFill>
                <a:latin typeface="+mj-lt"/>
              </a:rPr>
              <a:t>Primary Factors</a:t>
            </a:r>
          </a:p>
          <a:p>
            <a:pPr lvl="1"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sz="3600" b="1" dirty="0" smtClean="0">
                <a:solidFill>
                  <a:srgbClr val="FFFF99"/>
                </a:solidFill>
                <a:latin typeface="+mj-lt"/>
              </a:rPr>
              <a:t>Soil</a:t>
            </a:r>
          </a:p>
          <a:p>
            <a:pPr lvl="1"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sz="3600" b="1" dirty="0" smtClean="0">
                <a:solidFill>
                  <a:srgbClr val="FFFF99"/>
                </a:solidFill>
                <a:latin typeface="+mj-lt"/>
              </a:rPr>
              <a:t>Vegetation</a:t>
            </a:r>
          </a:p>
          <a:p>
            <a:pPr lvl="1"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sz="3600" b="1" dirty="0" smtClean="0">
                <a:solidFill>
                  <a:srgbClr val="FFFF99"/>
                </a:solidFill>
                <a:latin typeface="+mj-lt"/>
              </a:rPr>
              <a:t>Water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623" t="2099" r="1320" b="3302"/>
          <a:stretch>
            <a:fillRect/>
          </a:stretch>
        </p:blipFill>
        <p:spPr bwMode="auto">
          <a:xfrm>
            <a:off x="3733800" y="3352800"/>
            <a:ext cx="52340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81191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rgbClr val="FFFF99"/>
                </a:solidFill>
              </a:rPr>
              <a:t>Stream Morphology</a:t>
            </a:r>
            <a:endParaRPr lang="en-US" sz="4800" b="1" dirty="0">
              <a:solidFill>
                <a:srgbClr val="FFFF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229600" cy="3657600"/>
          </a:xfrm>
        </p:spPr>
        <p:txBody>
          <a:bodyPr>
            <a:normAutofit/>
          </a:bodyPr>
          <a:lstStyle/>
          <a:p>
            <a:pPr>
              <a:buClr>
                <a:srgbClr val="FFFF00"/>
              </a:buClr>
              <a:buNone/>
            </a:pPr>
            <a:r>
              <a:rPr lang="en-US" sz="3600" b="1" dirty="0" smtClean="0">
                <a:solidFill>
                  <a:srgbClr val="FFFF99"/>
                </a:solidFill>
                <a:latin typeface="+mj-lt"/>
              </a:rPr>
              <a:t>Controlled by:</a:t>
            </a:r>
          </a:p>
          <a:p>
            <a:pPr lvl="1"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sz="3600" b="1" dirty="0" smtClean="0">
                <a:solidFill>
                  <a:srgbClr val="FFFF99"/>
                </a:solidFill>
                <a:latin typeface="+mj-lt"/>
              </a:rPr>
              <a:t>Stream Energy</a:t>
            </a:r>
          </a:p>
          <a:p>
            <a:pPr lvl="1"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sz="3600" b="1" dirty="0" smtClean="0">
                <a:solidFill>
                  <a:srgbClr val="FFFF99"/>
                </a:solidFill>
                <a:latin typeface="+mj-lt"/>
              </a:rPr>
              <a:t>Water Supply</a:t>
            </a:r>
          </a:p>
          <a:p>
            <a:pPr lvl="1"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sz="3600" b="1" dirty="0" smtClean="0">
                <a:solidFill>
                  <a:srgbClr val="FFFF99"/>
                </a:solidFill>
                <a:latin typeface="+mj-lt"/>
              </a:rPr>
              <a:t>Sediment Transport</a:t>
            </a:r>
          </a:p>
          <a:p>
            <a:pPr lvl="1"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sz="3600" b="1" dirty="0" smtClean="0">
                <a:solidFill>
                  <a:srgbClr val="FFFF99"/>
                </a:solidFill>
                <a:latin typeface="+mj-lt"/>
              </a:rPr>
              <a:t>Structural Elements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447800"/>
            <a:ext cx="39624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125996"/>
            <a:ext cx="3971925" cy="2655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0079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4419600" cy="659352"/>
          </a:xfrm>
        </p:spPr>
        <p:txBody>
          <a:bodyPr/>
          <a:lstStyle/>
          <a:p>
            <a:r>
              <a:rPr lang="en-US" sz="3600" dirty="0" smtClean="0">
                <a:solidFill>
                  <a:srgbClr val="FFFF99"/>
                </a:solidFill>
                <a:latin typeface="+mj-lt"/>
              </a:rPr>
              <a:t>Braided Stream     vs.</a:t>
            </a:r>
            <a:endParaRPr lang="en-US" sz="3600" dirty="0">
              <a:solidFill>
                <a:srgbClr val="FFFF99"/>
              </a:solidFill>
              <a:latin typeface="+mj-lt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3"/>
          </p:nvPr>
        </p:nvSpPr>
        <p:spPr>
          <a:xfrm>
            <a:off x="5105400" y="1219200"/>
            <a:ext cx="4495800" cy="654843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FF99"/>
                </a:solidFill>
                <a:latin typeface="+mj-lt"/>
              </a:rPr>
              <a:t>Meandering Stream</a:t>
            </a:r>
            <a:endParaRPr lang="en-US" sz="3600" dirty="0">
              <a:solidFill>
                <a:srgbClr val="FFFF99"/>
              </a:solidFill>
              <a:latin typeface="+mj-lt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6200" y="2833519"/>
            <a:ext cx="4724400" cy="313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876800" y="2859945"/>
            <a:ext cx="4191001" cy="3141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266680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rgbClr val="FFFF99"/>
                </a:solidFill>
              </a:rPr>
              <a:t>Sediment Transport</a:t>
            </a:r>
            <a:endParaRPr lang="en-US" sz="4800" b="1" dirty="0">
              <a:solidFill>
                <a:srgbClr val="FFFF99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FF00"/>
              </a:buClr>
            </a:pPr>
            <a:r>
              <a:rPr lang="en-US" sz="3600" b="1" dirty="0" smtClean="0">
                <a:solidFill>
                  <a:srgbClr val="FFFF99"/>
                </a:solidFill>
                <a:latin typeface="+mj-lt"/>
              </a:rPr>
              <a:t>More Energy -&gt; Larger Caliber Sediment</a:t>
            </a:r>
          </a:p>
          <a:p>
            <a:pPr lvl="1"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sz="3400" b="1" dirty="0" smtClean="0">
                <a:solidFill>
                  <a:srgbClr val="FFFF99"/>
                </a:solidFill>
                <a:latin typeface="+mj-lt"/>
              </a:rPr>
              <a:t>Coarse gravel deposits</a:t>
            </a:r>
          </a:p>
          <a:p>
            <a:pPr>
              <a:buClr>
                <a:srgbClr val="FFFF00"/>
              </a:buClr>
            </a:pPr>
            <a:r>
              <a:rPr lang="en-US" sz="3600" b="1" dirty="0" smtClean="0">
                <a:solidFill>
                  <a:srgbClr val="FFFF99"/>
                </a:solidFill>
                <a:latin typeface="+mj-lt"/>
              </a:rPr>
              <a:t>Less Energy -&gt; Smaller Caliber Sediment</a:t>
            </a:r>
          </a:p>
          <a:p>
            <a:pPr lvl="1"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sz="3400" b="1" dirty="0" smtClean="0">
                <a:solidFill>
                  <a:srgbClr val="FFFF99"/>
                </a:solidFill>
                <a:latin typeface="+mj-lt"/>
              </a:rPr>
              <a:t>Fine sand/silt deposits</a:t>
            </a:r>
          </a:p>
          <a:p>
            <a:pPr>
              <a:buClr>
                <a:srgbClr val="FFFF00"/>
              </a:buClr>
            </a:pPr>
            <a:r>
              <a:rPr lang="en-US" sz="3600" b="1" dirty="0" smtClean="0">
                <a:solidFill>
                  <a:srgbClr val="FFFF99"/>
                </a:solidFill>
                <a:latin typeface="+mj-lt"/>
              </a:rPr>
              <a:t>Sediment Traps</a:t>
            </a:r>
          </a:p>
          <a:p>
            <a:pPr lvl="1"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sz="3200" b="1" dirty="0" smtClean="0">
                <a:solidFill>
                  <a:srgbClr val="FFFF99"/>
                </a:solidFill>
                <a:latin typeface="+mj-lt"/>
              </a:rPr>
              <a:t>Creates complex energy environments</a:t>
            </a:r>
          </a:p>
        </p:txBody>
      </p:sp>
    </p:spTree>
    <p:extLst>
      <p:ext uri="{BB962C8B-B14F-4D97-AF65-F5344CB8AC3E}">
        <p14:creationId xmlns:p14="http://schemas.microsoft.com/office/powerpoint/2010/main" xmlns="" val="24069647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567</TotalTime>
  <Words>388</Words>
  <Application>Microsoft Office PowerPoint</Application>
  <PresentationFormat>On-screen Show (4:3)</PresentationFormat>
  <Paragraphs>118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Flow</vt:lpstr>
      <vt:lpstr>Fluvial Hydrology, Fish Passage, and Sedimentation</vt:lpstr>
      <vt:lpstr>Slide 2</vt:lpstr>
      <vt:lpstr>Salmonid Species and Rivers</vt:lpstr>
      <vt:lpstr>Slide 4</vt:lpstr>
      <vt:lpstr>What does a river want to do?</vt:lpstr>
      <vt:lpstr>Controlling Factors</vt:lpstr>
      <vt:lpstr>Stream Morphology</vt:lpstr>
      <vt:lpstr>Slide 8</vt:lpstr>
      <vt:lpstr>Sediment Transport</vt:lpstr>
      <vt:lpstr>Channel Bed Configuration</vt:lpstr>
      <vt:lpstr>Slide 11</vt:lpstr>
      <vt:lpstr>Spawning Sediment</vt:lpstr>
      <vt:lpstr>Excessive Fine Sediment</vt:lpstr>
      <vt:lpstr>Fish Migration and Passage</vt:lpstr>
      <vt:lpstr>Major Salmonid Migration in the Pacific Northwest</vt:lpstr>
      <vt:lpstr>Slide 16</vt:lpstr>
      <vt:lpstr>Stream Crossings</vt:lpstr>
      <vt:lpstr>Bridges</vt:lpstr>
      <vt:lpstr>Culverts</vt:lpstr>
      <vt:lpstr>Culvert Configuration is Important!</vt:lpstr>
      <vt:lpstr>Washington Blockages, 2004</vt:lpstr>
      <vt:lpstr>Dams</vt:lpstr>
      <vt:lpstr>Solutions</vt:lpstr>
      <vt:lpstr>Salmon Cannon!</vt:lpstr>
      <vt:lpstr>Summary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Process-based Principles for Restoring River Ecosystems</dc:title>
  <dc:creator>Ryan Johnson</dc:creator>
  <cp:lastModifiedBy>UCS</cp:lastModifiedBy>
  <cp:revision>161</cp:revision>
  <dcterms:created xsi:type="dcterms:W3CDTF">2015-04-22T07:04:28Z</dcterms:created>
  <dcterms:modified xsi:type="dcterms:W3CDTF">2015-05-28T18:25:27Z</dcterms:modified>
</cp:coreProperties>
</file>