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35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0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78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35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56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61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76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0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18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20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60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0182-6C0E-4C97-B11D-94FB85D34A0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C79F-F0B4-48C5-BAA2-B5E9E586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573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Fish Passage Improvement Projects in the South Coast and Rogue River Basins</a:t>
            </a:r>
            <a:br>
              <a:rPr lang="en-US" dirty="0" smtClean="0"/>
            </a:br>
            <a:r>
              <a:rPr lang="en-US" sz="1400" dirty="0" smtClean="0"/>
              <a:t>Duck Creek Associates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431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42 Culverts, 14 Bridges, and 8 other projects</a:t>
            </a:r>
          </a:p>
          <a:p>
            <a:r>
              <a:rPr lang="en-US" dirty="0" smtClean="0"/>
              <a:t>Juvenile salmon present in majority of sites</a:t>
            </a:r>
          </a:p>
          <a:p>
            <a:r>
              <a:rPr lang="en-US" dirty="0" smtClean="0"/>
              <a:t>Lack of habitat, pools, and flowing water noted in cases where juveniles were missing</a:t>
            </a:r>
          </a:p>
          <a:p>
            <a:r>
              <a:rPr lang="en-US" dirty="0" smtClean="0"/>
              <a:t>Some sites were unknown due to water visibility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606021"/>
            <a:ext cx="3886200" cy="30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5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3" y="0"/>
            <a:ext cx="49449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1430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FishXings</a:t>
            </a:r>
            <a:r>
              <a:rPr lang="en-US" sz="3200" dirty="0" smtClean="0"/>
              <a:t> Data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/>
              <a:t>16 rated impassable by velocity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/>
              <a:t>3 impassable by velocity and outlet drop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/>
              <a:t>Rest considered passable through varying flow 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257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13 sites had juveniles upstream of site deemed 100% impassable by </a:t>
            </a:r>
            <a:r>
              <a:rPr lang="en-US" sz="2400" dirty="0" err="1" smtClean="0"/>
              <a:t>FishXings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725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84% of sites showed juvenile salmonids</a:t>
            </a:r>
          </a:p>
          <a:p>
            <a:pPr lvl="1"/>
            <a:r>
              <a:rPr lang="en-US" dirty="0" smtClean="0"/>
              <a:t>Passage at culverts limited to small percent of flow rates</a:t>
            </a:r>
          </a:p>
          <a:p>
            <a:pPr lvl="1"/>
            <a:r>
              <a:rPr lang="en-US" dirty="0" smtClean="0"/>
              <a:t>Most passable flow rates occur during times of salmon migration</a:t>
            </a:r>
          </a:p>
          <a:p>
            <a:r>
              <a:rPr lang="en-US" dirty="0" smtClean="0"/>
              <a:t>20 culverts designed specifically for salmonids were predicted to be barriers</a:t>
            </a:r>
          </a:p>
          <a:p>
            <a:pPr lvl="1"/>
            <a:r>
              <a:rPr lang="en-US" dirty="0" smtClean="0"/>
              <a:t>These predicted barriers had salmonids upstream</a:t>
            </a:r>
          </a:p>
          <a:p>
            <a:pPr lvl="1"/>
            <a:r>
              <a:rPr lang="en-US" dirty="0" smtClean="0"/>
              <a:t>May not have migrated through culvert.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3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46411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631" y="1"/>
            <a:ext cx="4503368" cy="350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4184"/>
            <a:ext cx="4114800" cy="314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340" y="3714184"/>
            <a:ext cx="4064660" cy="31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2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0" y="0"/>
            <a:ext cx="8229600" cy="1143000"/>
          </a:xfrm>
        </p:spPr>
        <p:txBody>
          <a:bodyPr/>
          <a:lstStyle/>
          <a:p>
            <a:r>
              <a:rPr lang="en-US" dirty="0" smtClean="0"/>
              <a:t>Site #26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705" y="381001"/>
            <a:ext cx="5056296" cy="6477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799"/>
            <a:ext cx="3886200" cy="46930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20-50 year old alders and conifers</a:t>
            </a:r>
          </a:p>
          <a:p>
            <a:r>
              <a:rPr lang="en-US" sz="2800" dirty="0" smtClean="0"/>
              <a:t>Skunk cabbage, salmon berry and bulrush</a:t>
            </a:r>
          </a:p>
          <a:p>
            <a:r>
              <a:rPr lang="en-US" sz="2800" dirty="0" smtClean="0"/>
              <a:t>Silt, gravel, and boulders</a:t>
            </a:r>
          </a:p>
          <a:p>
            <a:r>
              <a:rPr lang="en-US" sz="2800" dirty="0" smtClean="0"/>
              <a:t>0.1% passable flows</a:t>
            </a:r>
          </a:p>
          <a:p>
            <a:pPr lvl="1"/>
            <a:r>
              <a:rPr lang="en-US" sz="2400" dirty="0" smtClean="0"/>
              <a:t>No substrate in culvert, velocity barrier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28190"/>
            <a:ext cx="4412810" cy="1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3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0"/>
            <a:ext cx="2286000" cy="792162"/>
          </a:xfrm>
        </p:spPr>
        <p:txBody>
          <a:bodyPr/>
          <a:lstStyle/>
          <a:p>
            <a:r>
              <a:rPr lang="en-US" dirty="0" smtClean="0"/>
              <a:t>Site #29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00"/>
            <a:ext cx="4955626" cy="6248400"/>
          </a:xfrm>
        </p:spPr>
      </p:pic>
      <p:sp>
        <p:nvSpPr>
          <p:cNvPr id="5" name="TextBox 4"/>
          <p:cNvSpPr txBox="1"/>
          <p:nvPr/>
        </p:nvSpPr>
        <p:spPr>
          <a:xfrm>
            <a:off x="4953000" y="9144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Channel substrate 100% silt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Channel confined to dredged ditch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4% passable flows, velocity barrier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9" y="5625598"/>
            <a:ext cx="5316245" cy="12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8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-76200"/>
            <a:ext cx="1752600" cy="1143000"/>
          </a:xfrm>
        </p:spPr>
        <p:txBody>
          <a:bodyPr/>
          <a:lstStyle/>
          <a:p>
            <a:r>
              <a:rPr lang="en-US" dirty="0" smtClean="0"/>
              <a:t>Site 31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34000" cy="5154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25598"/>
            <a:ext cx="5316245" cy="1232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2192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Channelized, incised, and lined with rip-rap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Impacted by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Silt, cobbles, gravel, and boulders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6% passable flows, velocity barrier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4427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# 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Excellent spawning gravels</a:t>
            </a:r>
          </a:p>
          <a:p>
            <a:r>
              <a:rPr lang="en-US" dirty="0" smtClean="0"/>
              <a:t>Many small pools</a:t>
            </a:r>
          </a:p>
          <a:p>
            <a:r>
              <a:rPr lang="en-US" dirty="0" smtClean="0"/>
              <a:t>Inside managed forest</a:t>
            </a:r>
          </a:p>
          <a:p>
            <a:r>
              <a:rPr lang="en-US" dirty="0" smtClean="0"/>
              <a:t>100% block to juveniles by </a:t>
            </a:r>
            <a:r>
              <a:rPr lang="en-US" dirty="0" err="1" smtClean="0"/>
              <a:t>FishXings</a:t>
            </a:r>
            <a:endParaRPr lang="en-US" dirty="0" smtClean="0"/>
          </a:p>
          <a:p>
            <a:r>
              <a:rPr lang="en-US" dirty="0" smtClean="0"/>
              <a:t>Salmonids still found in pools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595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43550"/>
            <a:ext cx="6391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11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1828800" cy="914400"/>
          </a:xfrm>
        </p:spPr>
        <p:txBody>
          <a:bodyPr/>
          <a:lstStyle/>
          <a:p>
            <a:r>
              <a:rPr lang="en-US" dirty="0" smtClean="0"/>
              <a:t>Site 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990600"/>
            <a:ext cx="3124200" cy="5562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Downtown Ashland</a:t>
            </a:r>
          </a:p>
          <a:p>
            <a:r>
              <a:rPr lang="en-US" dirty="0" smtClean="0"/>
              <a:t>Bridge site</a:t>
            </a:r>
          </a:p>
          <a:p>
            <a:r>
              <a:rPr lang="en-US" dirty="0" smtClean="0"/>
              <a:t>Boulders, cobbles, and gravels</a:t>
            </a:r>
          </a:p>
          <a:p>
            <a:r>
              <a:rPr lang="en-US" dirty="0" smtClean="0"/>
              <a:t>Creek was not snorkeled, but juveniles were observed</a:t>
            </a:r>
          </a:p>
          <a:p>
            <a:r>
              <a:rPr lang="en-US" dirty="0" smtClean="0"/>
              <a:t>Boulders artificially placed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90675"/>
            <a:ext cx="55245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19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Objective 1; determine if fish passage improvement projects provided adequate passage</a:t>
            </a:r>
          </a:p>
          <a:p>
            <a:r>
              <a:rPr lang="en-US" dirty="0" smtClean="0"/>
              <a:t>Objective 2; determine if juvenile salmonids utilize habitat above the projects.</a:t>
            </a:r>
          </a:p>
          <a:p>
            <a:r>
              <a:rPr lang="en-US" dirty="0" smtClean="0"/>
              <a:t>Replacing existing non-functional culverts and dams</a:t>
            </a:r>
          </a:p>
          <a:p>
            <a:r>
              <a:rPr lang="en-US" dirty="0" smtClean="0"/>
              <a:t>Longitudinal surveys of site areas.</a:t>
            </a:r>
          </a:p>
          <a:p>
            <a:r>
              <a:rPr lang="en-US" dirty="0" smtClean="0"/>
              <a:t>Juveniles observed in 82% of sites</a:t>
            </a:r>
          </a:p>
          <a:p>
            <a:r>
              <a:rPr lang="en-US" dirty="0" smtClean="0"/>
              <a:t>Salmonids can flourish in a variety of areas with proper care of habitat and water.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74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Surveys</a:t>
            </a:r>
          </a:p>
          <a:p>
            <a:r>
              <a:rPr lang="en-US" dirty="0" smtClean="0"/>
              <a:t>Types of Projects Surveyed</a:t>
            </a:r>
          </a:p>
          <a:p>
            <a:r>
              <a:rPr lang="en-US" dirty="0" smtClean="0"/>
              <a:t>Methods of Evaluation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Surveyed Sites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4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Contracted by OWEB to evaluate various fish passage enhancement projects (2009)</a:t>
            </a:r>
          </a:p>
          <a:p>
            <a:r>
              <a:rPr lang="en-US" dirty="0" smtClean="0"/>
              <a:t>Projects were carried out from 1992-2001</a:t>
            </a:r>
          </a:p>
          <a:p>
            <a:r>
              <a:rPr lang="en-US" dirty="0" smtClean="0"/>
              <a:t>Field assessments at 64 project sites</a:t>
            </a:r>
          </a:p>
          <a:p>
            <a:r>
              <a:rPr lang="en-US" dirty="0" smtClean="0"/>
              <a:t>Objective 1; determine if fish passage improvement projects provided adequate passage</a:t>
            </a:r>
          </a:p>
          <a:p>
            <a:r>
              <a:rPr lang="en-US" dirty="0" smtClean="0"/>
              <a:t>Objective 2; determine if juvenile salmonids utilize habitat above the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143000"/>
            <a:ext cx="4648200" cy="55922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600200"/>
            <a:ext cx="474804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1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Replacing existing non-functional culverts and dams</a:t>
            </a:r>
          </a:p>
          <a:p>
            <a:pPr lvl="1"/>
            <a:r>
              <a:rPr lang="en-US" dirty="0" smtClean="0"/>
              <a:t>Bridges</a:t>
            </a:r>
          </a:p>
          <a:p>
            <a:pPr lvl="1"/>
            <a:r>
              <a:rPr lang="en-US" dirty="0" smtClean="0"/>
              <a:t>Stream simulated culverts</a:t>
            </a:r>
          </a:p>
          <a:p>
            <a:pPr lvl="1"/>
            <a:r>
              <a:rPr lang="en-US" dirty="0" smtClean="0"/>
              <a:t>Culverts with baffles</a:t>
            </a:r>
          </a:p>
          <a:p>
            <a:pPr lvl="1"/>
            <a:r>
              <a:rPr lang="en-US" dirty="0" smtClean="0"/>
              <a:t>Fish ladders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09560"/>
            <a:ext cx="4328604" cy="32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2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Culverts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1219200"/>
            <a:ext cx="3333749" cy="2500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143000"/>
            <a:ext cx="4089400" cy="256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114800"/>
            <a:ext cx="38100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886200"/>
            <a:ext cx="3556000" cy="2364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9" y="3657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Concrete Culvert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4300" y="3276600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Corrugated Steel Culvert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Arch Culvert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25792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Flat-Bottom Culvert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8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Culverts</a:t>
            </a:r>
          </a:p>
          <a:p>
            <a:pPr lvl="1"/>
            <a:r>
              <a:rPr lang="en-US" dirty="0" smtClean="0"/>
              <a:t>Longitudinal Survey for morphology and gradient</a:t>
            </a:r>
          </a:p>
          <a:p>
            <a:pPr lvl="1"/>
            <a:r>
              <a:rPr lang="en-US" dirty="0" smtClean="0"/>
              <a:t>Typically 30-35m above and below area</a:t>
            </a:r>
          </a:p>
          <a:p>
            <a:pPr lvl="1"/>
            <a:r>
              <a:rPr lang="en-US" dirty="0" smtClean="0"/>
              <a:t>Culvert Dimensions</a:t>
            </a:r>
          </a:p>
          <a:p>
            <a:pPr lvl="1"/>
            <a:r>
              <a:rPr lang="en-US" dirty="0" smtClean="0"/>
              <a:t>Substrate size of channel and size within culvert</a:t>
            </a:r>
          </a:p>
          <a:p>
            <a:pPr lvl="1"/>
            <a:r>
              <a:rPr lang="en-US" dirty="0" smtClean="0"/>
              <a:t>Water Velocity before, in, and after culvert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172347"/>
            <a:ext cx="4495800" cy="25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9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5029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Bridges</a:t>
            </a:r>
          </a:p>
          <a:p>
            <a:pPr lvl="1"/>
            <a:r>
              <a:rPr lang="en-US" dirty="0" smtClean="0"/>
              <a:t>Longitudinal profile</a:t>
            </a:r>
          </a:p>
          <a:p>
            <a:pPr lvl="1"/>
            <a:r>
              <a:rPr lang="en-US" dirty="0" smtClean="0"/>
              <a:t>Dimensions of bridge</a:t>
            </a:r>
          </a:p>
          <a:p>
            <a:pPr lvl="1"/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Channel Substrate</a:t>
            </a:r>
          </a:p>
          <a:p>
            <a:r>
              <a:rPr lang="en-US" dirty="0" smtClean="0"/>
              <a:t>Fish Screens</a:t>
            </a:r>
          </a:p>
          <a:p>
            <a:pPr lvl="1"/>
            <a:r>
              <a:rPr lang="en-US" dirty="0" smtClean="0"/>
              <a:t>Keep fish from </a:t>
            </a:r>
          </a:p>
          <a:p>
            <a:pPr marL="457200" lvl="1" indent="0">
              <a:buNone/>
            </a:pPr>
            <a:r>
              <a:rPr lang="en-US" dirty="0" smtClean="0"/>
              <a:t>entering irrigation ditches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191000"/>
            <a:ext cx="3524250" cy="2650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"/>
            <a:ext cx="3581400" cy="2370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329321"/>
            <a:ext cx="4572000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Snorkeling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/>
              <a:t>Pools upstream within 135m of site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/>
              <a:t>Weather, </a:t>
            </a:r>
            <a:r>
              <a:rPr lang="en-US" sz="2800" dirty="0" smtClean="0"/>
              <a:t>visibility, depth, width, and length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043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FishXings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Package used to design and assess culverts for fish passage</a:t>
            </a:r>
          </a:p>
          <a:p>
            <a:r>
              <a:rPr lang="en-US" dirty="0" smtClean="0"/>
              <a:t>Built-in information about fish species</a:t>
            </a:r>
          </a:p>
          <a:p>
            <a:pPr lvl="1"/>
            <a:r>
              <a:rPr lang="en-US" dirty="0" smtClean="0"/>
              <a:t>Speed, jumping, swimming strength, and other abilities</a:t>
            </a:r>
          </a:p>
          <a:p>
            <a:r>
              <a:rPr lang="en-US" dirty="0" smtClean="0"/>
              <a:t>Provides range of discharge rates that a particular fish could pass through a culvert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546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Evaluation of Fish Passage Improvement Projects in the South Coast and Rogue River Basins Duck Creek Associates</vt:lpstr>
      <vt:lpstr>Overview</vt:lpstr>
      <vt:lpstr>Purpose</vt:lpstr>
      <vt:lpstr>Study Area</vt:lpstr>
      <vt:lpstr>Types of Projects</vt:lpstr>
      <vt:lpstr>Types of Culverts</vt:lpstr>
      <vt:lpstr>Methods</vt:lpstr>
      <vt:lpstr>Methods</vt:lpstr>
      <vt:lpstr>FishXings</vt:lpstr>
      <vt:lpstr>Results</vt:lpstr>
      <vt:lpstr>Results</vt:lpstr>
      <vt:lpstr>Discussion</vt:lpstr>
      <vt:lpstr>Slide 13</vt:lpstr>
      <vt:lpstr>Site #26</vt:lpstr>
      <vt:lpstr>Site #29</vt:lpstr>
      <vt:lpstr>Site 31</vt:lpstr>
      <vt:lpstr>Site # 82</vt:lpstr>
      <vt:lpstr>Site 66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UCS</cp:lastModifiedBy>
  <cp:revision>29</cp:revision>
  <dcterms:created xsi:type="dcterms:W3CDTF">2015-05-06T01:34:18Z</dcterms:created>
  <dcterms:modified xsi:type="dcterms:W3CDTF">2015-05-16T01:43:19Z</dcterms:modified>
</cp:coreProperties>
</file>