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0"/>
  </p:handoutMasterIdLst>
  <p:sldIdLst>
    <p:sldId id="256" r:id="rId2"/>
    <p:sldId id="265" r:id="rId3"/>
    <p:sldId id="258" r:id="rId4"/>
    <p:sldId id="287" r:id="rId5"/>
    <p:sldId id="267" r:id="rId6"/>
    <p:sldId id="272" r:id="rId7"/>
    <p:sldId id="275" r:id="rId8"/>
    <p:sldId id="278" r:id="rId9"/>
    <p:sldId id="276" r:id="rId10"/>
    <p:sldId id="291" r:id="rId11"/>
    <p:sldId id="289" r:id="rId12"/>
    <p:sldId id="268" r:id="rId13"/>
    <p:sldId id="290" r:id="rId14"/>
    <p:sldId id="269" r:id="rId15"/>
    <p:sldId id="292" r:id="rId16"/>
    <p:sldId id="266" r:id="rId17"/>
    <p:sldId id="286" r:id="rId18"/>
    <p:sldId id="285" r:id="rId19"/>
    <p:sldId id="273" r:id="rId20"/>
    <p:sldId id="270" r:id="rId21"/>
    <p:sldId id="277" r:id="rId22"/>
    <p:sldId id="279" r:id="rId23"/>
    <p:sldId id="283" r:id="rId24"/>
    <p:sldId id="274" r:id="rId25"/>
    <p:sldId id="298" r:id="rId26"/>
    <p:sldId id="297" r:id="rId27"/>
    <p:sldId id="293" r:id="rId28"/>
    <p:sldId id="299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A52342B-16B0-4E1B-BC39-F17A10846E5D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D61685-E109-474C-ABB1-B7EEC10D7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033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Jq1U8JyHW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851648" cy="2209800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4800" dirty="0">
                <a:solidFill>
                  <a:srgbClr val="FFFF99"/>
                </a:solidFill>
                <a:effectLst/>
              </a:rPr>
              <a:t>Watershed Assessment and River Restoration Strategies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54696" cy="2514600"/>
          </a:xfrm>
        </p:spPr>
        <p:txBody>
          <a:bodyPr anchor="ctr" anchorCtr="1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800" dirty="0" smtClean="0">
                <a:solidFill>
                  <a:srgbClr val="FFFF99"/>
                </a:solidFill>
                <a:latin typeface="+mj-lt"/>
              </a:rPr>
              <a:t>Katie Halvorson</a:t>
            </a:r>
          </a:p>
          <a:p>
            <a:pPr algn="ctr">
              <a:spcBef>
                <a:spcPts val="0"/>
              </a:spcBef>
            </a:pPr>
            <a:r>
              <a:rPr lang="en-US" sz="2800" dirty="0" smtClean="0">
                <a:solidFill>
                  <a:srgbClr val="FFFF99"/>
                </a:solidFill>
                <a:latin typeface="+mj-lt"/>
              </a:rPr>
              <a:t>Earth and Physical Science Department</a:t>
            </a:r>
          </a:p>
          <a:p>
            <a:pPr algn="ctr">
              <a:spcBef>
                <a:spcPts val="0"/>
              </a:spcBef>
            </a:pPr>
            <a:r>
              <a:rPr lang="en-US" sz="2800" dirty="0" smtClean="0">
                <a:solidFill>
                  <a:srgbClr val="FFFF99"/>
                </a:solidFill>
                <a:latin typeface="+mj-lt"/>
              </a:rPr>
              <a:t>Western Oregon University</a:t>
            </a:r>
          </a:p>
          <a:p>
            <a:pPr algn="ctr">
              <a:spcBef>
                <a:spcPts val="0"/>
              </a:spcBef>
            </a:pPr>
            <a:r>
              <a:rPr lang="en-US" sz="2800" dirty="0" smtClean="0">
                <a:solidFill>
                  <a:srgbClr val="FFFF99"/>
                </a:solidFill>
                <a:latin typeface="+mj-lt"/>
              </a:rPr>
              <a:t>Monmouth, Oregon</a:t>
            </a:r>
          </a:p>
        </p:txBody>
      </p:sp>
    </p:spTree>
    <p:extLst>
      <p:ext uri="{BB962C8B-B14F-4D97-AF65-F5344CB8AC3E}">
        <p14:creationId xmlns:p14="http://schemas.microsoft.com/office/powerpoint/2010/main" xmlns="" val="19805299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2590800"/>
            <a:ext cx="7772400" cy="1362456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FFFF99"/>
                </a:solidFill>
                <a:effectLst/>
              </a:rPr>
              <a:t>WATERSHEDS</a:t>
            </a:r>
            <a:endParaRPr lang="en-US" sz="6000" dirty="0">
              <a:solidFill>
                <a:srgbClr val="FFFF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87564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23" t="674" r="13230" b="13444"/>
          <a:stretch/>
        </p:blipFill>
        <p:spPr bwMode="auto">
          <a:xfrm>
            <a:off x="152400" y="228600"/>
            <a:ext cx="8568266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97003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99"/>
                </a:solidFill>
              </a:rPr>
              <a:t>Significance of a Watershed:</a:t>
            </a:r>
            <a:endParaRPr lang="en-US" b="1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87880"/>
            <a:ext cx="8229600" cy="4389120"/>
          </a:xfrm>
        </p:spPr>
        <p:txBody>
          <a:bodyPr/>
          <a:lstStyle/>
          <a:p>
            <a:pPr>
              <a:spcBef>
                <a:spcPts val="600"/>
              </a:spcBef>
              <a:buClr>
                <a:srgbClr val="FFFF00"/>
              </a:buClr>
            </a:pPr>
            <a:r>
              <a:rPr lang="en-US" sz="3200" b="1" dirty="0">
                <a:solidFill>
                  <a:srgbClr val="FFFF99"/>
                </a:solidFill>
                <a:latin typeface="+mj-lt"/>
              </a:rPr>
              <a:t>“Area of land that drains downslope to the lowest point”- </a:t>
            </a: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OWEB</a:t>
            </a:r>
          </a:p>
          <a:p>
            <a:pPr>
              <a:spcBef>
                <a:spcPts val="600"/>
              </a:spcBef>
              <a:buClr>
                <a:srgbClr val="FFFF00"/>
              </a:buClr>
            </a:pPr>
            <a:endParaRPr lang="en-US" sz="1000" b="1" dirty="0">
              <a:solidFill>
                <a:srgbClr val="FFFF99"/>
              </a:solidFill>
              <a:latin typeface="+mj-lt"/>
            </a:endParaRPr>
          </a:p>
          <a:p>
            <a:pPr>
              <a:spcBef>
                <a:spcPts val="600"/>
              </a:spcBef>
              <a:buClr>
                <a:srgbClr val="FFFF00"/>
              </a:buClr>
            </a:pPr>
            <a:r>
              <a:rPr lang="en-US" sz="3200" b="1" dirty="0">
                <a:solidFill>
                  <a:srgbClr val="FFFF99"/>
                </a:solidFill>
                <a:latin typeface="+mj-lt"/>
              </a:rPr>
              <a:t>Assessments should occur at the watershed level due to </a:t>
            </a: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connectivity</a:t>
            </a:r>
          </a:p>
          <a:p>
            <a:pPr marL="0" indent="0">
              <a:spcBef>
                <a:spcPts val="600"/>
              </a:spcBef>
              <a:buClr>
                <a:srgbClr val="FFFF00"/>
              </a:buClr>
              <a:buNone/>
            </a:pPr>
            <a:endParaRPr lang="en-US" sz="1000" b="1" dirty="0">
              <a:solidFill>
                <a:srgbClr val="FFFF99"/>
              </a:solidFill>
              <a:latin typeface="+mj-lt"/>
            </a:endParaRPr>
          </a:p>
          <a:p>
            <a:pPr>
              <a:spcBef>
                <a:spcPts val="600"/>
              </a:spcBef>
              <a:buClr>
                <a:srgbClr val="FFFF00"/>
              </a:buClr>
            </a:pPr>
            <a:r>
              <a:rPr lang="en-US" sz="3200" b="1" dirty="0">
                <a:solidFill>
                  <a:srgbClr val="FFFF99"/>
                </a:solidFill>
                <a:latin typeface="+mj-lt"/>
              </a:rPr>
              <a:t>Activity affecting the watershed at one location will affect the </a:t>
            </a: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system downstream</a:t>
            </a:r>
            <a:endParaRPr lang="en-US" sz="3200" b="1" dirty="0">
              <a:solidFill>
                <a:srgbClr val="FFFF99"/>
              </a:solidFill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9287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2497" y="0"/>
            <a:ext cx="5066503" cy="680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72337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99"/>
                </a:solidFill>
              </a:rPr>
              <a:t>Watershed Processes:</a:t>
            </a:r>
            <a:endParaRPr lang="en-US" b="1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40280"/>
            <a:ext cx="9296400" cy="438912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lr>
                <a:srgbClr val="FFFF00"/>
              </a:buClr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Controlled by </a:t>
            </a: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geology</a:t>
            </a:r>
            <a:r>
              <a:rPr lang="en-US" sz="3200" b="1" dirty="0">
                <a:solidFill>
                  <a:srgbClr val="FFFF99"/>
                </a:solidFill>
                <a:latin typeface="+mj-lt"/>
              </a:rPr>
              <a:t>, climate, and disturbances</a:t>
            </a:r>
          </a:p>
          <a:p>
            <a:pPr lvl="1">
              <a:spcBef>
                <a:spcPts val="6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FFFF99"/>
                </a:solidFill>
                <a:latin typeface="+mj-lt"/>
              </a:rPr>
              <a:t>Geology: </a:t>
            </a: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uplift can </a:t>
            </a:r>
            <a:r>
              <a:rPr lang="en-US" sz="3200" b="1" dirty="0">
                <a:solidFill>
                  <a:srgbClr val="FFFF99"/>
                </a:solidFill>
                <a:latin typeface="+mj-lt"/>
              </a:rPr>
              <a:t>influence slope </a:t>
            </a:r>
            <a:endParaRPr lang="en-US" sz="3200" b="1" dirty="0" smtClean="0">
              <a:solidFill>
                <a:srgbClr val="FFFF99"/>
              </a:solidFill>
              <a:latin typeface="+mj-lt"/>
            </a:endParaRPr>
          </a:p>
          <a:p>
            <a:pPr lvl="1">
              <a:spcBef>
                <a:spcPts val="6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Climate</a:t>
            </a:r>
            <a:r>
              <a:rPr lang="en-US" sz="3200" b="1" dirty="0">
                <a:solidFill>
                  <a:srgbClr val="FFFF99"/>
                </a:solidFill>
                <a:latin typeface="+mj-lt"/>
              </a:rPr>
              <a:t>: elevation, precipitation, </a:t>
            </a: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and vegetation</a:t>
            </a:r>
            <a:endParaRPr lang="en-US" sz="3200" b="1" dirty="0">
              <a:solidFill>
                <a:srgbClr val="FFFF99"/>
              </a:solidFill>
              <a:latin typeface="+mj-lt"/>
            </a:endParaRPr>
          </a:p>
          <a:p>
            <a:pPr lvl="1">
              <a:spcBef>
                <a:spcPts val="6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FFFF99"/>
                </a:solidFill>
                <a:latin typeface="+mj-lt"/>
              </a:rPr>
              <a:t>Disturbances: large or small scale</a:t>
            </a:r>
          </a:p>
          <a:p>
            <a:pPr lvl="2">
              <a:spcBef>
                <a:spcPts val="6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b="1" dirty="0">
                <a:solidFill>
                  <a:srgbClr val="FFFF99"/>
                </a:solidFill>
                <a:latin typeface="+mj-lt"/>
              </a:rPr>
              <a:t>Small Scale: trees blown into a stream</a:t>
            </a:r>
          </a:p>
          <a:p>
            <a:pPr lvl="2">
              <a:spcBef>
                <a:spcPts val="6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b="1" dirty="0">
                <a:solidFill>
                  <a:srgbClr val="FFFF99"/>
                </a:solidFill>
                <a:latin typeface="+mj-lt"/>
              </a:rPr>
              <a:t>Large Scale: fire or flood</a:t>
            </a:r>
          </a:p>
        </p:txBody>
      </p:sp>
    </p:spTree>
    <p:extLst>
      <p:ext uri="{BB962C8B-B14F-4D97-AF65-F5344CB8AC3E}">
        <p14:creationId xmlns:p14="http://schemas.microsoft.com/office/powerpoint/2010/main" xmlns="" val="7609627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218944"/>
            <a:ext cx="7772400" cy="136245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99"/>
                </a:solidFill>
                <a:effectLst/>
              </a:rPr>
              <a:t>RIVER RESTORATION</a:t>
            </a:r>
            <a:endParaRPr lang="en-US" dirty="0">
              <a:solidFill>
                <a:srgbClr val="FFFF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9248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99"/>
                </a:solidFill>
              </a:rPr>
              <a:t>What is River Restoration?</a:t>
            </a:r>
            <a:endParaRPr lang="en-US" b="1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4080"/>
            <a:ext cx="8229600" cy="438912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None/>
            </a:pPr>
            <a:r>
              <a:rPr lang="en-US" sz="3600" b="1" dirty="0">
                <a:solidFill>
                  <a:srgbClr val="FFFF99"/>
                </a:solidFill>
                <a:latin typeface="+mj-lt"/>
              </a:rPr>
              <a:t>“assisting the establishment of improved hydrologic, geomorphic, and ecological processes in a degraded watershed system and replacing lost, damaged, or compromised elements of the natural system</a:t>
            </a: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” (</a:t>
            </a:r>
            <a:r>
              <a:rPr lang="en-US" sz="3600" b="1" dirty="0" err="1" smtClean="0">
                <a:solidFill>
                  <a:srgbClr val="FFFF99"/>
                </a:solidFill>
                <a:latin typeface="+mj-lt"/>
              </a:rPr>
              <a:t>Wohl</a:t>
            </a: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 et al., 2005)</a:t>
            </a:r>
            <a:endParaRPr lang="en-US" sz="3600" b="1" dirty="0">
              <a:solidFill>
                <a:srgbClr val="FFFF99"/>
              </a:solidFill>
              <a:latin typeface="+mj-lt"/>
            </a:endParaRP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5028507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9080601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04800"/>
            <a:ext cx="7449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Census of River Restoration Projects in the United States (1995-2005)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1206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54" y="76200"/>
            <a:ext cx="9107446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120825"/>
            <a:ext cx="8622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Types of Restoration Projects in Pacific Northwest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05600" y="3704095"/>
            <a:ext cx="1828800" cy="1704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05600" y="5562600"/>
            <a:ext cx="1828800" cy="164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324600" y="3810000"/>
            <a:ext cx="304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324600" y="5638800"/>
            <a:ext cx="304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693262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99"/>
                </a:solidFill>
              </a:rPr>
              <a:t>Five Criteria for Measuring Successful Restoration </a:t>
            </a:r>
            <a:r>
              <a:rPr lang="en-US" b="1" dirty="0" smtClean="0">
                <a:solidFill>
                  <a:srgbClr val="FFFF99"/>
                </a:solidFill>
              </a:rPr>
              <a:t>Projects:</a:t>
            </a:r>
            <a:endParaRPr lang="en-US" b="1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21280"/>
            <a:ext cx="4343400" cy="301752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FF00"/>
              </a:buClr>
            </a:pPr>
            <a:r>
              <a:rPr lang="en-US" sz="3200" b="1" dirty="0">
                <a:solidFill>
                  <a:srgbClr val="FFFF99"/>
                </a:solidFill>
                <a:latin typeface="+mj-lt"/>
              </a:rPr>
              <a:t>Guiding Image</a:t>
            </a:r>
          </a:p>
          <a:p>
            <a:pPr>
              <a:buClr>
                <a:srgbClr val="FFFF00"/>
              </a:buClr>
            </a:pPr>
            <a:r>
              <a:rPr lang="en-US" sz="3200" b="1" dirty="0">
                <a:solidFill>
                  <a:srgbClr val="FFFF99"/>
                </a:solidFill>
                <a:latin typeface="+mj-lt"/>
              </a:rPr>
              <a:t>Improved Ecosystem</a:t>
            </a:r>
          </a:p>
          <a:p>
            <a:pPr>
              <a:buClr>
                <a:srgbClr val="FFFF00"/>
              </a:buClr>
            </a:pPr>
            <a:r>
              <a:rPr lang="en-US" sz="3200" b="1" dirty="0">
                <a:solidFill>
                  <a:srgbClr val="FFFF99"/>
                </a:solidFill>
                <a:latin typeface="+mj-lt"/>
              </a:rPr>
              <a:t>Increased Resilience</a:t>
            </a:r>
          </a:p>
          <a:p>
            <a:pPr>
              <a:buClr>
                <a:srgbClr val="FFFF00"/>
              </a:buClr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Harmless to Habitat</a:t>
            </a:r>
            <a:endParaRPr lang="en-US" sz="3200" b="1" dirty="0">
              <a:solidFill>
                <a:srgbClr val="FFFF99"/>
              </a:solidFill>
              <a:latin typeface="+mj-lt"/>
            </a:endParaRPr>
          </a:p>
          <a:p>
            <a:pPr>
              <a:buClr>
                <a:srgbClr val="FFFF00"/>
              </a:buClr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Pre- </a:t>
            </a:r>
            <a:r>
              <a:rPr lang="en-US" sz="3200" b="1" dirty="0">
                <a:solidFill>
                  <a:srgbClr val="FFFF99"/>
                </a:solidFill>
                <a:latin typeface="+mj-lt"/>
              </a:rPr>
              <a:t>and </a:t>
            </a: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Post-Project</a:t>
            </a:r>
          </a:p>
          <a:p>
            <a:pPr>
              <a:buClr>
                <a:srgbClr val="FFFF00"/>
              </a:buClr>
              <a:buNone/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   Assessment</a:t>
            </a:r>
            <a:endParaRPr lang="en-US" sz="3200" b="1" dirty="0">
              <a:solidFill>
                <a:srgbClr val="FFFF99"/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715000"/>
            <a:ext cx="199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99"/>
                </a:solidFill>
                <a:latin typeface="+mj-lt"/>
              </a:rPr>
              <a:t>Palmer et al., 2005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057400"/>
            <a:ext cx="3657600" cy="43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86172" y="6488668"/>
            <a:ext cx="390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+mj-lt"/>
              </a:rPr>
              <a:t>Failed Meander Design, </a:t>
            </a:r>
            <a:r>
              <a:rPr lang="en-US" dirty="0" err="1" smtClean="0">
                <a:solidFill>
                  <a:srgbClr val="FFFF00"/>
                </a:solidFill>
                <a:latin typeface="+mj-lt"/>
              </a:rPr>
              <a:t>Uvas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 Creek, CA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1670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95618" y="304800"/>
            <a:ext cx="7851648" cy="11430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Outline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66800" y="1295400"/>
            <a:ext cx="6629400" cy="5257800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Introduction</a:t>
            </a:r>
          </a:p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River Morphology</a:t>
            </a:r>
          </a:p>
          <a:p>
            <a:pPr marL="731520" lvl="1" indent="-274320">
              <a:spcBef>
                <a:spcPts val="600"/>
              </a:spcBef>
              <a:buClr>
                <a:srgbClr val="FFFF00"/>
              </a:buClr>
              <a:buSzPct val="95000"/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Fluvial Processes</a:t>
            </a:r>
          </a:p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Watersheds</a:t>
            </a:r>
          </a:p>
          <a:p>
            <a:pPr marL="914400" lvl="1" indent="-457200">
              <a:spcBef>
                <a:spcPts val="6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§"/>
              <a:defRPr/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What are they?</a:t>
            </a:r>
          </a:p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River Restoration</a:t>
            </a:r>
          </a:p>
          <a:p>
            <a:pPr marL="914400" lvl="1" indent="-457200">
              <a:spcBef>
                <a:spcPts val="6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§"/>
              <a:defRPr/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Criteria</a:t>
            </a:r>
          </a:p>
          <a:p>
            <a:pPr marL="914400" lvl="1" indent="-457200">
              <a:spcBef>
                <a:spcPts val="6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§"/>
              <a:defRPr/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What is river restoration?</a:t>
            </a:r>
            <a:endParaRPr lang="en-US" sz="3200" b="1" dirty="0">
              <a:solidFill>
                <a:srgbClr val="FFFF99"/>
              </a:solidFill>
              <a:latin typeface="+mj-lt"/>
            </a:endParaRPr>
          </a:p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</a:rPr>
              <a:t>Summary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856488"/>
          </a:xfrm>
        </p:spPr>
        <p:txBody>
          <a:bodyPr/>
          <a:lstStyle/>
          <a:p>
            <a:r>
              <a:rPr lang="en-US" b="1" dirty="0" smtClean="0">
                <a:solidFill>
                  <a:srgbClr val="FFFF99"/>
                </a:solidFill>
              </a:rPr>
              <a:t>River Restoration </a:t>
            </a:r>
            <a:r>
              <a:rPr lang="en-US" b="1" dirty="0">
                <a:solidFill>
                  <a:srgbClr val="FFFF99"/>
                </a:solidFill>
              </a:rPr>
              <a:t>G</a:t>
            </a:r>
            <a:r>
              <a:rPr lang="en-US" b="1" dirty="0" smtClean="0">
                <a:solidFill>
                  <a:srgbClr val="FFFF99"/>
                </a:solidFill>
              </a:rPr>
              <a:t>uidelines:</a:t>
            </a:r>
            <a:endParaRPr lang="en-US" b="1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FFFF00"/>
              </a:buClr>
              <a:buFont typeface="Arial" pitchFamily="34" charset="0"/>
              <a:buChar char="•"/>
            </a:pPr>
            <a:r>
              <a:rPr lang="en-US" sz="3400" b="1" dirty="0" smtClean="0">
                <a:solidFill>
                  <a:srgbClr val="FFFF99"/>
                </a:solidFill>
                <a:latin typeface="+mj-lt"/>
              </a:rPr>
              <a:t>TARGET </a:t>
            </a:r>
            <a:r>
              <a:rPr lang="en-US" sz="3400" b="1" dirty="0">
                <a:solidFill>
                  <a:srgbClr val="FFFF99"/>
                </a:solidFill>
                <a:latin typeface="+mj-lt"/>
              </a:rPr>
              <a:t>the root causes of habitat and ecosystem </a:t>
            </a:r>
            <a:r>
              <a:rPr lang="en-US" sz="3400" b="1" dirty="0" smtClean="0">
                <a:solidFill>
                  <a:srgbClr val="FFFF99"/>
                </a:solidFill>
                <a:latin typeface="+mj-lt"/>
              </a:rPr>
              <a:t>change</a:t>
            </a:r>
          </a:p>
          <a:p>
            <a:pPr>
              <a:spcBef>
                <a:spcPts val="600"/>
              </a:spcBef>
              <a:buClr>
                <a:srgbClr val="FFFF00"/>
              </a:buClr>
              <a:buFont typeface="Arial" pitchFamily="34" charset="0"/>
              <a:buChar char="•"/>
            </a:pPr>
            <a:r>
              <a:rPr lang="en-US" sz="3400" b="1" dirty="0" smtClean="0">
                <a:solidFill>
                  <a:srgbClr val="FFFF99"/>
                </a:solidFill>
                <a:latin typeface="+mj-lt"/>
              </a:rPr>
              <a:t>TAILOR </a:t>
            </a:r>
            <a:r>
              <a:rPr lang="en-US" sz="3400" b="1" dirty="0">
                <a:solidFill>
                  <a:srgbClr val="FFFF99"/>
                </a:solidFill>
                <a:latin typeface="+mj-lt"/>
              </a:rPr>
              <a:t>restoration actions to local </a:t>
            </a:r>
            <a:r>
              <a:rPr lang="en-US" sz="3400" b="1" dirty="0" smtClean="0">
                <a:solidFill>
                  <a:srgbClr val="FFFF99"/>
                </a:solidFill>
                <a:latin typeface="+mj-lt"/>
              </a:rPr>
              <a:t>potential</a:t>
            </a:r>
          </a:p>
          <a:p>
            <a:pPr>
              <a:spcBef>
                <a:spcPts val="600"/>
              </a:spcBef>
              <a:buClr>
                <a:srgbClr val="FFFF00"/>
              </a:buClr>
              <a:buFont typeface="Arial" pitchFamily="34" charset="0"/>
              <a:buChar char="•"/>
            </a:pPr>
            <a:r>
              <a:rPr lang="en-US" sz="3400" b="1" dirty="0" smtClean="0">
                <a:solidFill>
                  <a:srgbClr val="FFFF99"/>
                </a:solidFill>
                <a:latin typeface="+mj-lt"/>
              </a:rPr>
              <a:t>MATCH </a:t>
            </a:r>
            <a:r>
              <a:rPr lang="en-US" sz="3400" b="1" dirty="0">
                <a:solidFill>
                  <a:srgbClr val="FFFF99"/>
                </a:solidFill>
                <a:latin typeface="+mj-lt"/>
              </a:rPr>
              <a:t>the scale of restoration to the scale of physical and biological </a:t>
            </a:r>
            <a:r>
              <a:rPr lang="en-US" sz="3400" b="1" dirty="0" smtClean="0">
                <a:solidFill>
                  <a:srgbClr val="FFFF99"/>
                </a:solidFill>
                <a:latin typeface="+mj-lt"/>
              </a:rPr>
              <a:t>processes</a:t>
            </a:r>
          </a:p>
          <a:p>
            <a:pPr>
              <a:spcBef>
                <a:spcPts val="600"/>
              </a:spcBef>
              <a:buClr>
                <a:srgbClr val="FFFF00"/>
              </a:buClr>
              <a:buFont typeface="Arial" pitchFamily="34" charset="0"/>
              <a:buChar char="•"/>
            </a:pPr>
            <a:r>
              <a:rPr lang="en-US" sz="3400" b="1" dirty="0" smtClean="0">
                <a:solidFill>
                  <a:srgbClr val="FFFF99"/>
                </a:solidFill>
                <a:latin typeface="+mj-lt"/>
              </a:rPr>
              <a:t>OUTCOMES - Develop </a:t>
            </a:r>
            <a:r>
              <a:rPr lang="en-US" sz="3400" b="1" dirty="0">
                <a:solidFill>
                  <a:srgbClr val="FFFF99"/>
                </a:solidFill>
                <a:latin typeface="+mj-lt"/>
              </a:rPr>
              <a:t>explicit </a:t>
            </a:r>
            <a:r>
              <a:rPr lang="en-US" sz="3400" b="1" dirty="0" smtClean="0">
                <a:solidFill>
                  <a:srgbClr val="FFFF99"/>
                </a:solidFill>
                <a:latin typeface="+mj-lt"/>
              </a:rPr>
              <a:t>expected </a:t>
            </a:r>
            <a:r>
              <a:rPr lang="en-US" sz="3400" b="1" dirty="0">
                <a:solidFill>
                  <a:srgbClr val="FFFF99"/>
                </a:solidFill>
                <a:latin typeface="+mj-lt"/>
              </a:rPr>
              <a:t>outcomes, including recovery time</a:t>
            </a:r>
          </a:p>
          <a:p>
            <a:pPr>
              <a:buNone/>
            </a:pPr>
            <a:endParaRPr lang="en-US" sz="32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6324600"/>
            <a:ext cx="2267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99"/>
                </a:solidFill>
                <a:latin typeface="+mj-lt"/>
              </a:rPr>
              <a:t>T. </a:t>
            </a:r>
            <a:r>
              <a:rPr lang="en-US" dirty="0" err="1" smtClean="0">
                <a:solidFill>
                  <a:srgbClr val="FFFF99"/>
                </a:solidFill>
                <a:latin typeface="+mj-lt"/>
              </a:rPr>
              <a:t>Beechie</a:t>
            </a:r>
            <a:r>
              <a:rPr lang="en-US" dirty="0" smtClean="0">
                <a:solidFill>
                  <a:srgbClr val="FFFF99"/>
                </a:solidFill>
                <a:latin typeface="+mj-lt"/>
              </a:rPr>
              <a:t> et al., 2010</a:t>
            </a:r>
            <a:endParaRPr lang="en-US" dirty="0">
              <a:solidFill>
                <a:srgbClr val="FFFF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3730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610600" cy="914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FF99"/>
                </a:solidFill>
              </a:rPr>
              <a:t>Rules for the Road in River Restoration:</a:t>
            </a:r>
            <a:endParaRPr lang="en-US" sz="4000" b="1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2438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FFFF00"/>
              </a:buClr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Clear </a:t>
            </a:r>
            <a:r>
              <a:rPr lang="en-US" sz="3200" b="1" dirty="0">
                <a:solidFill>
                  <a:srgbClr val="FFFF99"/>
                </a:solidFill>
                <a:latin typeface="+mj-lt"/>
              </a:rPr>
              <a:t>statement of </a:t>
            </a: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objectives</a:t>
            </a:r>
          </a:p>
          <a:p>
            <a:pPr>
              <a:spcBef>
                <a:spcPts val="600"/>
              </a:spcBef>
              <a:buClr>
                <a:srgbClr val="FFFF00"/>
              </a:buClr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Incorporate </a:t>
            </a:r>
            <a:r>
              <a:rPr lang="en-US" sz="3200" b="1" dirty="0">
                <a:solidFill>
                  <a:srgbClr val="FFFF99"/>
                </a:solidFill>
                <a:latin typeface="+mj-lt"/>
              </a:rPr>
              <a:t>geomorphic </a:t>
            </a: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process</a:t>
            </a:r>
          </a:p>
          <a:p>
            <a:pPr>
              <a:spcBef>
                <a:spcPts val="600"/>
              </a:spcBef>
              <a:buClr>
                <a:srgbClr val="FFFF00"/>
              </a:buClr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Promote quality habitat </a:t>
            </a:r>
          </a:p>
          <a:p>
            <a:pPr>
              <a:spcBef>
                <a:spcPts val="600"/>
              </a:spcBef>
              <a:buClr>
                <a:srgbClr val="FFFF00"/>
              </a:buClr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Promote hydrologic complexity in the channel</a:t>
            </a:r>
          </a:p>
          <a:p>
            <a:pPr marL="0" indent="0">
              <a:spcBef>
                <a:spcPts val="600"/>
              </a:spcBef>
              <a:buClr>
                <a:srgbClr val="FFFF00"/>
              </a:buClr>
              <a:buNone/>
            </a:pPr>
            <a:endParaRPr lang="en-US" sz="2800" b="1" dirty="0" smtClean="0">
              <a:solidFill>
                <a:srgbClr val="FFFF99"/>
              </a:solidFill>
              <a:latin typeface="+mj-lt"/>
            </a:endParaRPr>
          </a:p>
          <a:p>
            <a:pPr marL="393192" lvl="1" indent="0">
              <a:spcBef>
                <a:spcPts val="600"/>
              </a:spcBef>
              <a:buClr>
                <a:srgbClr val="FFFF00"/>
              </a:buClr>
              <a:buNone/>
            </a:pPr>
            <a:r>
              <a:rPr lang="en-US" sz="2800" b="1" dirty="0" smtClean="0">
                <a:solidFill>
                  <a:srgbClr val="FFFF99"/>
                </a:solidFill>
                <a:latin typeface="+mj-lt"/>
              </a:rPr>
              <a:t> </a:t>
            </a:r>
            <a:endParaRPr lang="en-US" sz="2800" b="1" dirty="0">
              <a:solidFill>
                <a:srgbClr val="FFFF99"/>
              </a:solidFill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972" y="4114800"/>
            <a:ext cx="796862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095239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99"/>
                </a:solidFill>
              </a:rPr>
              <a:t>Channel Modification Projects:</a:t>
            </a:r>
            <a:endParaRPr lang="en-US" b="1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480"/>
            <a:ext cx="8229600" cy="2560320"/>
          </a:xfrm>
        </p:spPr>
        <p:txBody>
          <a:bodyPr/>
          <a:lstStyle/>
          <a:p>
            <a:pPr>
              <a:buClr>
                <a:srgbClr val="FFFF00"/>
              </a:buClr>
              <a:buNone/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Purpose: “accelerate recovery to a stable, sustainable channel form that is in dynamic balance with its sediment, large-wood, and flow regime.”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3200400"/>
            <a:ext cx="3250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99"/>
                </a:solidFill>
                <a:latin typeface="+mj-lt"/>
              </a:rPr>
              <a:t>Washington Dept. Forestry, 2004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33800"/>
            <a:ext cx="5867400" cy="305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83314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99"/>
                </a:solidFill>
              </a:rPr>
              <a:t>Elements of Channel Modification:</a:t>
            </a:r>
            <a:endParaRPr lang="en-US" b="1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9372600" cy="3855720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en-US" sz="3200" b="1" dirty="0">
                <a:solidFill>
                  <a:srgbClr val="FFFF99"/>
                </a:solidFill>
                <a:latin typeface="+mj-lt"/>
              </a:rPr>
              <a:t>Improved stability </a:t>
            </a:r>
          </a:p>
          <a:p>
            <a:pPr>
              <a:buClr>
                <a:srgbClr val="FFFF00"/>
              </a:buClr>
            </a:pPr>
            <a:r>
              <a:rPr lang="en-US" sz="3200" b="1" dirty="0">
                <a:solidFill>
                  <a:srgbClr val="FFFF99"/>
                </a:solidFill>
                <a:latin typeface="+mj-lt"/>
              </a:rPr>
              <a:t>Improved sorting of gravels for spawning habitats</a:t>
            </a:r>
          </a:p>
          <a:p>
            <a:pPr>
              <a:buClr>
                <a:srgbClr val="FFFF00"/>
              </a:buClr>
            </a:pPr>
            <a:r>
              <a:rPr lang="en-US" sz="3200" b="1" dirty="0">
                <a:solidFill>
                  <a:srgbClr val="FFFF99"/>
                </a:solidFill>
                <a:latin typeface="+mj-lt"/>
              </a:rPr>
              <a:t>Improved water access to floodplain</a:t>
            </a:r>
          </a:p>
          <a:p>
            <a:pPr>
              <a:buClr>
                <a:srgbClr val="FFFF00"/>
              </a:buClr>
            </a:pPr>
            <a:r>
              <a:rPr lang="en-US" sz="3200" b="1" dirty="0">
                <a:solidFill>
                  <a:srgbClr val="FFFF99"/>
                </a:solidFill>
                <a:latin typeface="+mj-lt"/>
              </a:rPr>
              <a:t>Greater diversity in channel </a:t>
            </a:r>
            <a:r>
              <a:rPr lang="en-US" sz="3200" b="1" dirty="0" err="1">
                <a:solidFill>
                  <a:srgbClr val="FFFF99"/>
                </a:solidFill>
                <a:latin typeface="+mj-lt"/>
              </a:rPr>
              <a:t>bedforms</a:t>
            </a:r>
            <a:endParaRPr lang="en-US" sz="3200" b="1" dirty="0">
              <a:solidFill>
                <a:srgbClr val="FFFF99"/>
              </a:solidFill>
              <a:latin typeface="+mj-lt"/>
            </a:endParaRPr>
          </a:p>
          <a:p>
            <a:pPr>
              <a:buClr>
                <a:srgbClr val="FFFF00"/>
              </a:buClr>
            </a:pPr>
            <a:r>
              <a:rPr lang="en-US" sz="3200" b="1" dirty="0">
                <a:solidFill>
                  <a:srgbClr val="FFFF99"/>
                </a:solidFill>
                <a:latin typeface="+mj-lt"/>
              </a:rPr>
              <a:t>Improved riparian zones</a:t>
            </a:r>
          </a:p>
          <a:p>
            <a:pPr>
              <a:buClr>
                <a:srgbClr val="FFFF00"/>
              </a:buClr>
            </a:pPr>
            <a:r>
              <a:rPr lang="en-US" sz="3200" b="1" dirty="0">
                <a:solidFill>
                  <a:srgbClr val="FFFF99"/>
                </a:solidFill>
                <a:latin typeface="+mj-lt"/>
              </a:rPr>
              <a:t>Improved habitat quality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3733800"/>
            <a:ext cx="3816059" cy="286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5324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99"/>
                </a:solidFill>
              </a:rPr>
              <a:t>Example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3622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2800" b="1" dirty="0">
                <a:solidFill>
                  <a:srgbClr val="FFFF99"/>
                </a:solidFill>
                <a:latin typeface="+mj-lt"/>
              </a:rPr>
              <a:t>Problem: Channel disconnected from floodplain in large lowland rivers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FF99"/>
                </a:solidFill>
                <a:latin typeface="+mj-lt"/>
              </a:rPr>
              <a:t>Option </a:t>
            </a:r>
            <a:r>
              <a:rPr lang="en-US" b="1" dirty="0">
                <a:solidFill>
                  <a:srgbClr val="FFFF99"/>
                </a:solidFill>
                <a:latin typeface="+mj-lt"/>
              </a:rPr>
              <a:t>1: Levee breaching or </a:t>
            </a:r>
            <a:r>
              <a:rPr lang="en-US" b="1" dirty="0" smtClean="0">
                <a:solidFill>
                  <a:srgbClr val="FFFF99"/>
                </a:solidFill>
                <a:latin typeface="+mj-lt"/>
              </a:rPr>
              <a:t>widening</a:t>
            </a:r>
            <a:endParaRPr lang="en-US" b="1" dirty="0">
              <a:solidFill>
                <a:srgbClr val="FFFF99"/>
              </a:solidFill>
              <a:latin typeface="+mj-lt"/>
            </a:endParaRP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FF99"/>
                </a:solidFill>
                <a:latin typeface="+mj-lt"/>
              </a:rPr>
              <a:t>Option </a:t>
            </a:r>
            <a:r>
              <a:rPr lang="en-US" b="1" dirty="0">
                <a:solidFill>
                  <a:srgbClr val="FFFF99"/>
                </a:solidFill>
                <a:latin typeface="+mj-lt"/>
              </a:rPr>
              <a:t>2: Periodic </a:t>
            </a:r>
            <a:r>
              <a:rPr lang="en-US" b="1" dirty="0" smtClean="0">
                <a:solidFill>
                  <a:srgbClr val="FFFF99"/>
                </a:solidFill>
                <a:latin typeface="+mj-lt"/>
              </a:rPr>
              <a:t>dredging</a:t>
            </a:r>
            <a:endParaRPr lang="en-US" b="1" dirty="0">
              <a:solidFill>
                <a:srgbClr val="FFFF99"/>
              </a:solidFill>
              <a:latin typeface="+mj-lt"/>
            </a:endParaRPr>
          </a:p>
          <a:p>
            <a:endParaRPr lang="en-US" sz="2800" b="1" dirty="0">
              <a:solidFill>
                <a:srgbClr val="FFFF99"/>
              </a:solidFill>
              <a:latin typeface="+mj-lt"/>
            </a:endParaRPr>
          </a:p>
          <a:p>
            <a:endParaRPr lang="en-US" dirty="0"/>
          </a:p>
        </p:txBody>
      </p:sp>
      <p:pic>
        <p:nvPicPr>
          <p:cNvPr id="5126" name="Picture 6" descr="https://tonyladson.files.wordpress.com/2014/09/island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5836" y="3581400"/>
            <a:ext cx="4275964" cy="31762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679292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99"/>
                </a:solidFill>
              </a:rPr>
              <a:t>Example </a:t>
            </a:r>
            <a:r>
              <a:rPr lang="en-US" sz="4500" dirty="0" smtClean="0">
                <a:solidFill>
                  <a:srgbClr val="FFFF99"/>
                </a:solidFill>
              </a:rPr>
              <a:t>(Cont.)</a:t>
            </a:r>
            <a:endParaRPr lang="en-US" sz="4500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5908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2800" b="1" dirty="0" smtClean="0">
                <a:solidFill>
                  <a:srgbClr val="FFFF99"/>
                </a:solidFill>
                <a:latin typeface="+mj-lt"/>
              </a:rPr>
              <a:t>Preferred </a:t>
            </a:r>
            <a:r>
              <a:rPr lang="en-US" sz="2800" b="1" dirty="0" smtClean="0">
                <a:solidFill>
                  <a:srgbClr val="FFFF99"/>
                </a:solidFill>
                <a:latin typeface="+mj-lt"/>
              </a:rPr>
              <a:t>Solution:  Restore </a:t>
            </a:r>
            <a:r>
              <a:rPr lang="en-US" sz="2800" b="1" dirty="0">
                <a:solidFill>
                  <a:srgbClr val="FFFF99"/>
                </a:solidFill>
                <a:latin typeface="+mj-lt"/>
              </a:rPr>
              <a:t>a natural periodic process benefits propagation of native species and natural flood retention.  </a:t>
            </a:r>
            <a:endParaRPr lang="en-US" sz="2800" b="1" dirty="0" smtClean="0">
              <a:solidFill>
                <a:srgbClr val="FFFF99"/>
              </a:solidFill>
              <a:latin typeface="+mj-lt"/>
            </a:endParaRPr>
          </a:p>
          <a:p>
            <a:pPr>
              <a:buClr>
                <a:srgbClr val="FFFF00"/>
              </a:buClr>
            </a:pPr>
            <a:r>
              <a:rPr lang="en-US" sz="2800" b="1" dirty="0" smtClean="0">
                <a:solidFill>
                  <a:srgbClr val="FFFF99"/>
                </a:solidFill>
                <a:latin typeface="+mj-lt"/>
              </a:rPr>
              <a:t>Option </a:t>
            </a:r>
            <a:r>
              <a:rPr lang="en-US" sz="2800" b="1" dirty="0">
                <a:solidFill>
                  <a:srgbClr val="FFFF99"/>
                </a:solidFill>
                <a:latin typeface="+mj-lt"/>
              </a:rPr>
              <a:t>2 is costly and significantly disrupts ecology. Also requires regular maintenance.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3581400"/>
            <a:ext cx="4343400" cy="316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16339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32688"/>
          </a:xfrm>
        </p:spPr>
        <p:txBody>
          <a:bodyPr/>
          <a:lstStyle/>
          <a:p>
            <a:r>
              <a:rPr lang="en-US" b="1" dirty="0" smtClean="0">
                <a:solidFill>
                  <a:srgbClr val="FFFF99"/>
                </a:solidFill>
              </a:rPr>
              <a:t>Restoration Exemplified:</a:t>
            </a:r>
            <a:endParaRPr lang="en-US" b="1" dirty="0">
              <a:solidFill>
                <a:srgbClr val="FFFF9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763000" cy="387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5650468"/>
            <a:ext cx="3279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99"/>
                </a:solidFill>
                <a:latin typeface="+mj-lt"/>
              </a:rPr>
              <a:t>N</a:t>
            </a:r>
            <a:r>
              <a:rPr lang="en-US" sz="2400" b="1" dirty="0" smtClean="0">
                <a:solidFill>
                  <a:srgbClr val="FFFF99"/>
                </a:solidFill>
                <a:latin typeface="+mj-lt"/>
              </a:rPr>
              <a:t>o stream complexity</a:t>
            </a:r>
          </a:p>
          <a:p>
            <a:pPr marL="285750" indent="-28575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99"/>
                </a:solidFill>
                <a:latin typeface="+mj-lt"/>
              </a:rPr>
              <a:t>Lack of turbulent flow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0832" y="5486400"/>
            <a:ext cx="45001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99"/>
                </a:solidFill>
                <a:latin typeface="+mj-lt"/>
              </a:rPr>
              <a:t>Added LWD</a:t>
            </a:r>
          </a:p>
          <a:p>
            <a:pPr marL="285750" indent="-28575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99"/>
                </a:solidFill>
                <a:latin typeface="+mj-lt"/>
              </a:rPr>
              <a:t>Allowed for pool scours to form</a:t>
            </a:r>
          </a:p>
          <a:p>
            <a:pPr marL="285750" indent="-28575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99"/>
                </a:solidFill>
                <a:latin typeface="+mj-lt"/>
              </a:rPr>
              <a:t>Stream complexity enhanced</a:t>
            </a:r>
            <a:endParaRPr lang="en-US" sz="2400" b="1" dirty="0">
              <a:solidFill>
                <a:srgbClr val="FFFF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8960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457200"/>
            <a:ext cx="2971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99"/>
                </a:solidFill>
              </a:rPr>
              <a:t>Summary</a:t>
            </a:r>
            <a:endParaRPr lang="en-US" b="1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89120"/>
          </a:xfrm>
        </p:spPr>
        <p:txBody>
          <a:bodyPr>
            <a:noAutofit/>
          </a:bodyPr>
          <a:lstStyle/>
          <a:p>
            <a:pPr>
              <a:buClr>
                <a:srgbClr val="FFFF00"/>
              </a:buClr>
            </a:pPr>
            <a:r>
              <a:rPr lang="en-US" sz="2800" b="1" dirty="0" smtClean="0">
                <a:solidFill>
                  <a:srgbClr val="FFFF99"/>
                </a:solidFill>
                <a:latin typeface="+mj-lt"/>
              </a:rPr>
              <a:t>River restoration: “assisting </a:t>
            </a:r>
            <a:r>
              <a:rPr lang="en-US" sz="2800" b="1" dirty="0">
                <a:solidFill>
                  <a:srgbClr val="FFFF99"/>
                </a:solidFill>
                <a:latin typeface="+mj-lt"/>
              </a:rPr>
              <a:t>the establishment of improved hydrologic, geomorphic, and ecological processes in a degraded watershed system and replacing lost, damaged, or compromised elements of the natural system” (</a:t>
            </a:r>
            <a:r>
              <a:rPr lang="en-US" sz="2800" b="1" dirty="0" err="1">
                <a:solidFill>
                  <a:srgbClr val="FFFF99"/>
                </a:solidFill>
                <a:latin typeface="+mj-lt"/>
              </a:rPr>
              <a:t>Wohl</a:t>
            </a:r>
            <a:r>
              <a:rPr lang="en-US" sz="2800" b="1" dirty="0">
                <a:solidFill>
                  <a:srgbClr val="FFFF99"/>
                </a:solidFill>
                <a:latin typeface="+mj-lt"/>
              </a:rPr>
              <a:t> et al., 2005</a:t>
            </a:r>
            <a:r>
              <a:rPr lang="en-US" sz="2800" b="1" dirty="0" smtClean="0">
                <a:solidFill>
                  <a:srgbClr val="FFFF99"/>
                </a:solidFill>
                <a:latin typeface="+mj-lt"/>
              </a:rPr>
              <a:t>)</a:t>
            </a:r>
          </a:p>
          <a:p>
            <a:pPr>
              <a:buClr>
                <a:srgbClr val="FFFF00"/>
              </a:buClr>
            </a:pPr>
            <a:r>
              <a:rPr lang="en-US" sz="2800" b="1" dirty="0" smtClean="0">
                <a:solidFill>
                  <a:srgbClr val="FFFF99"/>
                </a:solidFill>
                <a:latin typeface="+mj-lt"/>
              </a:rPr>
              <a:t>Requires process-based approach, with clear objectives and assessment strategy</a:t>
            </a:r>
            <a:endParaRPr lang="en-US" sz="2800" b="1" dirty="0">
              <a:solidFill>
                <a:srgbClr val="FFFF99"/>
              </a:solidFill>
              <a:latin typeface="+mj-lt"/>
            </a:endParaRPr>
          </a:p>
          <a:p>
            <a:pPr>
              <a:buClr>
                <a:srgbClr val="FFFF00"/>
              </a:buClr>
            </a:pPr>
            <a:r>
              <a:rPr lang="en-US" sz="2800" b="1" dirty="0" smtClean="0">
                <a:solidFill>
                  <a:srgbClr val="FFFF99"/>
                </a:solidFill>
                <a:latin typeface="+mj-lt"/>
              </a:rPr>
              <a:t>Successful river restoration is important to increase the complexity of a river for habitats, water quality, and sediment transport</a:t>
            </a:r>
            <a:endParaRPr lang="en-US" sz="2800" b="1" dirty="0">
              <a:solidFill>
                <a:srgbClr val="FFFF99"/>
              </a:solidFill>
              <a:latin typeface="+mj-lt"/>
            </a:endParaRPr>
          </a:p>
          <a:p>
            <a:pPr>
              <a:buClr>
                <a:srgbClr val="FFFF00"/>
              </a:buClr>
            </a:pPr>
            <a:endParaRPr lang="en-US" sz="3200" dirty="0">
              <a:solidFill>
                <a:srgbClr val="FFFF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152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2752" y="2133600"/>
            <a:ext cx="7851648" cy="23622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i="1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Five-Minute River Interlude 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en-US" sz="2000" i="1" dirty="0" smtClean="0">
                <a:hlinkClick r:id="rId2"/>
              </a:rPr>
              <a:t>https://www.youtube.com/watch?v=8Jq1U8JyHW4</a:t>
            </a:r>
            <a:endParaRPr lang="en-US" altLang="en-US" sz="2000" i="1" dirty="0" smtClean="0"/>
          </a:p>
          <a:p>
            <a:pPr algn="ctr">
              <a:spcBef>
                <a:spcPct val="0"/>
              </a:spcBef>
              <a:defRPr/>
            </a:pPr>
            <a:endParaRPr lang="en-US" sz="3200" i="1" dirty="0" smtClean="0">
              <a:solidFill>
                <a:srgbClr val="FFFF99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3200" i="1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000" i="1" dirty="0" err="1" smtClean="0">
                <a:hlinkClick r:id="rId2"/>
              </a:rPr>
              <a:t>Youtube</a:t>
            </a:r>
            <a:r>
              <a:rPr lang="en-US" altLang="en-US" sz="2000" i="1" dirty="0" smtClean="0">
                <a:hlinkClick r:id="rId2"/>
              </a:rPr>
              <a:t> - Salmon Spawning</a:t>
            </a:r>
            <a:endParaRPr lang="en-US" altLang="en-US" sz="2000" i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1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2752" y="2438400"/>
            <a:ext cx="7851648" cy="11430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RIVER MORPHOLOGY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36"/>
          <a:stretch/>
        </p:blipFill>
        <p:spPr bwMode="auto">
          <a:xfrm>
            <a:off x="152400" y="962297"/>
            <a:ext cx="8757878" cy="490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2752" y="-76200"/>
            <a:ext cx="7851648" cy="11430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Federally Designated Wild and Scenic Rivers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88026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99"/>
                </a:solidFill>
              </a:rPr>
              <a:t>River Morphology:</a:t>
            </a:r>
            <a:endParaRPr lang="en-US" b="1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42160"/>
            <a:ext cx="4038600" cy="4434840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buClr>
                <a:srgbClr val="FFFF00"/>
              </a:buClr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Catchment scale </a:t>
            </a:r>
          </a:p>
          <a:p>
            <a:pPr lvl="1">
              <a:spcBef>
                <a:spcPts val="6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Hydrology</a:t>
            </a:r>
            <a:r>
              <a:rPr lang="en-US" sz="3200" b="1" dirty="0">
                <a:solidFill>
                  <a:srgbClr val="FFFF99"/>
                </a:solidFill>
                <a:latin typeface="+mj-lt"/>
              </a:rPr>
              <a:t>, geology</a:t>
            </a:r>
          </a:p>
          <a:p>
            <a:pPr>
              <a:spcBef>
                <a:spcPts val="600"/>
              </a:spcBef>
              <a:buClr>
                <a:srgbClr val="FFFF00"/>
              </a:buClr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Channel </a:t>
            </a:r>
            <a:r>
              <a:rPr lang="en-US" sz="3200" b="1" dirty="0">
                <a:solidFill>
                  <a:srgbClr val="FFFF99"/>
                </a:solidFill>
                <a:latin typeface="+mj-lt"/>
              </a:rPr>
              <a:t>p</a:t>
            </a: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attern </a:t>
            </a:r>
            <a:r>
              <a:rPr lang="en-US" sz="3200" b="1" dirty="0">
                <a:solidFill>
                  <a:srgbClr val="FFFF99"/>
                </a:solidFill>
                <a:latin typeface="+mj-lt"/>
              </a:rPr>
              <a:t>at reach scale</a:t>
            </a:r>
          </a:p>
          <a:p>
            <a:pPr lvl="1">
              <a:spcBef>
                <a:spcPts val="6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FFFF99"/>
                </a:solidFill>
                <a:latin typeface="+mj-lt"/>
              </a:rPr>
              <a:t>L</a:t>
            </a: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ocal </a:t>
            </a:r>
            <a:r>
              <a:rPr lang="en-US" sz="3200" b="1" dirty="0">
                <a:solidFill>
                  <a:srgbClr val="FFFF99"/>
                </a:solidFill>
                <a:latin typeface="+mj-lt"/>
              </a:rPr>
              <a:t>slope, geology</a:t>
            </a:r>
          </a:p>
          <a:p>
            <a:pPr>
              <a:spcBef>
                <a:spcPts val="600"/>
              </a:spcBef>
              <a:buClr>
                <a:srgbClr val="FFFF00"/>
              </a:buClr>
            </a:pPr>
            <a:r>
              <a:rPr lang="en-US" sz="3200" b="1" dirty="0">
                <a:solidFill>
                  <a:srgbClr val="FFFF99"/>
                </a:solidFill>
                <a:latin typeface="+mj-lt"/>
              </a:rPr>
              <a:t>Variations in structure </a:t>
            </a:r>
          </a:p>
          <a:p>
            <a:pPr lvl="1">
              <a:spcBef>
                <a:spcPts val="6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FFFF99"/>
                </a:solidFill>
                <a:latin typeface="+mj-lt"/>
              </a:rPr>
              <a:t>B</a:t>
            </a: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ank </a:t>
            </a:r>
            <a:r>
              <a:rPr lang="en-US" sz="3200" b="1" dirty="0">
                <a:solidFill>
                  <a:srgbClr val="FFFF99"/>
                </a:solidFill>
                <a:latin typeface="+mj-lt"/>
              </a:rPr>
              <a:t>material, </a:t>
            </a: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flow</a:t>
            </a:r>
            <a:endParaRPr lang="en-US" sz="3200" b="1" dirty="0">
              <a:solidFill>
                <a:srgbClr val="FFFF99"/>
              </a:solidFill>
              <a:latin typeface="+mj-lt"/>
            </a:endParaRPr>
          </a:p>
          <a:p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0" t="6899" r="4338"/>
          <a:stretch/>
        </p:blipFill>
        <p:spPr bwMode="auto">
          <a:xfrm>
            <a:off x="3962400" y="1965038"/>
            <a:ext cx="5120640" cy="405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75282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99"/>
                </a:solidFill>
              </a:rPr>
              <a:t>Water Quality:</a:t>
            </a:r>
            <a:endParaRPr lang="en-US" b="1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920085"/>
            <a:ext cx="4038600" cy="4434840"/>
          </a:xfrm>
        </p:spPr>
        <p:txBody>
          <a:bodyPr>
            <a:normAutofit fontScale="92500"/>
          </a:bodyPr>
          <a:lstStyle/>
          <a:p>
            <a:pPr>
              <a:buClr>
                <a:srgbClr val="FFFF00"/>
              </a:buClr>
            </a:pPr>
            <a:r>
              <a:rPr lang="en-US" sz="3200" b="1" dirty="0">
                <a:solidFill>
                  <a:srgbClr val="FFFF99"/>
                </a:solidFill>
                <a:latin typeface="+mj-lt"/>
              </a:rPr>
              <a:t>Cool </a:t>
            </a: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temperatures </a:t>
            </a:r>
            <a:r>
              <a:rPr lang="en-US" sz="3200" b="1" dirty="0">
                <a:solidFill>
                  <a:srgbClr val="FFFF99"/>
                </a:solidFill>
                <a:latin typeface="+mj-lt"/>
              </a:rPr>
              <a:t>and dissolved oxygen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FFFF99"/>
                </a:solidFill>
                <a:latin typeface="+mj-lt"/>
              </a:rPr>
              <a:t>Essential for salmonids and aquatic community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64</a:t>
            </a:r>
            <a:r>
              <a:rPr lang="en-US" sz="3200" b="1" baseline="30000" dirty="0" smtClean="0">
                <a:solidFill>
                  <a:srgbClr val="FFFF99"/>
                </a:solidFill>
                <a:latin typeface="+mj-lt"/>
              </a:rPr>
              <a:t>o</a:t>
            </a: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F </a:t>
            </a:r>
            <a:r>
              <a:rPr lang="en-US" sz="3200" b="1" dirty="0">
                <a:solidFill>
                  <a:srgbClr val="FFFF99"/>
                </a:solidFill>
                <a:latin typeface="+mj-lt"/>
              </a:rPr>
              <a:t>established as basis of sub-lethal for salmonids</a:t>
            </a:r>
          </a:p>
          <a:p>
            <a:pPr marL="0" indent="0">
              <a:buNone/>
            </a:pPr>
            <a:endParaRPr lang="en-US" dirty="0">
              <a:solidFill>
                <a:srgbClr val="FFFF99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0" y="2057400"/>
            <a:ext cx="5080000" cy="3810000"/>
          </a:xfrm>
        </p:spPr>
      </p:pic>
    </p:spTree>
    <p:extLst>
      <p:ext uri="{BB962C8B-B14F-4D97-AF65-F5344CB8AC3E}">
        <p14:creationId xmlns:p14="http://schemas.microsoft.com/office/powerpoint/2010/main" xmlns="" val="24418256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99"/>
                </a:solidFill>
              </a:rPr>
              <a:t>Large Woody Debris (LWD):</a:t>
            </a:r>
            <a:endParaRPr lang="en-US" b="1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lr>
                <a:srgbClr val="FFFF00"/>
              </a:buClr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LWD increases </a:t>
            </a:r>
            <a:r>
              <a:rPr lang="en-US" sz="3200" b="1" dirty="0">
                <a:solidFill>
                  <a:srgbClr val="FFFF99"/>
                </a:solidFill>
                <a:latin typeface="+mj-lt"/>
              </a:rPr>
              <a:t>channel </a:t>
            </a: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roughness</a:t>
            </a:r>
            <a:endParaRPr lang="en-US" sz="3200" b="1" dirty="0">
              <a:solidFill>
                <a:srgbClr val="FFFF99"/>
              </a:solidFill>
              <a:latin typeface="+mj-lt"/>
            </a:endParaRPr>
          </a:p>
          <a:p>
            <a:pPr>
              <a:spcBef>
                <a:spcPts val="600"/>
              </a:spcBef>
              <a:buClr>
                <a:srgbClr val="FFFF00"/>
              </a:buClr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High </a:t>
            </a:r>
            <a:r>
              <a:rPr lang="en-US" sz="3200" b="1" dirty="0">
                <a:solidFill>
                  <a:srgbClr val="FFFF99"/>
                </a:solidFill>
                <a:latin typeface="+mj-lt"/>
              </a:rPr>
              <a:t>flow </a:t>
            </a: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refuge for fish </a:t>
            </a:r>
            <a:endParaRPr lang="en-US" sz="3200" b="1" dirty="0">
              <a:solidFill>
                <a:srgbClr val="FFFF99"/>
              </a:solidFill>
              <a:latin typeface="+mj-lt"/>
            </a:endParaRPr>
          </a:p>
          <a:p>
            <a:pPr>
              <a:spcBef>
                <a:spcPts val="600"/>
              </a:spcBef>
              <a:buClr>
                <a:srgbClr val="FFFF00"/>
              </a:buClr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Gravel retention and in-stream habitat</a:t>
            </a:r>
            <a:endParaRPr lang="en-US" sz="3200" b="1" dirty="0">
              <a:solidFill>
                <a:srgbClr val="FFFF99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3352800"/>
            <a:ext cx="4419600" cy="3314700"/>
          </a:xfrm>
          <a:prstGeom prst="rect">
            <a:avLst/>
          </a:prstGeom>
        </p:spPr>
      </p:pic>
      <p:pic>
        <p:nvPicPr>
          <p:cNvPr id="5" name="Picture 5" descr="aai_07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81400"/>
            <a:ext cx="404419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086086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99"/>
                </a:solidFill>
              </a:rPr>
              <a:t>Importance of Channel Wood: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4389120"/>
          </a:xfrm>
        </p:spPr>
        <p:txBody>
          <a:bodyPr/>
          <a:lstStyle/>
          <a:p>
            <a:pPr>
              <a:spcBef>
                <a:spcPts val="600"/>
              </a:spcBef>
              <a:buClr>
                <a:srgbClr val="FFFF00"/>
              </a:buClr>
            </a:pPr>
            <a:r>
              <a:rPr lang="en-US" sz="3600" b="1" dirty="0">
                <a:solidFill>
                  <a:srgbClr val="FFFF99"/>
                </a:solidFill>
                <a:latin typeface="+mj-lt"/>
              </a:rPr>
              <a:t>Pool </a:t>
            </a: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development</a:t>
            </a:r>
            <a:endParaRPr lang="en-US" sz="3600" b="1" dirty="0">
              <a:solidFill>
                <a:srgbClr val="FFFF99"/>
              </a:solidFill>
              <a:latin typeface="+mj-lt"/>
            </a:endParaRPr>
          </a:p>
          <a:p>
            <a:pPr>
              <a:spcBef>
                <a:spcPts val="600"/>
              </a:spcBef>
              <a:buClr>
                <a:srgbClr val="FFFF00"/>
              </a:buClr>
            </a:pPr>
            <a:r>
              <a:rPr lang="en-US" sz="3600" b="1" dirty="0">
                <a:solidFill>
                  <a:srgbClr val="FFFF99"/>
                </a:solidFill>
                <a:latin typeface="+mj-lt"/>
              </a:rPr>
              <a:t>Sediment retention</a:t>
            </a:r>
          </a:p>
          <a:p>
            <a:pPr>
              <a:spcBef>
                <a:spcPts val="600"/>
              </a:spcBef>
              <a:buClr>
                <a:srgbClr val="FFFF00"/>
              </a:buClr>
            </a:pPr>
            <a:r>
              <a:rPr lang="en-US" sz="3600" b="1" dirty="0">
                <a:solidFill>
                  <a:srgbClr val="FFFF99"/>
                </a:solidFill>
                <a:latin typeface="+mj-lt"/>
              </a:rPr>
              <a:t>High-quality spawning habitat</a:t>
            </a:r>
          </a:p>
          <a:p>
            <a:pPr>
              <a:spcBef>
                <a:spcPts val="600"/>
              </a:spcBef>
              <a:buClr>
                <a:srgbClr val="FFFF00"/>
              </a:buClr>
            </a:pPr>
            <a:r>
              <a:rPr lang="en-US" sz="3600" b="1" dirty="0">
                <a:solidFill>
                  <a:srgbClr val="FFFF99"/>
                </a:solidFill>
                <a:latin typeface="+mj-lt"/>
              </a:rPr>
              <a:t>Increases stream elevation to connect channel with floodplain</a:t>
            </a:r>
          </a:p>
          <a:p>
            <a:pPr>
              <a:spcBef>
                <a:spcPts val="600"/>
              </a:spcBef>
              <a:buClr>
                <a:srgbClr val="FFFF00"/>
              </a:buClr>
            </a:pPr>
            <a:r>
              <a:rPr lang="en-US" sz="3600" b="1" dirty="0">
                <a:solidFill>
                  <a:srgbClr val="FFFF99"/>
                </a:solidFill>
                <a:latin typeface="+mj-lt"/>
              </a:rPr>
              <a:t>Nutrient cycle processes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9575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915486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99"/>
                </a:solidFill>
              </a:rPr>
              <a:t>Sediment Transport:</a:t>
            </a:r>
            <a:endParaRPr lang="en-US" b="1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880"/>
            <a:ext cx="8229600" cy="248412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lr>
                <a:srgbClr val="FFFF00"/>
              </a:buClr>
            </a:pPr>
            <a:r>
              <a:rPr lang="en-US" sz="3400" b="1" dirty="0" smtClean="0">
                <a:solidFill>
                  <a:srgbClr val="FFFF99"/>
                </a:solidFill>
                <a:latin typeface="+mj-lt"/>
              </a:rPr>
              <a:t>Enhances habitat</a:t>
            </a:r>
            <a:endParaRPr lang="en-US" sz="3400" b="1" dirty="0">
              <a:solidFill>
                <a:srgbClr val="FFFF99"/>
              </a:solidFill>
              <a:latin typeface="+mj-lt"/>
            </a:endParaRPr>
          </a:p>
          <a:p>
            <a:pPr>
              <a:spcBef>
                <a:spcPts val="600"/>
              </a:spcBef>
              <a:buClr>
                <a:srgbClr val="FFFF00"/>
              </a:buClr>
            </a:pPr>
            <a:r>
              <a:rPr lang="en-US" sz="3400" b="1" dirty="0">
                <a:solidFill>
                  <a:srgbClr val="FFFF99"/>
                </a:solidFill>
                <a:latin typeface="+mj-lt"/>
              </a:rPr>
              <a:t>Size and shape </a:t>
            </a:r>
            <a:r>
              <a:rPr lang="en-US" sz="3400" b="1" dirty="0" smtClean="0">
                <a:solidFill>
                  <a:srgbClr val="FFFF99"/>
                </a:solidFill>
                <a:latin typeface="+mj-lt"/>
              </a:rPr>
              <a:t>influences </a:t>
            </a:r>
            <a:r>
              <a:rPr lang="en-US" sz="3400" b="1" dirty="0">
                <a:solidFill>
                  <a:srgbClr val="FFFF99"/>
                </a:solidFill>
                <a:latin typeface="+mj-lt"/>
              </a:rPr>
              <a:t>quality of habitat</a:t>
            </a:r>
          </a:p>
          <a:p>
            <a:pPr>
              <a:spcBef>
                <a:spcPts val="600"/>
              </a:spcBef>
              <a:buClr>
                <a:srgbClr val="FFFF00"/>
              </a:buClr>
            </a:pPr>
            <a:r>
              <a:rPr lang="en-US" sz="3400" b="1" dirty="0">
                <a:solidFill>
                  <a:srgbClr val="FFFF99"/>
                </a:solidFill>
                <a:latin typeface="+mj-lt"/>
              </a:rPr>
              <a:t>C</a:t>
            </a:r>
            <a:r>
              <a:rPr lang="en-US" sz="3400" b="1" dirty="0" smtClean="0">
                <a:solidFill>
                  <a:srgbClr val="FFFF99"/>
                </a:solidFill>
                <a:latin typeface="+mj-lt"/>
              </a:rPr>
              <a:t>hannel process controls size </a:t>
            </a:r>
            <a:r>
              <a:rPr lang="en-US" sz="3400" b="1" dirty="0">
                <a:solidFill>
                  <a:srgbClr val="FFFF99"/>
                </a:solidFill>
                <a:latin typeface="+mj-lt"/>
              </a:rPr>
              <a:t>and sorting of material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225" y="3825876"/>
            <a:ext cx="434657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1863" y="3825875"/>
            <a:ext cx="4249737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02224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732</TotalTime>
  <Words>649</Words>
  <Application>Microsoft Office PowerPoint</Application>
  <PresentationFormat>On-screen Show (4:3)</PresentationFormat>
  <Paragraphs>114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Watershed Assessment and River Restoration Strategies</vt:lpstr>
      <vt:lpstr>Slide 2</vt:lpstr>
      <vt:lpstr>Slide 3</vt:lpstr>
      <vt:lpstr>Slide 4</vt:lpstr>
      <vt:lpstr>River Morphology:</vt:lpstr>
      <vt:lpstr>Water Quality:</vt:lpstr>
      <vt:lpstr>Large Woody Debris (LWD):</vt:lpstr>
      <vt:lpstr>Importance of Channel Wood:</vt:lpstr>
      <vt:lpstr>Sediment Transport:</vt:lpstr>
      <vt:lpstr>WATERSHEDS</vt:lpstr>
      <vt:lpstr>Slide 11</vt:lpstr>
      <vt:lpstr>Significance of a Watershed:</vt:lpstr>
      <vt:lpstr>Slide 13</vt:lpstr>
      <vt:lpstr>Watershed Processes:</vt:lpstr>
      <vt:lpstr>RIVER RESTORATION</vt:lpstr>
      <vt:lpstr>What is River Restoration?</vt:lpstr>
      <vt:lpstr>Slide 17</vt:lpstr>
      <vt:lpstr>Slide 18</vt:lpstr>
      <vt:lpstr>Five Criteria for Measuring Successful Restoration Projects:</vt:lpstr>
      <vt:lpstr>River Restoration Guidelines:</vt:lpstr>
      <vt:lpstr>Rules for the Road in River Restoration:</vt:lpstr>
      <vt:lpstr>Channel Modification Projects:</vt:lpstr>
      <vt:lpstr>Elements of Channel Modification:</vt:lpstr>
      <vt:lpstr>Example:</vt:lpstr>
      <vt:lpstr>Example (Cont.)</vt:lpstr>
      <vt:lpstr>Restoration Exemplified:</vt:lpstr>
      <vt:lpstr>Summary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Process-based Principles for Restoring River Ecosystems</dc:title>
  <dc:creator>Ryan Johnson</dc:creator>
  <cp:lastModifiedBy>UCS</cp:lastModifiedBy>
  <cp:revision>208</cp:revision>
  <cp:lastPrinted>2015-05-20T18:40:48Z</cp:lastPrinted>
  <dcterms:created xsi:type="dcterms:W3CDTF">2015-04-22T07:04:28Z</dcterms:created>
  <dcterms:modified xsi:type="dcterms:W3CDTF">2015-05-28T15:19:15Z</dcterms:modified>
</cp:coreProperties>
</file>