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1" r:id="rId10"/>
    <p:sldId id="265" r:id="rId11"/>
    <p:sldId id="266" r:id="rId12"/>
    <p:sldId id="264" r:id="rId13"/>
    <p:sldId id="267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389933"/>
            <a:ext cx="6498158" cy="1724867"/>
          </a:xfrm>
        </p:spPr>
        <p:txBody>
          <a:bodyPr/>
          <a:lstStyle/>
          <a:p>
            <a:r>
              <a:rPr sz="2800" b="1" dirty="0" smtClean="0"/>
              <a:t>A Review of Stream Restoration Techniques and a Hierarchical Strategy for Prioritizing Restoration in Pacific Northwest Watersheds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93559"/>
            <a:ext cx="6498159" cy="916641"/>
          </a:xfrm>
        </p:spPr>
        <p:txBody>
          <a:bodyPr/>
          <a:lstStyle/>
          <a:p>
            <a:r>
              <a:rPr i="1" dirty="0" smtClean="0"/>
              <a:t>North American Journal of Fisheries Management </a:t>
            </a:r>
            <a:r>
              <a:rPr dirty="0" smtClean="0"/>
              <a:t>22:1–20, 2002 American Fisheries Society 2002</a:t>
            </a:r>
            <a:r>
              <a:rPr lang="en-US" dirty="0" smtClean="0"/>
              <a:t>. (Philip </a:t>
            </a:r>
            <a:r>
              <a:rPr lang="en-US" dirty="0" err="1" smtClean="0"/>
              <a:t>Roni</a:t>
            </a:r>
            <a:r>
              <a:rPr lang="en-US" dirty="0" smtClean="0"/>
              <a:t>)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825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oad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800600" cy="6019800"/>
          </a:xfrm>
        </p:spPr>
        <p:txBody>
          <a:bodyPr>
            <a:noAutofit/>
          </a:bodyPr>
          <a:lstStyle/>
          <a:p>
            <a:r>
              <a:rPr dirty="0" smtClean="0"/>
              <a:t>Roads can harm streams and salmon habitat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Increasing</a:t>
            </a:r>
            <a:r>
              <a:rPr dirty="0" smtClean="0"/>
              <a:t> delivery of fine sediment</a:t>
            </a:r>
            <a:r>
              <a:rPr lang="en-US" dirty="0" smtClean="0"/>
              <a:t>.</a:t>
            </a:r>
          </a:p>
          <a:p>
            <a:r>
              <a:rPr dirty="0" smtClean="0"/>
              <a:t> </a:t>
            </a:r>
            <a:r>
              <a:rPr lang="en-US" dirty="0" smtClean="0"/>
              <a:t>Altering landslide</a:t>
            </a:r>
            <a:r>
              <a:rPr dirty="0" smtClean="0"/>
              <a:t> frequency</a:t>
            </a:r>
            <a:endParaRPr lang="en-US" dirty="0" smtClean="0"/>
          </a:p>
          <a:p>
            <a:r>
              <a:rPr lang="en-US" dirty="0" smtClean="0"/>
              <a:t>Changing stream hydrology.</a:t>
            </a:r>
          </a:p>
          <a:p>
            <a:r>
              <a:rPr lang="en-US" dirty="0" smtClean="0"/>
              <a:t>Impede the movement of </a:t>
            </a:r>
            <a:r>
              <a:rPr lang="en-US" dirty="0" err="1" smtClean="0"/>
              <a:t>LWD’s</a:t>
            </a:r>
            <a:r>
              <a:rPr lang="en-US" dirty="0" smtClean="0"/>
              <a:t> and some nutrients downstream. </a:t>
            </a:r>
          </a:p>
          <a:p>
            <a:r>
              <a:rPr lang="en-US" dirty="0" smtClean="0"/>
              <a:t>The removal or alteration of roads can have positive restorative effects.</a:t>
            </a:r>
          </a:p>
          <a:p>
            <a:pPr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Picture 3" descr="Screen Shot 2015-04-21 at 8.42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4191000" cy="2902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204" y="3892742"/>
            <a:ext cx="398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improvement techniques  and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heir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1139732"/>
          </a:xfrm>
        </p:spPr>
        <p:txBody>
          <a:bodyPr/>
          <a:lstStyle/>
          <a:p>
            <a:r>
              <a:rPr lang="en-US" sz="4000" dirty="0" smtClean="0"/>
              <a:t>R</a:t>
            </a:r>
            <a:r>
              <a:rPr sz="4000" dirty="0" smtClean="0"/>
              <a:t>oad improvement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7604125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Road erosion can be arrested in a number of ways:</a:t>
            </a:r>
          </a:p>
          <a:p>
            <a:r>
              <a:rPr lang="en-US" dirty="0" smtClean="0"/>
              <a:t>Better </a:t>
            </a:r>
            <a:r>
              <a:rPr dirty="0" smtClean="0"/>
              <a:t>road design and maintenance</a:t>
            </a:r>
            <a:r>
              <a:rPr lang="en-US" dirty="0" smtClean="0"/>
              <a:t>.</a:t>
            </a:r>
          </a:p>
          <a:p>
            <a:r>
              <a:rPr dirty="0" smtClean="0"/>
              <a:t>Using crushed rock</a:t>
            </a:r>
            <a:r>
              <a:rPr lang="en-US" dirty="0" smtClean="0"/>
              <a:t> (</a:t>
            </a:r>
            <a:r>
              <a:rPr dirty="0" smtClean="0"/>
              <a:t>7.6–15.2 cm)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Using the hardest rock available, reduces the generation of sediment. </a:t>
            </a:r>
            <a:endParaRPr dirty="0" smtClean="0"/>
          </a:p>
          <a:p>
            <a:r>
              <a:rPr lang="en-US" dirty="0" smtClean="0"/>
              <a:t>Over stream crossings, the construction of bridges is preferred over culverts. This allows more </a:t>
            </a:r>
            <a:r>
              <a:rPr lang="en-US" dirty="0" err="1" smtClean="0"/>
              <a:t>LWD’s</a:t>
            </a:r>
            <a:r>
              <a:rPr lang="en-US" dirty="0" smtClean="0"/>
              <a:t> to pass through, instead of clogging.  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iparian </a:t>
            </a:r>
            <a:r>
              <a:rPr lang="en-US" dirty="0" smtClean="0"/>
              <a:t>R</a:t>
            </a:r>
            <a:r>
              <a:rPr dirty="0" smtClean="0"/>
              <a:t>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</a:t>
            </a:r>
            <a:r>
              <a:rPr dirty="0" smtClean="0"/>
              <a:t>iparian areas in the coastal Pacific Northwest </a:t>
            </a:r>
            <a:r>
              <a:rPr lang="en-US" dirty="0" smtClean="0"/>
              <a:t>have transformed from</a:t>
            </a:r>
            <a:r>
              <a:rPr dirty="0" smtClean="0"/>
              <a:t> conifer-dominated to hardwood-dominated forests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hardwoods, do not provide a long term source of large Woody debris (LWD). Long term plans for reintegrating conifers, show promise of meeting demand for </a:t>
            </a:r>
            <a:r>
              <a:rPr lang="en-US" dirty="0" err="1" smtClean="0"/>
              <a:t>LWD’s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implementation of grazing fences has been shown to arrest upland and stream bank erosion. Erosion has been shown to alter stream flow, affect water quality and water temperature.   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sz="4000" dirty="0" smtClean="0"/>
              <a:t>I</a:t>
            </a:r>
            <a:r>
              <a:rPr sz="4000" dirty="0" smtClean="0"/>
              <a:t>nstream habitat restoration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Techniques for compensating for stream simplification and habitat include:</a:t>
            </a:r>
          </a:p>
          <a:p>
            <a:r>
              <a:rPr dirty="0" smtClean="0"/>
              <a:t>Large woody debris </a:t>
            </a:r>
          </a:p>
          <a:p>
            <a:r>
              <a:rPr lang="en-US" dirty="0" smtClean="0"/>
              <a:t>B</a:t>
            </a:r>
            <a:r>
              <a:rPr dirty="0" smtClean="0"/>
              <a:t>oulder placement</a:t>
            </a:r>
            <a:endParaRPr lang="en-US" dirty="0" smtClean="0"/>
          </a:p>
          <a:p>
            <a:r>
              <a:rPr lang="en-US" dirty="0" smtClean="0"/>
              <a:t>Increasing pool frequency and depth.</a:t>
            </a:r>
          </a:p>
          <a:p>
            <a:r>
              <a:rPr lang="en-US" dirty="0" smtClean="0"/>
              <a:t>Incorporation of quality spawning gravel.</a:t>
            </a:r>
          </a:p>
          <a:p>
            <a:r>
              <a:rPr lang="en-US" dirty="0" smtClean="0"/>
              <a:t>Artificial structures such as weirs and </a:t>
            </a:r>
            <a:r>
              <a:rPr dirty="0" smtClean="0"/>
              <a:t>wire gabions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Consideration: </a:t>
            </a:r>
            <a:r>
              <a:rPr lang="en-US" dirty="0" smtClean="0"/>
              <a:t>Most in stream techniques used tend to have a 10-20 year lifespan.  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27356"/>
          </a:xfrm>
        </p:spPr>
        <p:txBody>
          <a:bodyPr/>
          <a:lstStyle/>
          <a:p>
            <a:r>
              <a:rPr lang="en-US" sz="4000" dirty="0" smtClean="0"/>
              <a:t>N</a:t>
            </a:r>
            <a:r>
              <a:rPr sz="4000" dirty="0" smtClean="0"/>
              <a:t>utrient enrichment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5562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spawning, salmon die, which inheritably, enriches the waters for juvenile salmon production.</a:t>
            </a:r>
          </a:p>
          <a:p>
            <a:r>
              <a:rPr lang="en-US" dirty="0" smtClean="0"/>
              <a:t>Two </a:t>
            </a:r>
            <a:r>
              <a:rPr dirty="0" smtClean="0"/>
              <a:t>primary techniques to increase </a:t>
            </a:r>
            <a:r>
              <a:rPr lang="en-US" dirty="0" smtClean="0"/>
              <a:t>nu</a:t>
            </a:r>
            <a:r>
              <a:rPr dirty="0" smtClean="0"/>
              <a:t>trient availability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</a:t>
            </a:r>
            <a:r>
              <a:rPr dirty="0" smtClean="0"/>
              <a:t>he addition of inorganic N and P to streams during summer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T</a:t>
            </a:r>
            <a:r>
              <a:rPr dirty="0" smtClean="0"/>
              <a:t>he distribution of hatchery-spawned salmon carcasses in streams. </a:t>
            </a:r>
          </a:p>
          <a:p>
            <a:r>
              <a:rPr lang="en-US" dirty="0" smtClean="0"/>
              <a:t>Considerations: Too much nutrient enrichment, especially N and P, can have negative impacts. Concentrating in downstream areas.  </a:t>
            </a:r>
            <a:r>
              <a:rPr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large_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2999"/>
            <a:ext cx="2819400" cy="1661765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5" name="Plus 4"/>
          <p:cNvSpPr/>
          <p:nvPr/>
        </p:nvSpPr>
        <p:spPr>
          <a:xfrm>
            <a:off x="5867400" y="2804764"/>
            <a:ext cx="914400" cy="914400"/>
          </a:xfrm>
          <a:prstGeom prst="mathPlus">
            <a:avLst>
              <a:gd name="adj1" fmla="val 12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shhatcheryjpg-7c6a4a9bf599c8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89" y="4574977"/>
            <a:ext cx="2741411" cy="1825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9400" y="30435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Water/Time</a:t>
            </a:r>
            <a:endParaRPr lang="en-US" b="1" dirty="0"/>
          </a:p>
        </p:txBody>
      </p:sp>
      <p:sp>
        <p:nvSpPr>
          <p:cNvPr id="8" name="Equal 7"/>
          <p:cNvSpPr/>
          <p:nvPr/>
        </p:nvSpPr>
        <p:spPr>
          <a:xfrm>
            <a:off x="8077200" y="2804764"/>
            <a:ext cx="914400" cy="914400"/>
          </a:xfrm>
          <a:prstGeom prst="mathEqual">
            <a:avLst>
              <a:gd name="adj1" fmla="val 12041"/>
              <a:gd name="adj2" fmla="val 11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8133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Dead Salmon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799" y="3657600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Nutrients For: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1589" y="4110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Future</a:t>
            </a:r>
            <a:r>
              <a:rPr lang="en-US" sz="2400" dirty="0" smtClean="0"/>
              <a:t> Salmon</a:t>
            </a:r>
            <a:endParaRPr lang="en-US" sz="2400" dirty="0"/>
          </a:p>
        </p:txBody>
      </p:sp>
      <p:sp>
        <p:nvSpPr>
          <p:cNvPr id="14" name="Multiply 13"/>
          <p:cNvSpPr/>
          <p:nvPr/>
        </p:nvSpPr>
        <p:spPr>
          <a:xfrm>
            <a:off x="6172200" y="681334"/>
            <a:ext cx="1219200" cy="507688"/>
          </a:xfrm>
          <a:prstGeom prst="mathMultiply">
            <a:avLst>
              <a:gd name="adj1" fmla="val 12152"/>
            </a:avLst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4800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Habitat restoration comes in many forms.</a:t>
            </a:r>
          </a:p>
          <a:p>
            <a:r>
              <a:rPr lang="en-US" dirty="0" smtClean="0"/>
              <a:t>There are outside factors that influence the method of restoration.</a:t>
            </a:r>
          </a:p>
          <a:p>
            <a:r>
              <a:rPr lang="en-US" dirty="0" smtClean="0"/>
              <a:t>Depending on the environment or reach under consideration for restoration. There are different techniques that should be applied.   </a:t>
            </a:r>
            <a:endParaRPr lang="en-US" dirty="0"/>
          </a:p>
        </p:txBody>
      </p:sp>
      <p:pic>
        <p:nvPicPr>
          <p:cNvPr id="4" name="Picture 3" descr="Screen Shot 2015-04-21 at 7.2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02" y="1600200"/>
            <a:ext cx="3987098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042276" cy="4343400"/>
          </a:xfrm>
        </p:spPr>
        <p:txBody>
          <a:bodyPr/>
          <a:lstStyle/>
          <a:p>
            <a:r>
              <a:rPr lang="en-US" dirty="0" smtClean="0"/>
              <a:t>This presentation will cover the following…</a:t>
            </a:r>
          </a:p>
          <a:p>
            <a:r>
              <a:rPr lang="en-US" dirty="0" smtClean="0"/>
              <a:t>Area of study and species habitat studied</a:t>
            </a:r>
          </a:p>
          <a:p>
            <a:r>
              <a:rPr lang="en-US" dirty="0" smtClean="0"/>
              <a:t>Restoring Habitat methodology (steps)</a:t>
            </a:r>
          </a:p>
          <a:p>
            <a:r>
              <a:rPr lang="en-US" dirty="0" smtClean="0"/>
              <a:t>Discuss applied habitat restoration techniques for different outcomes.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Area of study and species habitat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08525" cy="5029198"/>
          </a:xfrm>
        </p:spPr>
        <p:txBody>
          <a:bodyPr/>
          <a:lstStyle/>
          <a:p>
            <a:r>
              <a:rPr lang="en-US" dirty="0" smtClean="0"/>
              <a:t>Pacific Northwest specifically Washington and Oregon.</a:t>
            </a:r>
          </a:p>
          <a:p>
            <a:r>
              <a:rPr lang="en-US" dirty="0" smtClean="0"/>
              <a:t>Species habitat (S</a:t>
            </a:r>
            <a:r>
              <a:rPr dirty="0" smtClean="0"/>
              <a:t>almonids</a:t>
            </a:r>
            <a:r>
              <a:rPr lang="en-US" dirty="0" smtClean="0"/>
              <a:t>). Specifically pacific varieties' of salmon and steelhead trout.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ap_n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6893"/>
            <a:ext cx="2952751" cy="2511707"/>
          </a:xfrm>
          <a:prstGeom prst="rect">
            <a:avLst/>
          </a:prstGeom>
        </p:spPr>
      </p:pic>
      <p:pic>
        <p:nvPicPr>
          <p:cNvPr id="6" name="Picture 5" descr="Screen Shot 2015-04-21 at 10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56238"/>
            <a:ext cx="2968357" cy="267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6825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Proper restoration of a river habitat requires a structured approach. </a:t>
            </a:r>
          </a:p>
          <a:p>
            <a:r>
              <a:rPr lang="en-US" sz="2800" dirty="0" smtClean="0"/>
              <a:t>Step1: I</a:t>
            </a:r>
            <a:r>
              <a:rPr sz="2800" dirty="0" smtClean="0"/>
              <a:t>dentifying the types and </a:t>
            </a:r>
            <a:r>
              <a:rPr lang="en-US" sz="2800" dirty="0" smtClean="0"/>
              <a:t>natural</a:t>
            </a:r>
            <a:r>
              <a:rPr sz="2800" dirty="0" smtClean="0"/>
              <a:t> rates of habitat-forming 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This </a:t>
            </a:r>
            <a:r>
              <a:rPr lang="en-US" sz="2800" dirty="0" err="1" smtClean="0"/>
              <a:t>g</a:t>
            </a:r>
            <a:r>
              <a:rPr sz="2800" dirty="0" smtClean="0"/>
              <a:t>uides</a:t>
            </a:r>
            <a:r>
              <a:rPr lang="en-US" sz="2800" dirty="0" smtClean="0"/>
              <a:t> </a:t>
            </a:r>
            <a:r>
              <a:rPr sz="2800" dirty="0" smtClean="0"/>
              <a:t>our understanding of the potential of the landscape to form salmonid habitats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rovides reasonable expectations of how a restored watershed or stream reach will function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60468"/>
            <a:ext cx="8042276" cy="7587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br>
              <a:rPr lang="en-US" sz="4000" dirty="0" smtClean="0"/>
            </a:br>
            <a:r>
              <a:rPr lang="en-US" sz="4000" dirty="0" smtClean="0"/>
              <a:t>(step 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5108667"/>
          </a:xfrm>
        </p:spPr>
        <p:txBody>
          <a:bodyPr>
            <a:noAutofit/>
          </a:bodyPr>
          <a:lstStyle/>
          <a:p>
            <a:r>
              <a:rPr lang="en-US" dirty="0" smtClean="0"/>
              <a:t>Determine </a:t>
            </a:r>
            <a:r>
              <a:rPr dirty="0" smtClean="0"/>
              <a:t>where processes are altered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step uses many evaluation techniques:</a:t>
            </a:r>
          </a:p>
          <a:p>
            <a:r>
              <a:rPr lang="en-US" dirty="0" smtClean="0"/>
              <a:t>A</a:t>
            </a:r>
            <a:r>
              <a:rPr dirty="0" smtClean="0"/>
              <a:t>ssessment of wildfire probabilities </a:t>
            </a:r>
          </a:p>
          <a:p>
            <a:r>
              <a:rPr lang="en-US" dirty="0" smtClean="0"/>
              <a:t>R</a:t>
            </a:r>
            <a:r>
              <a:rPr dirty="0" smtClean="0"/>
              <a:t>ates of sediment supply from landslides </a:t>
            </a:r>
          </a:p>
          <a:p>
            <a:r>
              <a:rPr lang="en-US" dirty="0" smtClean="0"/>
              <a:t>D</a:t>
            </a:r>
            <a:r>
              <a:rPr dirty="0" smtClean="0"/>
              <a:t>ynamics of riparian forests </a:t>
            </a:r>
          </a:p>
          <a:p>
            <a:r>
              <a:rPr lang="en-US" dirty="0" smtClean="0"/>
              <a:t>S</a:t>
            </a:r>
            <a:r>
              <a:rPr dirty="0" smtClean="0"/>
              <a:t>tream temperature regimes  </a:t>
            </a:r>
          </a:p>
          <a:p>
            <a:endParaRPr lang="en-US" dirty="0"/>
          </a:p>
        </p:txBody>
      </p:sp>
      <p:pic>
        <p:nvPicPr>
          <p:cNvPr id="4" name="Picture 3" descr="Screen Shot 2015-04-21 at 7.3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2133"/>
            <a:ext cx="381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799"/>
            <a:ext cx="8042276" cy="1600201"/>
          </a:xfrm>
        </p:spPr>
        <p:txBody>
          <a:bodyPr/>
          <a:lstStyle/>
          <a:p>
            <a:r>
              <a:rPr lang="en-US" sz="4000" dirty="0" smtClean="0"/>
              <a:t>D</a:t>
            </a:r>
            <a:r>
              <a:rPr sz="4000" dirty="0" smtClean="0"/>
              <a:t>eciding how to restore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disrupted processes</a:t>
            </a:r>
            <a:br>
              <a:rPr lang="en-US" sz="4000" dirty="0" smtClean="0"/>
            </a:br>
            <a:r>
              <a:rPr lang="en-US" sz="4000" dirty="0" smtClean="0"/>
              <a:t>(Step 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39" dirty="0" smtClean="0"/>
              <a:t>As funding for restoration projects in never open </a:t>
            </a:r>
            <a:r>
              <a:rPr lang="en-US" sz="2839" dirty="0" err="1" smtClean="0"/>
              <a:t>ended.One</a:t>
            </a:r>
            <a:r>
              <a:rPr lang="en-US" sz="2839" dirty="0" smtClean="0"/>
              <a:t> of the essentials is the decision of what to restore for the best results. </a:t>
            </a:r>
          </a:p>
          <a:p>
            <a:r>
              <a:rPr lang="en-US" sz="2839" b="1" dirty="0" smtClean="0"/>
              <a:t>H</a:t>
            </a:r>
            <a:r>
              <a:rPr sz="2839" b="1" dirty="0" smtClean="0"/>
              <a:t>abitat reconnection</a:t>
            </a:r>
            <a:r>
              <a:rPr lang="en-US" sz="2839" b="1" dirty="0" smtClean="0"/>
              <a:t>: </a:t>
            </a:r>
            <a:r>
              <a:rPr lang="en-US" sz="2839" dirty="0" smtClean="0"/>
              <a:t>Remerging isolated portions of steams. 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oad improvement</a:t>
            </a:r>
            <a:r>
              <a:rPr lang="en-US" sz="2839" dirty="0" smtClean="0"/>
              <a:t>: Reducing erosion, and supply of excess sediment.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iparian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Incorporation of </a:t>
            </a:r>
            <a:r>
              <a:rPr lang="en-US" sz="2839" dirty="0" err="1" smtClean="0"/>
              <a:t>LWD’s</a:t>
            </a:r>
            <a:r>
              <a:rPr lang="en-US" sz="2839" dirty="0" smtClean="0"/>
              <a:t>, and lessening grazing inspired erosion.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I</a:t>
            </a:r>
            <a:r>
              <a:rPr sz="2839" b="1" dirty="0" smtClean="0"/>
              <a:t>nstream habitat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Creating channel complexity and habitat for fish. </a:t>
            </a:r>
            <a:endParaRPr sz="2839" dirty="0" smtClean="0"/>
          </a:p>
          <a:p>
            <a:r>
              <a:rPr lang="en-US" sz="2839" b="1" dirty="0" smtClean="0"/>
              <a:t>N</a:t>
            </a:r>
            <a:r>
              <a:rPr sz="2839" b="1" dirty="0" smtClean="0"/>
              <a:t>utrient enrichment</a:t>
            </a:r>
            <a:r>
              <a:rPr lang="en-US" sz="2839" b="1" dirty="0" smtClean="0"/>
              <a:t>: </a:t>
            </a:r>
            <a:r>
              <a:rPr lang="en-US" sz="2839" dirty="0" smtClean="0"/>
              <a:t>Restoring nutrient quality to stream.</a:t>
            </a:r>
            <a:r>
              <a:rPr sz="2839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This form of river restoration, attempts to provide better fish infrastructure, in a number of ways. </a:t>
            </a:r>
          </a:p>
          <a:p>
            <a:r>
              <a:rPr lang="en-US" dirty="0" smtClean="0"/>
              <a:t>One method is connecting or improving routes used by fish for travel upstream. (such as reconnecting an oxbow lake)</a:t>
            </a:r>
          </a:p>
          <a:p>
            <a:r>
              <a:rPr lang="en-US" dirty="0" smtClean="0"/>
              <a:t>Another method is providing access to more </a:t>
            </a:r>
            <a:r>
              <a:rPr b="1" dirty="0" smtClean="0"/>
              <a:t>Estuaries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 </a:t>
            </a:r>
          </a:p>
          <a:p>
            <a:r>
              <a:rPr dirty="0" smtClean="0"/>
              <a:t>Estuaries </a:t>
            </a:r>
            <a:r>
              <a:rPr lang="en-US" dirty="0" smtClean="0"/>
              <a:t>allow juvenile fish more habitat to forge, and develop in. They also have a psychological effect.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95400"/>
            <a:ext cx="4114800" cy="4343400"/>
          </a:xfrm>
        </p:spPr>
        <p:txBody>
          <a:bodyPr/>
          <a:lstStyle/>
          <a:p>
            <a:r>
              <a:rPr lang="en-US" dirty="0" smtClean="0"/>
              <a:t>Improving fish routes.</a:t>
            </a:r>
          </a:p>
          <a:p>
            <a:r>
              <a:rPr lang="en-US" dirty="0" smtClean="0"/>
              <a:t>Bridges are thought to be of the most benefit for fish.</a:t>
            </a:r>
          </a:p>
          <a:p>
            <a:r>
              <a:rPr lang="en-US" dirty="0" smtClean="0"/>
              <a:t>Culverts not so much. Because they prevent </a:t>
            </a:r>
            <a:r>
              <a:rPr lang="en-US" dirty="0" err="1" smtClean="0"/>
              <a:t>LWD’s</a:t>
            </a:r>
            <a:r>
              <a:rPr lang="en-US" dirty="0" smtClean="0"/>
              <a:t> and sediment from flowing freely. </a:t>
            </a:r>
          </a:p>
        </p:txBody>
      </p:sp>
      <p:pic>
        <p:nvPicPr>
          <p:cNvPr id="7" name="Picture 6" descr="Screen Shot 2015-04-21 at 9.4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75846"/>
            <a:ext cx="4953000" cy="3524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 </a:t>
            </a:r>
            <a:r>
              <a:rPr lang="en-US" sz="4000" dirty="0" smtClean="0"/>
              <a:t>(</a:t>
            </a:r>
            <a:r>
              <a:rPr sz="4000" dirty="0" smtClean="0"/>
              <a:t>Estuaries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334000" cy="4800600"/>
          </a:xfrm>
        </p:spPr>
        <p:txBody>
          <a:bodyPr>
            <a:normAutofit fontScale="92500"/>
          </a:bodyPr>
          <a:lstStyle/>
          <a:p>
            <a:r>
              <a:rPr dirty="0" smtClean="0"/>
              <a:t>Estuaries are important foraging areas for juvenile fish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Some Salmon species are known to use estuaries for up to 15 weeks.</a:t>
            </a:r>
          </a:p>
          <a:p>
            <a:r>
              <a:rPr lang="en-US" dirty="0" smtClean="0"/>
              <a:t>Some techniques for restoring estuary habitat are the following:</a:t>
            </a:r>
          </a:p>
          <a:p>
            <a:r>
              <a:rPr lang="en-US" dirty="0" smtClean="0"/>
              <a:t>B</a:t>
            </a:r>
            <a:r>
              <a:rPr dirty="0" smtClean="0"/>
              <a:t>reaching dikes </a:t>
            </a:r>
          </a:p>
          <a:p>
            <a:r>
              <a:rPr lang="en-US" dirty="0" smtClean="0"/>
              <a:t>Removing fill </a:t>
            </a:r>
          </a:p>
          <a:p>
            <a:r>
              <a:rPr dirty="0" smtClean="0"/>
              <a:t>planting emergent and submergent plants </a:t>
            </a:r>
            <a:r>
              <a:rPr lang="en-US" dirty="0" smtClean="0"/>
              <a:t> </a:t>
            </a:r>
          </a:p>
        </p:txBody>
      </p:sp>
      <p:pic>
        <p:nvPicPr>
          <p:cNvPr id="6" name="Picture 5" descr="ElwhaDelta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1200" y="1473200"/>
            <a:ext cx="2971800" cy="1803400"/>
          </a:xfrm>
          <a:prstGeom prst="rect">
            <a:avLst/>
          </a:prstGeom>
        </p:spPr>
      </p:pic>
      <p:pic>
        <p:nvPicPr>
          <p:cNvPr id="8" name="Picture 7" descr="Screen Shot 2015-04-21 at 10.07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33800"/>
            <a:ext cx="3124200" cy="198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3555</TotalTime>
  <Words>783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A Review of Stream Restoration Techniques and a Hierarchical Strategy for Prioritizing Restoration in Pacific Northwest Watersheds  </vt:lpstr>
      <vt:lpstr>Overview</vt:lpstr>
      <vt:lpstr>Area of study and species habitat studied</vt:lpstr>
      <vt:lpstr>Restoring Habitat methodology</vt:lpstr>
      <vt:lpstr>Restoring Habitat methodology (step 2)</vt:lpstr>
      <vt:lpstr>Deciding how to restore  disrupted processes (Step 3)</vt:lpstr>
      <vt:lpstr>Habitat reconnection</vt:lpstr>
      <vt:lpstr>Habitat reconnection cont…</vt:lpstr>
      <vt:lpstr>Habitat reconnection cont… (Estuaries)</vt:lpstr>
      <vt:lpstr>Road improvement</vt:lpstr>
      <vt:lpstr>Road improvement cont…</vt:lpstr>
      <vt:lpstr>Riparian Restoration</vt:lpstr>
      <vt:lpstr>Instream habitat restoration</vt:lpstr>
      <vt:lpstr>Nutrient enrichment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Esteban Quiles</dc:creator>
  <cp:lastModifiedBy>UCS</cp:lastModifiedBy>
  <cp:revision>242</cp:revision>
  <dcterms:created xsi:type="dcterms:W3CDTF">2015-04-19T18:34:51Z</dcterms:created>
  <dcterms:modified xsi:type="dcterms:W3CDTF">2015-05-16T01:38:18Z</dcterms:modified>
</cp:coreProperties>
</file>