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sldIdLst>
    <p:sldId id="256" r:id="rId2"/>
    <p:sldId id="257" r:id="rId3"/>
    <p:sldId id="258" r:id="rId4"/>
    <p:sldId id="259" r:id="rId5"/>
    <p:sldId id="264" r:id="rId6"/>
    <p:sldId id="265" r:id="rId7"/>
    <p:sldId id="266" r:id="rId8"/>
    <p:sldId id="260" r:id="rId9"/>
    <p:sldId id="261" r:id="rId10"/>
    <p:sldId id="262" r:id="rId11"/>
    <p:sldId id="267" r:id="rId12"/>
    <p:sldId id="263"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4BB4125-7588-408F-A52C-DED3BB698C0F}" type="datetimeFigureOut">
              <a:rPr lang="en-US" smtClean="0"/>
              <a:t>11/11/2014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30AE85-9D78-40F3-8C92-E0718E3464DF}"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BB4125-7588-408F-A52C-DED3BB698C0F}" type="datetimeFigureOut">
              <a:rPr lang="en-US" smtClean="0"/>
              <a:t>11/11/2014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30AE85-9D78-40F3-8C92-E0718E3464D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BB4125-7588-408F-A52C-DED3BB698C0F}" type="datetimeFigureOut">
              <a:rPr lang="en-US" smtClean="0"/>
              <a:t>11/11/2014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30AE85-9D78-40F3-8C92-E0718E3464D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4BB4125-7588-408F-A52C-DED3BB698C0F}" type="datetimeFigureOut">
              <a:rPr lang="en-US" smtClean="0"/>
              <a:t>11/11/2014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30AE85-9D78-40F3-8C92-E0718E3464D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64BB4125-7588-408F-A52C-DED3BB698C0F}" type="datetimeFigureOut">
              <a:rPr lang="en-US" smtClean="0"/>
              <a:t>11/11/2014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30AE85-9D78-40F3-8C92-E0718E3464DF}"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4BB4125-7588-408F-A52C-DED3BB698C0F}" type="datetimeFigureOut">
              <a:rPr lang="en-US" smtClean="0"/>
              <a:t>11/11/2014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30AE85-9D78-40F3-8C92-E0718E3464DF}"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4BB4125-7588-408F-A52C-DED3BB698C0F}" type="datetimeFigureOut">
              <a:rPr lang="en-US" smtClean="0"/>
              <a:t>11/11/2014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230AE85-9D78-40F3-8C92-E0718E3464D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4BB4125-7588-408F-A52C-DED3BB698C0F}" type="datetimeFigureOut">
              <a:rPr lang="en-US" smtClean="0"/>
              <a:t>11/11/2014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230AE85-9D78-40F3-8C92-E0718E3464D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BB4125-7588-408F-A52C-DED3BB698C0F}" type="datetimeFigureOut">
              <a:rPr lang="en-US" smtClean="0"/>
              <a:t>11/11/2014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230AE85-9D78-40F3-8C92-E0718E3464D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64BB4125-7588-408F-A52C-DED3BB698C0F}" type="datetimeFigureOut">
              <a:rPr lang="en-US" smtClean="0"/>
              <a:t>11/11/2014</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D230AE85-9D78-40F3-8C92-E0718E3464D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BB4125-7588-408F-A52C-DED3BB698C0F}" type="datetimeFigureOut">
              <a:rPr lang="en-US" smtClean="0"/>
              <a:t>11/11/2014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30AE85-9D78-40F3-8C92-E0718E3464D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64BB4125-7588-408F-A52C-DED3BB698C0F}" type="datetimeFigureOut">
              <a:rPr lang="en-US" smtClean="0"/>
              <a:t>11/11/2014</a:t>
            </a:fld>
            <a:endParaRPr lang="en-U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D230AE85-9D78-40F3-8C92-E0718E3464D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1370" y="381000"/>
            <a:ext cx="6979921" cy="3276600"/>
          </a:xfrm>
        </p:spPr>
        <p:txBody>
          <a:bodyPr>
            <a:normAutofit/>
          </a:bodyPr>
          <a:lstStyle/>
          <a:p>
            <a:r>
              <a:rPr lang="en-US" dirty="0" smtClean="0"/>
              <a:t>Development of Topographic asymmetry: insights from dated cinder cones in the western united states</a:t>
            </a:r>
            <a:br>
              <a:rPr lang="en-US" dirty="0" smtClean="0"/>
            </a:br>
            <a:r>
              <a:rPr lang="en-US" dirty="0"/>
              <a:t/>
            </a:r>
            <a:br>
              <a:rPr lang="en-US" dirty="0"/>
            </a:br>
            <a:r>
              <a:rPr lang="en-US" sz="2400" dirty="0" err="1" smtClean="0"/>
              <a:t>Mcguire</a:t>
            </a:r>
            <a:r>
              <a:rPr lang="en-US" sz="2400" dirty="0" smtClean="0"/>
              <a:t> et all., 2014</a:t>
            </a:r>
            <a:endParaRPr lang="en-US" dirty="0"/>
          </a:p>
        </p:txBody>
      </p:sp>
      <p:sp>
        <p:nvSpPr>
          <p:cNvPr id="3" name="Subtitle 2"/>
          <p:cNvSpPr>
            <a:spLocks noGrp="1"/>
          </p:cNvSpPr>
          <p:nvPr>
            <p:ph type="subTitle" idx="1"/>
          </p:nvPr>
        </p:nvSpPr>
        <p:spPr>
          <a:xfrm rot="609140">
            <a:off x="282844" y="5829067"/>
            <a:ext cx="6511131" cy="329259"/>
          </a:xfrm>
        </p:spPr>
        <p:txBody>
          <a:bodyPr/>
          <a:lstStyle/>
          <a:p>
            <a:r>
              <a:rPr lang="en-US" dirty="0" smtClean="0"/>
              <a:t>Article summary By </a:t>
            </a:r>
            <a:r>
              <a:rPr lang="en-US" dirty="0" err="1" smtClean="0"/>
              <a:t>kaitlyn</a:t>
            </a:r>
            <a:r>
              <a:rPr lang="en-US" dirty="0" smtClean="0"/>
              <a:t> hugmeyer</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4400" y="2819400"/>
            <a:ext cx="2438400" cy="2867891"/>
          </a:xfrm>
          <a:prstGeom prst="rect">
            <a:avLst/>
          </a:prstGeom>
        </p:spPr>
      </p:pic>
    </p:spTree>
    <p:extLst>
      <p:ext uri="{BB962C8B-B14F-4D97-AF65-F5344CB8AC3E}">
        <p14:creationId xmlns:p14="http://schemas.microsoft.com/office/powerpoint/2010/main" val="6099539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400" y="1066800"/>
            <a:ext cx="4665358" cy="3161506"/>
          </a:xfrm>
        </p:spPr>
      </p:pic>
      <p:sp>
        <p:nvSpPr>
          <p:cNvPr id="5" name="TextBox 4"/>
          <p:cNvSpPr txBox="1"/>
          <p:nvPr/>
        </p:nvSpPr>
        <p:spPr>
          <a:xfrm>
            <a:off x="5410200" y="76200"/>
            <a:ext cx="3276600" cy="4801314"/>
          </a:xfrm>
          <a:prstGeom prst="rect">
            <a:avLst/>
          </a:prstGeom>
          <a:noFill/>
        </p:spPr>
        <p:txBody>
          <a:bodyPr wrap="square" rtlCol="0">
            <a:spAutoFit/>
          </a:bodyPr>
          <a:lstStyle/>
          <a:p>
            <a:r>
              <a:rPr lang="en-US" dirty="0" smtClean="0"/>
              <a:t>-The slope of the cinder cone gets shallower with age.</a:t>
            </a:r>
          </a:p>
          <a:p>
            <a:endParaRPr lang="en-US" dirty="0"/>
          </a:p>
          <a:p>
            <a:r>
              <a:rPr lang="en-US" dirty="0" smtClean="0"/>
              <a:t>-higher </a:t>
            </a:r>
            <a:r>
              <a:rPr lang="en-US" dirty="0" err="1" smtClean="0"/>
              <a:t>hillslope</a:t>
            </a:r>
            <a:r>
              <a:rPr lang="en-US" dirty="0" smtClean="0"/>
              <a:t> angles on north slopes. More erosion on south-facing slope.</a:t>
            </a:r>
          </a:p>
          <a:p>
            <a:endParaRPr lang="en-US" dirty="0"/>
          </a:p>
          <a:p>
            <a:r>
              <a:rPr lang="en-US" dirty="0" smtClean="0"/>
              <a:t>-average angles are approximately 20 degrees. (200-330 </a:t>
            </a:r>
            <a:r>
              <a:rPr lang="en-US" dirty="0" err="1" smtClean="0"/>
              <a:t>ka</a:t>
            </a:r>
            <a:r>
              <a:rPr lang="en-US" dirty="0" smtClean="0"/>
              <a:t> for slopes to degrade to that angle.</a:t>
            </a:r>
          </a:p>
          <a:p>
            <a:endParaRPr lang="en-US" dirty="0"/>
          </a:p>
          <a:p>
            <a:r>
              <a:rPr lang="en-US" dirty="0" smtClean="0"/>
              <a:t>-mechanisms that drive asymmetry (freeze-thaw and </a:t>
            </a:r>
            <a:r>
              <a:rPr lang="en-US" dirty="0" err="1" smtClean="0"/>
              <a:t>bioturbation</a:t>
            </a:r>
            <a:r>
              <a:rPr lang="en-US" dirty="0" smtClean="0"/>
              <a:t>) require soil development capable of holding moisture and vegetation.</a:t>
            </a:r>
            <a:endParaRPr lang="en-US" dirty="0"/>
          </a:p>
        </p:txBody>
      </p:sp>
    </p:spTree>
    <p:extLst>
      <p:ext uri="{BB962C8B-B14F-4D97-AF65-F5344CB8AC3E}">
        <p14:creationId xmlns:p14="http://schemas.microsoft.com/office/powerpoint/2010/main" val="30070234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1600200"/>
            <a:ext cx="3502992" cy="2971800"/>
          </a:xfrm>
        </p:spPr>
      </p:pic>
      <p:sp>
        <p:nvSpPr>
          <p:cNvPr id="4" name="TextBox 3"/>
          <p:cNvSpPr txBox="1"/>
          <p:nvPr/>
        </p:nvSpPr>
        <p:spPr>
          <a:xfrm>
            <a:off x="4038600" y="685800"/>
            <a:ext cx="4800600" cy="3970318"/>
          </a:xfrm>
          <a:prstGeom prst="rect">
            <a:avLst/>
          </a:prstGeom>
          <a:noFill/>
        </p:spPr>
        <p:txBody>
          <a:bodyPr wrap="square" rtlCol="0">
            <a:spAutoFit/>
          </a:bodyPr>
          <a:lstStyle/>
          <a:p>
            <a:r>
              <a:rPr lang="en-US" dirty="0" smtClean="0"/>
              <a:t>-drainage density is low, but increases with age. Young cinder cones are extremely porous and permeable which makes it difficult to retain moisture and develop soil. When relief degrades, it decreases again.</a:t>
            </a:r>
          </a:p>
          <a:p>
            <a:endParaRPr lang="en-US" dirty="0"/>
          </a:p>
          <a:p>
            <a:r>
              <a:rPr lang="en-US" dirty="0" smtClean="0"/>
              <a:t>-less vegetation means more slope wash.</a:t>
            </a:r>
          </a:p>
          <a:p>
            <a:endParaRPr lang="en-US" dirty="0"/>
          </a:p>
          <a:p>
            <a:r>
              <a:rPr lang="en-US" dirty="0" smtClean="0"/>
              <a:t>-vegetation impacts slope stability.</a:t>
            </a:r>
          </a:p>
          <a:p>
            <a:endParaRPr lang="en-US" dirty="0"/>
          </a:p>
          <a:p>
            <a:r>
              <a:rPr lang="en-US" dirty="0" smtClean="0"/>
              <a:t>-climate and elevation effect sediment transport mechanisms, which effect </a:t>
            </a:r>
            <a:r>
              <a:rPr lang="en-US" dirty="0" err="1" smtClean="0"/>
              <a:t>hillslope</a:t>
            </a:r>
            <a:r>
              <a:rPr lang="en-US" dirty="0" smtClean="0"/>
              <a:t> gradients.</a:t>
            </a:r>
          </a:p>
          <a:p>
            <a:endParaRPr lang="en-US" dirty="0"/>
          </a:p>
          <a:p>
            <a:endParaRPr lang="en-US" dirty="0"/>
          </a:p>
        </p:txBody>
      </p:sp>
    </p:spTree>
    <p:extLst>
      <p:ext uri="{BB962C8B-B14F-4D97-AF65-F5344CB8AC3E}">
        <p14:creationId xmlns:p14="http://schemas.microsoft.com/office/powerpoint/2010/main" val="21260426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09800" y="1295400"/>
            <a:ext cx="4870450" cy="4870450"/>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4668990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t>
            </a:r>
            <a:r>
              <a:rPr lang="en-US" dirty="0" err="1" smtClean="0"/>
              <a:t>Ecohydrogeomorphic</a:t>
            </a:r>
            <a:r>
              <a:rPr lang="en-US" dirty="0" smtClean="0"/>
              <a:t> feedback?</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 Climate</a:t>
            </a:r>
            <a:r>
              <a:rPr lang="en-US" dirty="0" smtClean="0"/>
              <a:t>, water, and the earth’s surface</a:t>
            </a:r>
          </a:p>
          <a:p>
            <a:pPr>
              <a:buFont typeface="Arial" panose="020B0604020202020204" pitchFamily="34" charset="0"/>
              <a:buChar char="•"/>
            </a:pPr>
            <a:r>
              <a:rPr lang="en-US" dirty="0" smtClean="0"/>
              <a:t>Driving a system forward</a:t>
            </a:r>
          </a:p>
          <a:p>
            <a:pPr>
              <a:buFont typeface="Arial" panose="020B0604020202020204" pitchFamily="34" charset="0"/>
              <a:buChar char="•"/>
            </a:pPr>
            <a:r>
              <a:rPr lang="en-US" dirty="0" smtClean="0"/>
              <a:t>Erosion </a:t>
            </a:r>
          </a:p>
          <a:p>
            <a:pPr>
              <a:buFont typeface="Arial" panose="020B0604020202020204" pitchFamily="34" charset="0"/>
              <a:buChar char="•"/>
            </a:pPr>
            <a:endParaRPr lang="en-US" dirty="0" smtClean="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0800" y="2763982"/>
            <a:ext cx="3886199" cy="2176271"/>
          </a:xfrm>
          <a:prstGeom prst="rect">
            <a:avLst/>
          </a:prstGeom>
        </p:spPr>
      </p:pic>
    </p:spTree>
    <p:extLst>
      <p:ext uri="{BB962C8B-B14F-4D97-AF65-F5344CB8AC3E}">
        <p14:creationId xmlns:p14="http://schemas.microsoft.com/office/powerpoint/2010/main" val="12383062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cinder cones?</a:t>
            </a:r>
            <a:endParaRPr lang="en-US" dirty="0"/>
          </a:p>
        </p:txBody>
      </p:sp>
      <p:sp>
        <p:nvSpPr>
          <p:cNvPr id="3" name="Content Placeholder 2"/>
          <p:cNvSpPr>
            <a:spLocks noGrp="1"/>
          </p:cNvSpPr>
          <p:nvPr>
            <p:ph idx="1"/>
          </p:nvPr>
        </p:nvSpPr>
        <p:spPr/>
        <p:txBody>
          <a:bodyPr>
            <a:normAutofit fontScale="92500" lnSpcReduction="10000"/>
          </a:bodyPr>
          <a:lstStyle/>
          <a:p>
            <a:pPr marL="285750" indent="-285750">
              <a:buFont typeface="Arial" panose="020B0604020202020204" pitchFamily="34" charset="0"/>
              <a:buChar char="•"/>
            </a:pPr>
            <a:r>
              <a:rPr lang="en-US" dirty="0" smtClean="0"/>
              <a:t>Remember?</a:t>
            </a:r>
          </a:p>
          <a:p>
            <a:pPr marL="573786" lvl="3" indent="-285750"/>
            <a:r>
              <a:rPr lang="en-US" dirty="0" smtClean="0"/>
              <a:t>Steep and conical </a:t>
            </a:r>
          </a:p>
          <a:p>
            <a:pPr marL="573786" lvl="3" indent="-285750"/>
            <a:r>
              <a:rPr lang="en-US" dirty="0" err="1" smtClean="0"/>
              <a:t>Volcaniclastic</a:t>
            </a:r>
            <a:r>
              <a:rPr lang="en-US" dirty="0" smtClean="0"/>
              <a:t> debris</a:t>
            </a:r>
            <a:endParaRPr lang="en-US" dirty="0"/>
          </a:p>
          <a:p>
            <a:pPr marL="285750" indent="-285750">
              <a:buFont typeface="Arial" panose="020B0604020202020204" pitchFamily="34" charset="0"/>
              <a:buChar char="•"/>
            </a:pPr>
            <a:r>
              <a:rPr lang="en-US" dirty="0" smtClean="0"/>
              <a:t>They’re datable</a:t>
            </a:r>
          </a:p>
          <a:p>
            <a:pPr marL="573786" lvl="3" indent="-285750">
              <a:buFont typeface="Arial" panose="020B0604020202020204" pitchFamily="34" charset="0"/>
              <a:buChar char="•"/>
            </a:pPr>
            <a:r>
              <a:rPr lang="en-US" dirty="0"/>
              <a:t>R</a:t>
            </a:r>
            <a:r>
              <a:rPr lang="en-US" dirty="0" smtClean="0"/>
              <a:t>adiometric</a:t>
            </a:r>
          </a:p>
          <a:p>
            <a:pPr marL="285750" indent="-285750">
              <a:buFont typeface="Arial" panose="020B0604020202020204" pitchFamily="34" charset="0"/>
              <a:buChar char="•"/>
            </a:pPr>
            <a:r>
              <a:rPr lang="en-US" dirty="0" smtClean="0"/>
              <a:t>They’re consistent</a:t>
            </a:r>
          </a:p>
          <a:p>
            <a:pPr marL="573786" lvl="3" indent="-285750">
              <a:buFont typeface="Arial" panose="020B0604020202020204" pitchFamily="34" charset="0"/>
              <a:buChar char="•"/>
            </a:pPr>
            <a:r>
              <a:rPr lang="en-US" dirty="0" err="1" smtClean="0"/>
              <a:t>Mineralogically</a:t>
            </a:r>
            <a:r>
              <a:rPr lang="en-US" dirty="0" smtClean="0"/>
              <a:t> homogenous</a:t>
            </a:r>
          </a:p>
          <a:p>
            <a:pPr marL="573786" lvl="3" indent="-285750">
              <a:buFont typeface="Arial" panose="020B0604020202020204" pitchFamily="34" charset="0"/>
              <a:buChar char="•"/>
            </a:pPr>
            <a:r>
              <a:rPr lang="en-US" dirty="0" smtClean="0"/>
              <a:t>Formation-days to years</a:t>
            </a:r>
          </a:p>
          <a:p>
            <a:pPr marL="573786" lvl="3" indent="-285750">
              <a:buFont typeface="Arial" panose="020B0604020202020204" pitchFamily="34" charset="0"/>
              <a:buChar char="•"/>
            </a:pPr>
            <a:r>
              <a:rPr lang="en-US" dirty="0" smtClean="0"/>
              <a:t>Highly </a:t>
            </a:r>
            <a:r>
              <a:rPr lang="en-US" dirty="0" err="1" smtClean="0"/>
              <a:t>permiable</a:t>
            </a:r>
            <a:endParaRPr lang="en-US" dirty="0" smtClean="0"/>
          </a:p>
          <a:p>
            <a:pPr marL="285750" indent="-285750">
              <a:buFont typeface="Arial" panose="020B0604020202020204" pitchFamily="34" charset="0"/>
              <a:buChar char="•"/>
            </a:pPr>
            <a:r>
              <a:rPr lang="en-US" dirty="0" smtClean="0"/>
              <a:t>They’re symmetrical (for the most part)</a:t>
            </a:r>
          </a:p>
          <a:p>
            <a:pPr marL="573786" lvl="3" indent="-285750">
              <a:buFont typeface="Arial" panose="020B0604020202020204" pitchFamily="34" charset="0"/>
              <a:buChar char="•"/>
            </a:pPr>
            <a:r>
              <a:rPr lang="en-US" dirty="0" smtClean="0"/>
              <a:t>Ideal young cinder cones are radially symmetric</a:t>
            </a:r>
          </a:p>
          <a:p>
            <a:pPr marL="573786" lvl="3" indent="-285750">
              <a:buFont typeface="Arial" panose="020B0604020202020204" pitchFamily="34" charset="0"/>
              <a:buChar char="•"/>
            </a:pPr>
            <a:r>
              <a:rPr lang="en-US" dirty="0" smtClean="0"/>
              <a:t>26-36 degree </a:t>
            </a:r>
            <a:r>
              <a:rPr lang="en-US" dirty="0" err="1" smtClean="0"/>
              <a:t>hillslope</a:t>
            </a:r>
            <a:r>
              <a:rPr lang="en-US" dirty="0" smtClean="0"/>
              <a:t> </a:t>
            </a:r>
            <a:r>
              <a:rPr lang="en-US" dirty="0" smtClean="0"/>
              <a:t>angles</a:t>
            </a:r>
          </a:p>
          <a:p>
            <a:pPr marL="573786" lvl="3" indent="-285750">
              <a:buFont typeface="Arial" panose="020B0604020202020204" pitchFamily="34" charset="0"/>
              <a:buChar char="•"/>
            </a:pPr>
            <a:r>
              <a:rPr lang="en-US" dirty="0" smtClean="0"/>
              <a:t>Not all cinder cones chosen-asymmetries</a:t>
            </a:r>
            <a:endParaRPr lang="en-US"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1143000"/>
            <a:ext cx="4724400" cy="2169513"/>
          </a:xfrm>
          <a:prstGeom prst="rect">
            <a:avLst/>
          </a:prstGeom>
        </p:spPr>
      </p:pic>
    </p:spTree>
    <p:extLst>
      <p:ext uri="{BB962C8B-B14F-4D97-AF65-F5344CB8AC3E}">
        <p14:creationId xmlns:p14="http://schemas.microsoft.com/office/powerpoint/2010/main" val="33110797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study</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The SFVF (San Francisco Volcanic Field)</a:t>
            </a:r>
          </a:p>
          <a:p>
            <a:pPr lvl="2">
              <a:buFont typeface="Arial" panose="020B0604020202020204" pitchFamily="34" charset="0"/>
              <a:buChar char="•"/>
            </a:pPr>
            <a:r>
              <a:rPr lang="en-US" dirty="0" smtClean="0"/>
              <a:t> Northeastern Arizona</a:t>
            </a:r>
          </a:p>
          <a:p>
            <a:pPr lvl="2">
              <a:buFont typeface="Arial" panose="020B0604020202020204" pitchFamily="34" charset="0"/>
              <a:buChar char="•"/>
            </a:pPr>
            <a:r>
              <a:rPr lang="en-US" dirty="0" smtClean="0"/>
              <a:t>600 volcanic vents, several hundred basalt cinder cones</a:t>
            </a:r>
          </a:p>
          <a:p>
            <a:pPr lvl="2">
              <a:buFont typeface="Arial" panose="020B0604020202020204" pitchFamily="34" charset="0"/>
              <a:buChar char="•"/>
            </a:pPr>
            <a:r>
              <a:rPr lang="en-US" dirty="0" smtClean="0"/>
              <a:t>Active for 6ma</a:t>
            </a:r>
          </a:p>
          <a:p>
            <a:pPr lvl="2">
              <a:buFont typeface="Arial" panose="020B0604020202020204" pitchFamily="34" charset="0"/>
              <a:buChar char="•"/>
            </a:pPr>
            <a:r>
              <a:rPr lang="en-US" dirty="0" smtClean="0"/>
              <a:t>Semi arid (varies with elevation)</a:t>
            </a:r>
          </a:p>
          <a:p>
            <a:pPr lvl="2">
              <a:buFont typeface="Arial" panose="020B0604020202020204" pitchFamily="34" charset="0"/>
              <a:buChar char="•"/>
            </a:pPr>
            <a:r>
              <a:rPr lang="en-US" dirty="0" smtClean="0"/>
              <a:t>250-580mm annual precipitation</a:t>
            </a:r>
          </a:p>
          <a:p>
            <a:pPr lvl="2">
              <a:buFont typeface="Arial" panose="020B0604020202020204" pitchFamily="34" charset="0"/>
              <a:buChar char="•"/>
            </a:pPr>
            <a:r>
              <a:rPr lang="en-US" dirty="0" smtClean="0"/>
              <a:t>2000-2300m cinder cone elevation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1000" y="3200400"/>
            <a:ext cx="4187567" cy="2776539"/>
          </a:xfrm>
          <a:prstGeom prst="rect">
            <a:avLst/>
          </a:prstGeom>
        </p:spPr>
      </p:pic>
    </p:spTree>
    <p:extLst>
      <p:ext uri="{BB962C8B-B14F-4D97-AF65-F5344CB8AC3E}">
        <p14:creationId xmlns:p14="http://schemas.microsoft.com/office/powerpoint/2010/main" val="31700236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Study</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The SVF (</a:t>
            </a:r>
            <a:r>
              <a:rPr lang="en-US" dirty="0" err="1" smtClean="0"/>
              <a:t>Springerville</a:t>
            </a:r>
            <a:r>
              <a:rPr lang="en-US" dirty="0" smtClean="0"/>
              <a:t> Volcanic field)</a:t>
            </a:r>
          </a:p>
          <a:p>
            <a:pPr lvl="2">
              <a:buFont typeface="Arial" panose="020B0604020202020204" pitchFamily="34" charset="0"/>
              <a:buChar char="•"/>
            </a:pPr>
            <a:r>
              <a:rPr lang="en-US" dirty="0" smtClean="0"/>
              <a:t>East-central Arizona</a:t>
            </a:r>
          </a:p>
          <a:p>
            <a:pPr lvl="2">
              <a:buFont typeface="Arial" panose="020B0604020202020204" pitchFamily="34" charset="0"/>
              <a:buChar char="•"/>
            </a:pPr>
            <a:r>
              <a:rPr lang="en-US" dirty="0" smtClean="0"/>
              <a:t>Covers 3000km^2</a:t>
            </a:r>
          </a:p>
          <a:p>
            <a:pPr lvl="2">
              <a:buFont typeface="Arial" panose="020B0604020202020204" pitchFamily="34" charset="0"/>
              <a:buChar char="•"/>
            </a:pPr>
            <a:r>
              <a:rPr lang="en-US" dirty="0" smtClean="0"/>
              <a:t>One large stratovolcano</a:t>
            </a:r>
          </a:p>
          <a:p>
            <a:pPr lvl="2">
              <a:buFont typeface="Arial" panose="020B0604020202020204" pitchFamily="34" charset="0"/>
              <a:buChar char="•"/>
            </a:pPr>
            <a:r>
              <a:rPr lang="en-US" dirty="0" smtClean="0"/>
              <a:t>Pliocene-Pleistocene </a:t>
            </a:r>
            <a:r>
              <a:rPr lang="en-US" dirty="0" smtClean="0"/>
              <a:t>basaltic cinder cones</a:t>
            </a:r>
          </a:p>
          <a:p>
            <a:pPr lvl="2">
              <a:buFont typeface="Arial" panose="020B0604020202020204" pitchFamily="34" charset="0"/>
              <a:buChar char="•"/>
            </a:pPr>
            <a:r>
              <a:rPr lang="en-US" dirty="0" smtClean="0"/>
              <a:t>2.1-.3ma based on </a:t>
            </a:r>
            <a:r>
              <a:rPr lang="en-US" dirty="0" err="1" smtClean="0"/>
              <a:t>Ar</a:t>
            </a:r>
            <a:r>
              <a:rPr lang="en-US" dirty="0" smtClean="0"/>
              <a:t>/K dating</a:t>
            </a:r>
          </a:p>
          <a:p>
            <a:pPr lvl="2">
              <a:buFont typeface="Arial" panose="020B0604020202020204" pitchFamily="34" charset="0"/>
              <a:buChar char="•"/>
            </a:pPr>
            <a:r>
              <a:rPr lang="en-US" dirty="0" smtClean="0"/>
              <a:t>1900-3000m</a:t>
            </a:r>
          </a:p>
          <a:p>
            <a:pPr lvl="2">
              <a:buFont typeface="Arial" panose="020B0604020202020204" pitchFamily="34" charset="0"/>
              <a:buChar char="•"/>
            </a:pPr>
            <a:r>
              <a:rPr lang="en-US" dirty="0" smtClean="0"/>
              <a:t>250-750mm annual precipitation </a:t>
            </a:r>
          </a:p>
          <a:p>
            <a:pPr lvl="2">
              <a:buFont typeface="Arial" panose="020B0604020202020204" pitchFamily="34" charset="0"/>
              <a:buChar char="•"/>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2400" y="3505200"/>
            <a:ext cx="4269669" cy="3033712"/>
          </a:xfrm>
          <a:prstGeom prst="rect">
            <a:avLst/>
          </a:prstGeom>
        </p:spPr>
      </p:pic>
    </p:spTree>
    <p:extLst>
      <p:ext uri="{BB962C8B-B14F-4D97-AF65-F5344CB8AC3E}">
        <p14:creationId xmlns:p14="http://schemas.microsoft.com/office/powerpoint/2010/main" val="22871017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study</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The MLVF (the Medicine Lake Volcanic Field)</a:t>
            </a:r>
          </a:p>
          <a:p>
            <a:pPr lvl="2">
              <a:buFont typeface="Arial" panose="020B0604020202020204" pitchFamily="34" charset="0"/>
              <a:buChar char="•"/>
            </a:pPr>
            <a:r>
              <a:rPr lang="en-US" dirty="0" smtClean="0"/>
              <a:t>Northeast California</a:t>
            </a:r>
          </a:p>
          <a:p>
            <a:pPr lvl="2">
              <a:buFont typeface="Arial" panose="020B0604020202020204" pitchFamily="34" charset="0"/>
              <a:buChar char="•"/>
            </a:pPr>
            <a:r>
              <a:rPr lang="en-US" dirty="0" smtClean="0"/>
              <a:t>Large shield volcano and central caldera </a:t>
            </a:r>
          </a:p>
          <a:p>
            <a:pPr lvl="2">
              <a:buFont typeface="Arial" panose="020B0604020202020204" pitchFamily="34" charset="0"/>
              <a:buChar char="•"/>
            </a:pPr>
            <a:r>
              <a:rPr lang="en-US" dirty="0" smtClean="0"/>
              <a:t>Basalt and basaltic andesite</a:t>
            </a:r>
          </a:p>
          <a:p>
            <a:pPr lvl="2">
              <a:buFont typeface="Arial" panose="020B0604020202020204" pitchFamily="34" charset="0"/>
              <a:buChar char="•"/>
            </a:pPr>
            <a:r>
              <a:rPr lang="en-US" dirty="0" smtClean="0"/>
              <a:t>Southern part of Cascade Volcanic Arc</a:t>
            </a:r>
          </a:p>
          <a:p>
            <a:pPr lvl="2">
              <a:buFont typeface="Arial" panose="020B0604020202020204" pitchFamily="34" charset="0"/>
              <a:buChar char="•"/>
            </a:pPr>
            <a:r>
              <a:rPr lang="en-US" dirty="0" smtClean="0"/>
              <a:t>1500-2000m</a:t>
            </a:r>
          </a:p>
          <a:p>
            <a:pPr lvl="2">
              <a:buFont typeface="Arial" panose="020B0604020202020204" pitchFamily="34" charset="0"/>
              <a:buChar char="•"/>
            </a:pPr>
            <a:r>
              <a:rPr lang="en-US" dirty="0" smtClean="0"/>
              <a:t>Average 750mm annual precipitation</a:t>
            </a:r>
          </a:p>
          <a:p>
            <a:pPr marL="237744" lvl="2" indent="0">
              <a:buNone/>
            </a:pPr>
            <a:endParaRPr lang="en-US" dirty="0" smtClean="0"/>
          </a:p>
          <a:p>
            <a:pPr lvl="2">
              <a:buFont typeface="Arial" panose="020B0604020202020204" pitchFamily="34" charset="0"/>
              <a:buChar char="•"/>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6800" y="2743200"/>
            <a:ext cx="3266752" cy="3619500"/>
          </a:xfrm>
          <a:prstGeom prst="rect">
            <a:avLst/>
          </a:prstGeom>
        </p:spPr>
      </p:pic>
    </p:spTree>
    <p:extLst>
      <p:ext uri="{BB962C8B-B14F-4D97-AF65-F5344CB8AC3E}">
        <p14:creationId xmlns:p14="http://schemas.microsoft.com/office/powerpoint/2010/main" val="26473371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study</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The NVF  (The Newberry  Volcanic Field</a:t>
            </a:r>
            <a:r>
              <a:rPr lang="en-US" dirty="0" smtClean="0"/>
              <a:t>)</a:t>
            </a:r>
          </a:p>
          <a:p>
            <a:pPr lvl="2">
              <a:buFont typeface="Arial" panose="020B0604020202020204" pitchFamily="34" charset="0"/>
              <a:buChar char="•"/>
            </a:pPr>
            <a:r>
              <a:rPr lang="en-US" dirty="0" smtClean="0"/>
              <a:t>Central Oregon</a:t>
            </a:r>
          </a:p>
          <a:p>
            <a:pPr lvl="2">
              <a:buFont typeface="Arial" panose="020B0604020202020204" pitchFamily="34" charset="0"/>
              <a:buChar char="•"/>
            </a:pPr>
            <a:r>
              <a:rPr lang="en-US" dirty="0" smtClean="0"/>
              <a:t>Eastern side of cascade range</a:t>
            </a:r>
          </a:p>
          <a:p>
            <a:pPr lvl="2">
              <a:buFont typeface="Arial" panose="020B0604020202020204" pitchFamily="34" charset="0"/>
              <a:buChar char="•"/>
            </a:pPr>
            <a:r>
              <a:rPr lang="en-US" dirty="0" smtClean="0"/>
              <a:t>Over 400 </a:t>
            </a:r>
            <a:r>
              <a:rPr lang="en-US" dirty="0" err="1" smtClean="0"/>
              <a:t>Halocene</a:t>
            </a:r>
            <a:r>
              <a:rPr lang="en-US" dirty="0" smtClean="0"/>
              <a:t>-late Pleistocene cinder cones</a:t>
            </a:r>
          </a:p>
          <a:p>
            <a:pPr lvl="2">
              <a:buFont typeface="Arial" panose="020B0604020202020204" pitchFamily="34" charset="0"/>
              <a:buChar char="•"/>
            </a:pPr>
            <a:r>
              <a:rPr lang="en-US" dirty="0" smtClean="0"/>
              <a:t>Most cinder cones 1500-1800m</a:t>
            </a:r>
          </a:p>
          <a:p>
            <a:pPr lvl="2">
              <a:buFont typeface="Arial" panose="020B0604020202020204" pitchFamily="34" charset="0"/>
              <a:buChar char="•"/>
            </a:pPr>
            <a:r>
              <a:rPr lang="en-US" dirty="0" smtClean="0"/>
              <a:t>400-800mm annual precipitation (elevation dependent)</a:t>
            </a:r>
          </a:p>
          <a:p>
            <a:pPr lvl="2">
              <a:buFont typeface="Arial" panose="020B0604020202020204" pitchFamily="34" charset="0"/>
              <a:buChar char="•"/>
            </a:pPr>
            <a:r>
              <a:rPr lang="en-US" dirty="0" smtClean="0"/>
              <a:t>*** some Devils Garden Volcanic Field </a:t>
            </a:r>
          </a:p>
          <a:p>
            <a:pPr marL="685800" lvl="4" indent="0">
              <a:buNone/>
            </a:pPr>
            <a:r>
              <a:rPr lang="en-US" dirty="0" smtClean="0"/>
              <a:t>basaltic cinder cones included </a:t>
            </a:r>
          </a:p>
          <a:p>
            <a:pPr marL="685800" lvl="4" indent="0">
              <a:buNone/>
            </a:pPr>
            <a:r>
              <a:rPr lang="en-US" dirty="0" smtClean="0"/>
              <a:t>in the study (30km SE of Newberry)</a:t>
            </a:r>
            <a:endParaRPr lang="en-US" dirty="0" smtClean="0"/>
          </a:p>
          <a:p>
            <a:pPr lvl="2">
              <a:buFont typeface="Arial" panose="020B0604020202020204" pitchFamily="34" charset="0"/>
              <a:buChar char="•"/>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6800" y="3200400"/>
            <a:ext cx="3809757" cy="2943224"/>
          </a:xfrm>
          <a:prstGeom prst="rect">
            <a:avLst/>
          </a:prstGeom>
        </p:spPr>
      </p:pic>
    </p:spTree>
    <p:extLst>
      <p:ext uri="{BB962C8B-B14F-4D97-AF65-F5344CB8AC3E}">
        <p14:creationId xmlns:p14="http://schemas.microsoft.com/office/powerpoint/2010/main" val="37922037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Gathering Data</a:t>
            </a:r>
          </a:p>
          <a:p>
            <a:pPr lvl="2">
              <a:buFont typeface="Arial" panose="020B0604020202020204" pitchFamily="34" charset="0"/>
              <a:buChar char="•"/>
            </a:pPr>
            <a:r>
              <a:rPr lang="en-US" dirty="0" err="1" smtClean="0"/>
              <a:t>Hillslope</a:t>
            </a:r>
            <a:r>
              <a:rPr lang="en-US" dirty="0" smtClean="0"/>
              <a:t> angles</a:t>
            </a:r>
          </a:p>
          <a:p>
            <a:pPr lvl="2">
              <a:buFont typeface="Arial" panose="020B0604020202020204" pitchFamily="34" charset="0"/>
              <a:buChar char="•"/>
            </a:pPr>
            <a:r>
              <a:rPr lang="en-US" dirty="0" smtClean="0"/>
              <a:t>Drainage density</a:t>
            </a:r>
          </a:p>
          <a:p>
            <a:pPr lvl="3">
              <a:buFont typeface="Arial" panose="020B0604020202020204" pitchFamily="34" charset="0"/>
              <a:buChar char="•"/>
            </a:pPr>
            <a:r>
              <a:rPr lang="en-US" dirty="0" smtClean="0"/>
              <a:t>Area of a</a:t>
            </a:r>
            <a:r>
              <a:rPr lang="en-US" dirty="0" smtClean="0"/>
              <a:t>ll the streams and rivers divided by area of basin</a:t>
            </a:r>
          </a:p>
          <a:p>
            <a:pPr lvl="2">
              <a:buFont typeface="Arial" panose="020B0604020202020204" pitchFamily="34" charset="0"/>
              <a:buChar char="•"/>
            </a:pPr>
            <a:r>
              <a:rPr lang="en-US" dirty="0" err="1" smtClean="0"/>
              <a:t>Lidar</a:t>
            </a:r>
            <a:r>
              <a:rPr lang="en-US" dirty="0" smtClean="0"/>
              <a:t>-derived DEMs- digital elevation models</a:t>
            </a:r>
          </a:p>
          <a:p>
            <a:pPr lvl="2">
              <a:buFont typeface="Arial" panose="020B0604020202020204" pitchFamily="34" charset="0"/>
              <a:buChar char="•"/>
            </a:pPr>
            <a:r>
              <a:rPr lang="en-US" dirty="0" smtClean="0"/>
              <a:t>Previous geologic data (cinder cones)</a:t>
            </a:r>
          </a:p>
          <a:p>
            <a:pPr lvl="2">
              <a:buFont typeface="Arial" panose="020B0604020202020204" pitchFamily="34" charset="0"/>
              <a:buChar char="•"/>
            </a:pPr>
            <a:r>
              <a:rPr lang="en-US" dirty="0" smtClean="0"/>
              <a:t>NDVI- normalized difference vegetation index (quantify for a controlled study)</a:t>
            </a:r>
          </a:p>
          <a:p>
            <a:pPr lvl="3">
              <a:buFont typeface="Arial" panose="020B0604020202020204" pitchFamily="34" charset="0"/>
              <a:buChar char="•"/>
            </a:pPr>
            <a:r>
              <a:rPr lang="en-US" dirty="0" smtClean="0"/>
              <a:t>North-facing</a:t>
            </a:r>
          </a:p>
          <a:p>
            <a:pPr lvl="4">
              <a:buFont typeface="Arial" panose="020B0604020202020204" pitchFamily="34" charset="0"/>
              <a:buChar char="•"/>
            </a:pPr>
            <a:r>
              <a:rPr lang="en-US" dirty="0" smtClean="0"/>
              <a:t>Solar radiation</a:t>
            </a:r>
          </a:p>
          <a:p>
            <a:pPr lvl="4">
              <a:buFont typeface="Arial" panose="020B0604020202020204" pitchFamily="34" charset="0"/>
              <a:buChar char="•"/>
            </a:pPr>
            <a:r>
              <a:rPr lang="en-US" dirty="0" smtClean="0"/>
              <a:t>Albedo characteristics</a:t>
            </a:r>
          </a:p>
          <a:p>
            <a:pPr lvl="2">
              <a:buFont typeface="Arial" panose="020B0604020202020204" pitchFamily="34" charset="0"/>
              <a:buChar char="•"/>
            </a:pPr>
            <a:r>
              <a:rPr lang="en-US" dirty="0" smtClean="0"/>
              <a:t>Pollen and sediment data for ancient vegetation data</a:t>
            </a:r>
          </a:p>
          <a:p>
            <a:pPr lvl="2">
              <a:buFont typeface="Arial" panose="020B0604020202020204" pitchFamily="34" charset="0"/>
              <a:buChar char="•"/>
            </a:pPr>
            <a:r>
              <a:rPr lang="en-US" dirty="0" smtClean="0"/>
              <a:t>Deuterium concentrations in atmosphere for ancient climate-</a:t>
            </a:r>
            <a:r>
              <a:rPr lang="en-US" dirty="0" err="1" smtClean="0"/>
              <a:t>Vostok</a:t>
            </a:r>
            <a:r>
              <a:rPr lang="en-US" dirty="0" smtClean="0"/>
              <a:t>, Antarctica</a:t>
            </a:r>
          </a:p>
          <a:p>
            <a:pPr lvl="2">
              <a:buFont typeface="Arial" panose="020B0604020202020204" pitchFamily="34" charset="0"/>
              <a:buChar char="•"/>
            </a:pPr>
            <a:endParaRPr lang="en-US" dirty="0" smtClean="0"/>
          </a:p>
          <a:p>
            <a:pPr lvl="2">
              <a:buFont typeface="Arial" panose="020B0604020202020204" pitchFamily="34" charset="0"/>
              <a:buChar char="•"/>
            </a:pPr>
            <a:endParaRPr lang="en-US" dirty="0" smtClean="0"/>
          </a:p>
          <a:p>
            <a:pPr lvl="2">
              <a:buFont typeface="Arial" panose="020B0604020202020204" pitchFamily="34" charset="0"/>
              <a:buChar char="•"/>
            </a:pPr>
            <a:endParaRPr lang="en-US" dirty="0" smtClean="0"/>
          </a:p>
          <a:p>
            <a:pPr lvl="2">
              <a:buFont typeface="Arial" panose="020B0604020202020204" pitchFamily="34" charset="0"/>
              <a:buChar char="•"/>
            </a:pPr>
            <a:endParaRPr lang="en-US" dirty="0" smtClean="0"/>
          </a:p>
          <a:p>
            <a:pPr lvl="2">
              <a:buFont typeface="Arial" panose="020B0604020202020204" pitchFamily="34" charset="0"/>
              <a:buChar char="•"/>
            </a:pPr>
            <a:endParaRPr lang="en-US" dirty="0" smtClean="0"/>
          </a:p>
        </p:txBody>
      </p:sp>
    </p:spTree>
    <p:extLst>
      <p:ext uri="{BB962C8B-B14F-4D97-AF65-F5344CB8AC3E}">
        <p14:creationId xmlns:p14="http://schemas.microsoft.com/office/powerpoint/2010/main" val="32503974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Crazy math</a:t>
            </a:r>
            <a:endParaRPr lang="en-US" dirty="0"/>
          </a:p>
        </p:txBody>
      </p:sp>
      <p:sp>
        <p:nvSpPr>
          <p:cNvPr id="3" name="Content Placeholder 2"/>
          <p:cNvSpPr>
            <a:spLocks noGrp="1"/>
          </p:cNvSpPr>
          <p:nvPr>
            <p:ph idx="1"/>
          </p:nvPr>
        </p:nvSpPr>
        <p:spPr/>
        <p:txBody>
          <a:bodyPr/>
          <a:lstStyle/>
          <a:p>
            <a:r>
              <a:rPr lang="en-US" dirty="0" smtClean="0"/>
              <a:t>NDVI=NIR-VIS/NIR+VIS</a:t>
            </a:r>
            <a:r>
              <a:rPr lang="en-US" dirty="0"/>
              <a:t> </a:t>
            </a:r>
            <a:r>
              <a:rPr lang="en-US" dirty="0" smtClean="0"/>
              <a:t> (spectral reflectance in the near-infrared and visible regions)</a:t>
            </a:r>
          </a:p>
          <a:p>
            <a:endParaRPr lang="en-US" dirty="0"/>
          </a:p>
          <a:p>
            <a:r>
              <a:rPr lang="en-US" dirty="0"/>
              <a:t> </a:t>
            </a:r>
            <a:r>
              <a:rPr lang="en-US" dirty="0" smtClean="0"/>
              <a:t>                                                      </a:t>
            </a:r>
          </a:p>
          <a:p>
            <a:endParaRPr lang="en-US" dirty="0"/>
          </a:p>
          <a:p>
            <a:endParaRPr lang="en-US"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7418" y="1421392"/>
            <a:ext cx="2590800" cy="46553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28178"/>
            <a:ext cx="3082637" cy="2329900"/>
          </a:xfrm>
          <a:prstGeom prst="rect">
            <a:avLst/>
          </a:prstGeom>
        </p:spPr>
      </p:pic>
      <p:sp>
        <p:nvSpPr>
          <p:cNvPr id="6" name="TextBox 5"/>
          <p:cNvSpPr txBox="1"/>
          <p:nvPr/>
        </p:nvSpPr>
        <p:spPr>
          <a:xfrm>
            <a:off x="41563" y="4346222"/>
            <a:ext cx="3366655" cy="369332"/>
          </a:xfrm>
          <a:prstGeom prst="rect">
            <a:avLst/>
          </a:prstGeom>
          <a:noFill/>
        </p:spPr>
        <p:txBody>
          <a:bodyPr wrap="square" rtlCol="0">
            <a:spAutoFit/>
          </a:bodyPr>
          <a:lstStyle/>
          <a:p>
            <a:r>
              <a:rPr lang="en-US" dirty="0" smtClean="0"/>
              <a:t>(colluvium coefficient)</a:t>
            </a:r>
            <a:endParaRPr lang="en-US" dirty="0"/>
          </a:p>
        </p:txBody>
      </p:sp>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32323" t="27344" r="14647"/>
          <a:stretch/>
        </p:blipFill>
        <p:spPr>
          <a:xfrm>
            <a:off x="3103419" y="2178777"/>
            <a:ext cx="1974274" cy="2028702"/>
          </a:xfrm>
          <a:prstGeom prst="rect">
            <a:avLst/>
          </a:prstGeom>
        </p:spPr>
      </p:pic>
      <p:sp>
        <p:nvSpPr>
          <p:cNvPr id="8" name="TextBox 7"/>
          <p:cNvSpPr txBox="1"/>
          <p:nvPr/>
        </p:nvSpPr>
        <p:spPr>
          <a:xfrm>
            <a:off x="3103419" y="4207479"/>
            <a:ext cx="2133600" cy="369332"/>
          </a:xfrm>
          <a:prstGeom prst="rect">
            <a:avLst/>
          </a:prstGeom>
          <a:noFill/>
        </p:spPr>
        <p:txBody>
          <a:bodyPr wrap="square" rtlCol="0">
            <a:spAutoFit/>
          </a:bodyPr>
          <a:lstStyle/>
          <a:p>
            <a:r>
              <a:rPr lang="en-US" dirty="0" smtClean="0"/>
              <a:t>(sediment flux)</a:t>
            </a:r>
            <a:endParaRPr lang="en-US" dirty="0"/>
          </a:p>
        </p:txBody>
      </p:sp>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l="26438" t="-690" r="18739" b="69894"/>
          <a:stretch/>
        </p:blipFill>
        <p:spPr>
          <a:xfrm>
            <a:off x="6400800" y="1596982"/>
            <a:ext cx="2047008" cy="862393"/>
          </a:xfrm>
          <a:prstGeom prst="rect">
            <a:avLst/>
          </a:prstGeom>
        </p:spPr>
      </p:pic>
      <p:sp>
        <p:nvSpPr>
          <p:cNvPr id="10" name="TextBox 9"/>
          <p:cNvSpPr txBox="1"/>
          <p:nvPr/>
        </p:nvSpPr>
        <p:spPr>
          <a:xfrm>
            <a:off x="5938404" y="2452641"/>
            <a:ext cx="2971800" cy="369332"/>
          </a:xfrm>
          <a:prstGeom prst="rect">
            <a:avLst/>
          </a:prstGeom>
          <a:noFill/>
        </p:spPr>
        <p:txBody>
          <a:bodyPr wrap="square" rtlCol="0">
            <a:spAutoFit/>
          </a:bodyPr>
          <a:lstStyle/>
          <a:p>
            <a:r>
              <a:rPr lang="en-US" dirty="0" smtClean="0"/>
              <a:t>(along-channel bed slope)</a:t>
            </a:r>
            <a:endParaRPr lang="en-US" dirty="0"/>
          </a:p>
        </p:txBody>
      </p:sp>
      <p:pic>
        <p:nvPicPr>
          <p:cNvPr id="11" name="Picture 10"/>
          <p:cNvPicPr>
            <a:picLocks noChangeAspect="1"/>
          </p:cNvPicPr>
          <p:nvPr/>
        </p:nvPicPr>
        <p:blipFill rotWithShape="1">
          <a:blip r:embed="rId6" cstate="print">
            <a:extLst>
              <a:ext uri="{28A0092B-C50C-407E-A947-70E740481C1C}">
                <a14:useLocalDpi xmlns:a14="http://schemas.microsoft.com/office/drawing/2010/main" val="0"/>
              </a:ext>
            </a:extLst>
          </a:blip>
          <a:srcRect t="48372" b="34185"/>
          <a:stretch/>
        </p:blipFill>
        <p:spPr>
          <a:xfrm>
            <a:off x="5077693" y="2933939"/>
            <a:ext cx="3962400" cy="518377"/>
          </a:xfrm>
          <a:prstGeom prst="rect">
            <a:avLst/>
          </a:prstGeom>
        </p:spPr>
      </p:pic>
      <p:sp>
        <p:nvSpPr>
          <p:cNvPr id="12" name="TextBox 11"/>
          <p:cNvSpPr txBox="1"/>
          <p:nvPr/>
        </p:nvSpPr>
        <p:spPr>
          <a:xfrm>
            <a:off x="3408218" y="1469493"/>
            <a:ext cx="2798138" cy="369332"/>
          </a:xfrm>
          <a:prstGeom prst="rect">
            <a:avLst/>
          </a:prstGeom>
          <a:noFill/>
        </p:spPr>
        <p:txBody>
          <a:bodyPr wrap="none" rtlCol="0">
            <a:spAutoFit/>
          </a:bodyPr>
          <a:lstStyle/>
          <a:p>
            <a:r>
              <a:rPr lang="en-US" dirty="0" smtClean="0"/>
              <a:t>(precipitation effectiveness)</a:t>
            </a:r>
            <a:endParaRPr lang="en-US" dirty="0"/>
          </a:p>
        </p:txBody>
      </p:sp>
      <p:sp>
        <p:nvSpPr>
          <p:cNvPr id="13" name="TextBox 12"/>
          <p:cNvSpPr txBox="1"/>
          <p:nvPr/>
        </p:nvSpPr>
        <p:spPr>
          <a:xfrm>
            <a:off x="5486400" y="3543300"/>
            <a:ext cx="3423804" cy="381000"/>
          </a:xfrm>
          <a:prstGeom prst="rect">
            <a:avLst/>
          </a:prstGeom>
          <a:noFill/>
        </p:spPr>
        <p:txBody>
          <a:bodyPr wrap="square" rtlCol="0">
            <a:spAutoFit/>
          </a:bodyPr>
          <a:lstStyle/>
          <a:p>
            <a:r>
              <a:rPr lang="en-US" dirty="0" smtClean="0"/>
              <a:t>(flow routing method)</a:t>
            </a:r>
            <a:endParaRPr lang="en-US" dirty="0"/>
          </a:p>
        </p:txBody>
      </p:sp>
    </p:spTree>
    <p:extLst>
      <p:ext uri="{BB962C8B-B14F-4D97-AF65-F5344CB8AC3E}">
        <p14:creationId xmlns:p14="http://schemas.microsoft.com/office/powerpoint/2010/main" val="425855054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462</TotalTime>
  <Words>479</Words>
  <Application>Microsoft Office PowerPoint</Application>
  <PresentationFormat>On-screen Show (4:3)</PresentationFormat>
  <Paragraphs>98</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Angles</vt:lpstr>
      <vt:lpstr>Development of Topographic asymmetry: insights from dated cinder cones in the western united states  Mcguire et all., 2014</vt:lpstr>
      <vt:lpstr>What is Ecohydrogeomorphic feedback?</vt:lpstr>
      <vt:lpstr>Why cinder cones?</vt:lpstr>
      <vt:lpstr>The study</vt:lpstr>
      <vt:lpstr>The Study</vt:lpstr>
      <vt:lpstr>The study</vt:lpstr>
      <vt:lpstr>The study</vt:lpstr>
      <vt:lpstr>methods</vt:lpstr>
      <vt:lpstr>Crazy math</vt:lpstr>
      <vt:lpstr>results</vt:lpstr>
      <vt:lpstr>Results</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Kaitlyn Schultz</dc:creator>
  <cp:lastModifiedBy>Kaitlyn Schultz</cp:lastModifiedBy>
  <cp:revision>25</cp:revision>
  <dcterms:created xsi:type="dcterms:W3CDTF">2014-11-08T21:26:11Z</dcterms:created>
  <dcterms:modified xsi:type="dcterms:W3CDTF">2014-11-11T20:06:57Z</dcterms:modified>
</cp:coreProperties>
</file>