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4" r:id="rId8"/>
    <p:sldId id="262" r:id="rId9"/>
    <p:sldId id="263" r:id="rId1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7" d="100"/>
          <a:sy n="107" d="100"/>
        </p:scale>
        <p:origin x="-1098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white">
          <a:xfrm>
            <a:off x="0" y="5971032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-9144" y="6053328"/>
            <a:ext cx="2249424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2359152" y="6044184"/>
            <a:ext cx="6784848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76200" y="6068699"/>
            <a:ext cx="20574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fld id="{CC471DEF-6D21-459A-8CC9-DB6DD8EAC71E}" type="datetimeFigureOut">
              <a:rPr lang="en-US" smtClean="0"/>
              <a:t>11/11/2014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2085393" y="236538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56AA79B1-A1D8-4DE6-8783-1F5C2FDF3DEB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471DEF-6D21-459A-8CC9-DB6DD8EAC71E}" type="datetimeFigureOut">
              <a:rPr lang="en-US" smtClean="0"/>
              <a:t>11/11/2014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AA79B1-A1D8-4DE6-8783-1F5C2FDF3DE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553200" y="6248402"/>
            <a:ext cx="2209800" cy="365125"/>
          </a:xfrm>
        </p:spPr>
        <p:txBody>
          <a:bodyPr/>
          <a:lstStyle/>
          <a:p>
            <a:fld id="{CC471DEF-6D21-459A-8CC9-DB6DD8EAC71E}" type="datetimeFigureOut">
              <a:rPr lang="en-US" smtClean="0"/>
              <a:t>11/11/2014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1" y="6248207"/>
            <a:ext cx="5573483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Rectangle 6"/>
          <p:cNvSpPr/>
          <p:nvPr/>
        </p:nvSpPr>
        <p:spPr bwMode="white">
          <a:xfrm>
            <a:off x="6096318" y="0"/>
            <a:ext cx="320040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6"/>
          </a:xfrm>
        </p:spPr>
        <p:txBody>
          <a:bodyPr/>
          <a:lstStyle/>
          <a:p>
            <a:fld id="{56AA79B1-A1D8-4DE6-8783-1F5C2FDF3DEB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471DEF-6D21-459A-8CC9-DB6DD8EAC71E}" type="datetimeFigureOut">
              <a:rPr lang="en-US" smtClean="0"/>
              <a:t>11/11/2014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56AA79B1-A1D8-4DE6-8783-1F5C2FDF3DEB}" type="slidenum">
              <a:rPr lang="en-US" smtClean="0"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 anchor="t"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Rectangle 6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471DEF-6D21-459A-8CC9-DB6DD8EAC71E}" type="datetimeFigureOut">
              <a:rPr lang="en-US" smtClean="0"/>
              <a:t>11/11/2014</a:t>
            </a:fld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6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fld id="{56AA79B1-A1D8-4DE6-8783-1F5C2FDF3DEB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CC471DEF-6D21-459A-8CC9-DB6DD8EAC71E}" type="datetimeFigureOut">
              <a:rPr lang="en-US" smtClean="0"/>
              <a:t>11/11/2014</a:t>
            </a:fld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56AA79B1-A1D8-4DE6-8783-1F5C2FDF3DEB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CC471DEF-6D21-459A-8CC9-DB6DD8EAC71E}" type="datetimeFigureOut">
              <a:rPr lang="en-US" smtClean="0"/>
              <a:t>11/11/2014</a:t>
            </a:fld>
            <a:endParaRPr lang="en-US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56AA79B1-A1D8-4DE6-8783-1F5C2FDF3DEB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en-US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471DEF-6D21-459A-8CC9-DB6DD8EAC71E}" type="datetimeFigureOut">
              <a:rPr lang="en-US" smtClean="0"/>
              <a:t>11/11/2014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56AA79B1-A1D8-4DE6-8783-1F5C2FDF3DE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471DEF-6D21-459A-8CC9-DB6DD8EAC71E}" type="datetimeFigureOut">
              <a:rPr lang="en-US" smtClean="0"/>
              <a:t>11/11/2014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56AA79B1-A1D8-4DE6-8783-1F5C2FDF3DE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471DEF-6D21-459A-8CC9-DB6DD8EAC71E}" type="datetimeFigureOut">
              <a:rPr lang="en-US" smtClean="0"/>
              <a:t>11/11/2014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56AA79B1-A1D8-4DE6-8783-1F5C2FDF3DEB}" type="slidenum">
              <a:rPr lang="en-US" smtClean="0"/>
              <a:t>‹#›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Rectangle 7"/>
          <p:cNvSpPr/>
          <p:nvPr/>
        </p:nvSpPr>
        <p:spPr bwMode="white">
          <a:xfrm>
            <a:off x="-9144" y="4572000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-9144" y="4663440"/>
            <a:ext cx="1463040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1545336" y="4654296"/>
            <a:ext cx="7598664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Rectangle 10"/>
          <p:cNvSpPr/>
          <p:nvPr/>
        </p:nvSpPr>
        <p:spPr bwMode="white">
          <a:xfrm>
            <a:off x="1447800" y="0"/>
            <a:ext cx="100584" cy="686714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 rtlCol="0"/>
          <a:lstStyle/>
          <a:p>
            <a:fld id="{CC471DEF-6D21-459A-8CC9-DB6DD8EAC71E}" type="datetimeFigureOut">
              <a:rPr lang="en-US" smtClean="0"/>
              <a:t>11/11/2014</a:t>
            </a:fld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4667249"/>
            <a:ext cx="1447800" cy="663578"/>
          </a:xfrm>
        </p:spPr>
        <p:txBody>
          <a:bodyPr rtlCol="0"/>
          <a:lstStyle>
            <a:lvl1pPr>
              <a:defRPr sz="2800"/>
            </a:lvl1pPr>
          </a:lstStyle>
          <a:p>
            <a:fld id="{56AA79B1-A1D8-4DE6-8783-1F5C2FDF3DEB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>
          <a:xfrm>
            <a:off x="1600200" y="6248206"/>
            <a:ext cx="4572000" cy="365125"/>
          </a:xfrm>
        </p:spPr>
        <p:txBody>
          <a:bodyPr rtlCol="0"/>
          <a:lstStyle/>
          <a:p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612648" y="1600200"/>
            <a:ext cx="8153400" cy="45262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CC471DEF-6D21-459A-8CC9-DB6DD8EAC71E}" type="datetimeFigureOut">
              <a:rPr lang="en-US" smtClean="0"/>
              <a:t>11/11/2014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Rectangle 6"/>
          <p:cNvSpPr/>
          <p:nvPr/>
        </p:nvSpPr>
        <p:spPr bwMode="white">
          <a:xfrm>
            <a:off x="0" y="1234440"/>
            <a:ext cx="9144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0" y="1280160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590550" y="1280160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56AA79B1-A1D8-4DE6-8783-1F5C2FDF3DEB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Timing of Retrogressive Thaw Slump Initiation in Noatak Basin</a:t>
            </a:r>
            <a:br>
              <a:rPr lang="en-US" dirty="0" smtClean="0"/>
            </a:br>
            <a:r>
              <a:rPr lang="en-US" dirty="0" smtClean="0"/>
              <a:t>Northwest Alaska, </a:t>
            </a:r>
            <a:r>
              <a:rPr lang="en-US" dirty="0" smtClean="0"/>
              <a:t>USA</a:t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 err="1" smtClean="0"/>
              <a:t>Balser</a:t>
            </a:r>
            <a:r>
              <a:rPr lang="en-US" dirty="0" smtClean="0"/>
              <a:t> et al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Brianna Young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063700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Introduction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Retrogressive thaw slumping: </a:t>
            </a:r>
          </a:p>
          <a:p>
            <a:pPr lvl="1"/>
            <a:r>
              <a:rPr lang="en-US" dirty="0" smtClean="0"/>
              <a:t>Thaw of ice-rich permafrost on bluffs/</a:t>
            </a:r>
            <a:r>
              <a:rPr lang="en-US" dirty="0" err="1" smtClean="0"/>
              <a:t>hillslopes</a:t>
            </a:r>
            <a:endParaRPr lang="en-US" dirty="0" smtClean="0"/>
          </a:p>
          <a:p>
            <a:pPr lvl="2"/>
            <a:r>
              <a:rPr lang="en-US" dirty="0" smtClean="0"/>
              <a:t>Soil instability</a:t>
            </a:r>
          </a:p>
          <a:p>
            <a:pPr lvl="2"/>
            <a:r>
              <a:rPr lang="en-US" dirty="0" smtClean="0"/>
              <a:t>Mass wasting subsidence</a:t>
            </a:r>
          </a:p>
          <a:p>
            <a:r>
              <a:rPr lang="en-US" dirty="0" smtClean="0"/>
              <a:t>Degradation of arctic permafrost</a:t>
            </a:r>
          </a:p>
          <a:p>
            <a:pPr lvl="1"/>
            <a:r>
              <a:rPr lang="en-US" dirty="0" smtClean="0"/>
              <a:t>Due to carbon release during melting?</a:t>
            </a:r>
          </a:p>
          <a:p>
            <a:pPr lvl="1"/>
            <a:r>
              <a:rPr lang="en-US" dirty="0" smtClean="0"/>
              <a:t>Linked with decade-scale warming trends</a:t>
            </a:r>
          </a:p>
          <a:p>
            <a:pPr lvl="2"/>
            <a:r>
              <a:rPr lang="en-US" dirty="0" smtClean="0"/>
              <a:t>Compare this with local weather events</a:t>
            </a:r>
            <a:endParaRPr lang="en-US" dirty="0"/>
          </a:p>
        </p:txBody>
      </p:sp>
      <p:pic>
        <p:nvPicPr>
          <p:cNvPr id="2050" name="Picture 2" descr="http://www.fws.gov/alaska/fisheries/fieldoffice/fairbanks/images/slump_photo_sm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0" y="3048000"/>
            <a:ext cx="2095500" cy="2628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7539216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Thoughts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Long term climate warming may be preconditioning agent</a:t>
            </a:r>
          </a:p>
          <a:p>
            <a:r>
              <a:rPr lang="en-US" dirty="0" smtClean="0"/>
              <a:t>Short-term weather patterns (or local events) likely necessary for triggering thaw slump formation</a:t>
            </a:r>
            <a:endParaRPr lang="en-US" dirty="0"/>
          </a:p>
        </p:txBody>
      </p:sp>
      <p:pic>
        <p:nvPicPr>
          <p:cNvPr id="1028" name="Picture 4" descr="http://www.awi.de/fileadmin/user_upload/News/Press_Releases/2011/2._Quartal/20040810_Slumps_Herschel_Island_HLantuit_p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83" b="25183"/>
          <a:stretch/>
        </p:blipFill>
        <p:spPr bwMode="auto">
          <a:xfrm>
            <a:off x="1828799" y="3522866"/>
            <a:ext cx="5553075" cy="3079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379728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Study Area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Noatak River Basin: Alaska</a:t>
            </a:r>
          </a:p>
          <a:p>
            <a:pPr lvl="1"/>
            <a:r>
              <a:rPr lang="en-US" dirty="0" smtClean="0"/>
              <a:t>Continuous permafrost between continuous and discontinuous zones</a:t>
            </a:r>
          </a:p>
          <a:p>
            <a:pPr lvl="1"/>
            <a:r>
              <a:rPr lang="en-US" dirty="0" smtClean="0"/>
              <a:t>Field Surveys/</a:t>
            </a:r>
            <a:r>
              <a:rPr lang="en-US" dirty="0" err="1" smtClean="0"/>
              <a:t>Airphotos</a:t>
            </a:r>
            <a:r>
              <a:rPr lang="en-US" dirty="0" smtClean="0"/>
              <a:t> from 2006,</a:t>
            </a:r>
            <a:r>
              <a:rPr lang="en-US" dirty="0"/>
              <a:t> </a:t>
            </a:r>
            <a:r>
              <a:rPr lang="en-US" dirty="0" smtClean="0"/>
              <a:t>2007, 2010, 2011 ID/map slumps</a:t>
            </a:r>
          </a:p>
          <a:p>
            <a:pPr lvl="1"/>
            <a:r>
              <a:rPr lang="en-US" dirty="0" smtClean="0"/>
              <a:t>ID-</a:t>
            </a:r>
            <a:r>
              <a:rPr lang="en-US" dirty="0" err="1" smtClean="0"/>
              <a:t>ed</a:t>
            </a:r>
            <a:r>
              <a:rPr lang="en-US" dirty="0" smtClean="0"/>
              <a:t> 21 of 326 in </a:t>
            </a:r>
            <a:br>
              <a:rPr lang="en-US" dirty="0" smtClean="0"/>
            </a:br>
            <a:r>
              <a:rPr lang="en-US" dirty="0" smtClean="0"/>
              <a:t>	     area to study</a:t>
            </a:r>
          </a:p>
          <a:p>
            <a:pPr lvl="2"/>
            <a:r>
              <a:rPr lang="en-US" dirty="0" smtClean="0"/>
              <a:t>Large, active, low relief</a:t>
            </a:r>
            <a:endParaRPr lang="en-US" dirty="0"/>
          </a:p>
        </p:txBody>
      </p:sp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60542" y="0"/>
            <a:ext cx="3680642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0644" y="3581400"/>
            <a:ext cx="4540099" cy="312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8921467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Interannual</a:t>
            </a:r>
            <a:r>
              <a:rPr lang="en-US" dirty="0" smtClean="0"/>
              <a:t> Weather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sz="2400" dirty="0" smtClean="0"/>
              <a:t>Temp. and rain data from two stations measured overall and seasonal temp for 1992-2011</a:t>
            </a:r>
          </a:p>
          <a:p>
            <a:r>
              <a:rPr lang="en-US" sz="2400" dirty="0" smtClean="0"/>
              <a:t>Ave. thawing season temp., thawing index, number of days above 0C, seasonal thawing degree day distribution plotted for 1992-2011</a:t>
            </a:r>
          </a:p>
          <a:p>
            <a:r>
              <a:rPr lang="en-US" sz="2400" dirty="0" smtClean="0"/>
              <a:t>Compared this with NOAA stations for better context</a:t>
            </a:r>
          </a:p>
          <a:p>
            <a:r>
              <a:rPr lang="en-US" sz="2400" dirty="0"/>
              <a:t>Moderate Resolution Imaging </a:t>
            </a:r>
            <a:r>
              <a:rPr lang="en-US" sz="2400" dirty="0" err="1"/>
              <a:t>Spectroradiometer</a:t>
            </a:r>
            <a:r>
              <a:rPr lang="en-US" sz="2400" dirty="0"/>
              <a:t> used to examine variation in snow cover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8317" y="4953000"/>
            <a:ext cx="6410325" cy="1400175"/>
          </a:xfrm>
          <a:prstGeom prst="rect">
            <a:avLst/>
          </a:prstGeom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6837" y="4937464"/>
            <a:ext cx="6410325" cy="1552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8710979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Results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Of 21 slumps: 8 confirmed to be polycyclic</a:t>
            </a:r>
          </a:p>
          <a:p>
            <a:pPr lvl="1"/>
            <a:r>
              <a:rPr lang="en-US" sz="2700" dirty="0" smtClean="0"/>
              <a:t>Alternating b/t stabilized dormancy and active degradation</a:t>
            </a:r>
          </a:p>
          <a:p>
            <a:pPr lvl="1"/>
            <a:r>
              <a:rPr lang="en-US" sz="2700" dirty="0" smtClean="0"/>
              <a:t>Visible, adjacent, </a:t>
            </a:r>
            <a:r>
              <a:rPr lang="en-US" sz="2700" dirty="0" err="1" smtClean="0"/>
              <a:t>restabilized</a:t>
            </a:r>
            <a:r>
              <a:rPr lang="en-US" sz="2700" dirty="0" smtClean="0"/>
              <a:t> scars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0" y="3657600"/>
            <a:ext cx="2946384" cy="2924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4" name="Picture 4" descr="http://www.nps.gov/akso/nature/photos/thaw_slump710_28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4524375"/>
            <a:ext cx="5216978" cy="2057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8539405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More Results!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sz="2700" dirty="0"/>
              <a:t>Overall summer temp. </a:t>
            </a:r>
            <a:r>
              <a:rPr lang="en-US" sz="2700" dirty="0" smtClean="0"/>
              <a:t/>
            </a:r>
            <a:br>
              <a:rPr lang="en-US" sz="2700" dirty="0" smtClean="0"/>
            </a:br>
            <a:r>
              <a:rPr lang="en-US" sz="2700" dirty="0" smtClean="0"/>
              <a:t>in </a:t>
            </a:r>
            <a:r>
              <a:rPr lang="en-US" sz="2700" dirty="0"/>
              <a:t>2004 - warmer than </a:t>
            </a:r>
            <a:r>
              <a:rPr lang="en-US" sz="2700" dirty="0" smtClean="0"/>
              <a:t/>
            </a:r>
            <a:br>
              <a:rPr lang="en-US" sz="2700" dirty="0" smtClean="0"/>
            </a:br>
            <a:r>
              <a:rPr lang="en-US" sz="2700" dirty="0" smtClean="0"/>
              <a:t>average</a:t>
            </a:r>
            <a:endParaRPr lang="en-US" sz="2700" dirty="0"/>
          </a:p>
          <a:p>
            <a:pPr lvl="1"/>
            <a:r>
              <a:rPr lang="en-US" sz="2400" dirty="0"/>
              <a:t>Early seasonal </a:t>
            </a:r>
            <a:r>
              <a:rPr lang="en-US" sz="2400" dirty="0" err="1"/>
              <a:t>distrib</a:t>
            </a:r>
            <a:r>
              <a:rPr lang="en-US" sz="2400" dirty="0"/>
              <a:t>. </a:t>
            </a: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dirty="0" smtClean="0"/>
              <a:t>of </a:t>
            </a:r>
            <a:r>
              <a:rPr lang="en-US" sz="2400" dirty="0"/>
              <a:t>thawing degrees</a:t>
            </a:r>
          </a:p>
          <a:p>
            <a:pPr lvl="1"/>
            <a:r>
              <a:rPr lang="en-US" sz="2400" dirty="0"/>
              <a:t>High </a:t>
            </a:r>
            <a:r>
              <a:rPr lang="en-US" sz="2400" dirty="0" err="1"/>
              <a:t>precip</a:t>
            </a:r>
            <a:r>
              <a:rPr lang="en-US" sz="2400" dirty="0"/>
              <a:t> in May.</a:t>
            </a:r>
          </a:p>
          <a:p>
            <a:pPr lvl="1"/>
            <a:r>
              <a:rPr lang="en-US" sz="2400" dirty="0"/>
              <a:t>Snow cover seasonal </a:t>
            </a: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dirty="0" smtClean="0"/>
              <a:t>shift </a:t>
            </a:r>
            <a:r>
              <a:rPr lang="en-US" sz="2400" dirty="0"/>
              <a:t>(started/ended </a:t>
            </a: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dirty="0" smtClean="0"/>
              <a:t>early</a:t>
            </a:r>
            <a:r>
              <a:rPr lang="en-US" sz="2400" dirty="0"/>
              <a:t>)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4400" y="1676400"/>
            <a:ext cx="4321423" cy="50806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685150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Discussion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Early thawing temp and </a:t>
            </a:r>
            <a:r>
              <a:rPr lang="en-US" dirty="0" err="1" smtClean="0"/>
              <a:t>precip</a:t>
            </a:r>
            <a:r>
              <a:rPr lang="en-US" dirty="0" smtClean="0"/>
              <a:t>. events in 2004:</a:t>
            </a:r>
          </a:p>
          <a:p>
            <a:pPr lvl="1"/>
            <a:r>
              <a:rPr lang="en-US" dirty="0" smtClean="0"/>
              <a:t>Drove early snowmelt</a:t>
            </a:r>
          </a:p>
          <a:p>
            <a:pPr lvl="1"/>
            <a:r>
              <a:rPr lang="en-US" dirty="0" smtClean="0"/>
              <a:t>Increased intensity of energy transfer to ground</a:t>
            </a:r>
          </a:p>
          <a:p>
            <a:pPr lvl="1"/>
            <a:r>
              <a:rPr lang="en-US" dirty="0" smtClean="0"/>
              <a:t>Extended thawing season</a:t>
            </a:r>
          </a:p>
          <a:p>
            <a:r>
              <a:rPr lang="en-US" dirty="0" smtClean="0"/>
              <a:t>Warm temp. coincided with first intense </a:t>
            </a:r>
            <a:r>
              <a:rPr lang="en-US" dirty="0" err="1" smtClean="0"/>
              <a:t>precip</a:t>
            </a:r>
            <a:r>
              <a:rPr lang="en-US" dirty="0" smtClean="0"/>
              <a:t>.</a:t>
            </a:r>
          </a:p>
          <a:p>
            <a:pPr lvl="1"/>
            <a:r>
              <a:rPr lang="en-US" dirty="0" smtClean="0"/>
              <a:t>Rainwater important energy transfer (thermal erosion)</a:t>
            </a:r>
          </a:p>
          <a:p>
            <a:pPr lvl="2"/>
            <a:r>
              <a:rPr lang="en-US" dirty="0" smtClean="0"/>
              <a:t>Penetrates soil, transfers heat by advection</a:t>
            </a:r>
          </a:p>
          <a:p>
            <a:r>
              <a:rPr lang="en-US" dirty="0" smtClean="0"/>
              <a:t>Cloud cover, early snow melt, low plant cover, and summer solstice (sun angle at highest) may accelerate thaw slumping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406285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Retrogressive thaw slump initiation in Noatak Basin heavily influenced by:</a:t>
            </a:r>
          </a:p>
          <a:p>
            <a:pPr lvl="1"/>
            <a:r>
              <a:rPr lang="en-US" dirty="0"/>
              <a:t>E</a:t>
            </a:r>
            <a:r>
              <a:rPr lang="en-US" dirty="0" smtClean="0"/>
              <a:t>arly thawing season (warming)</a:t>
            </a:r>
          </a:p>
          <a:p>
            <a:pPr lvl="1"/>
            <a:r>
              <a:rPr lang="en-US" dirty="0" smtClean="0"/>
              <a:t>Snowmelt</a:t>
            </a:r>
          </a:p>
          <a:p>
            <a:pPr lvl="1"/>
            <a:r>
              <a:rPr lang="en-US" dirty="0" smtClean="0"/>
              <a:t>Precipitation</a:t>
            </a:r>
          </a:p>
          <a:p>
            <a:r>
              <a:rPr lang="en-US" dirty="0" smtClean="0"/>
              <a:t>Lengthens thaw season</a:t>
            </a:r>
          </a:p>
          <a:p>
            <a:r>
              <a:rPr lang="en-US" dirty="0" smtClean="0"/>
              <a:t>Timing and magnitude of </a:t>
            </a:r>
            <a:br>
              <a:rPr lang="en-US" dirty="0" smtClean="0"/>
            </a:br>
            <a:r>
              <a:rPr lang="en-US" dirty="0" smtClean="0"/>
              <a:t>weather events critically </a:t>
            </a:r>
            <a:br>
              <a:rPr lang="en-US" dirty="0" smtClean="0"/>
            </a:br>
            <a:r>
              <a:rPr lang="en-US" dirty="0" smtClean="0"/>
              <a:t>influence slump initiation</a:t>
            </a:r>
            <a:endParaRPr lang="en-US" dirty="0"/>
          </a:p>
        </p:txBody>
      </p:sp>
      <p:pic>
        <p:nvPicPr>
          <p:cNvPr id="6146" name="Picture 2" descr="http://pubs.usgs.gov/pp/p1386a/images/gallery-5/full-res/pp1386a5-fig2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0" y="2286000"/>
            <a:ext cx="3262820" cy="40492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2461188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dian">
  <a:themeElements>
    <a:clrScheme name="Median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Median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Median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Median</Template>
  <TotalTime>49</TotalTime>
  <Words>292</Words>
  <Application>Microsoft Office PowerPoint</Application>
  <PresentationFormat>On-screen Show (4:3)</PresentationFormat>
  <Paragraphs>50</Paragraphs>
  <Slides>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Median</vt:lpstr>
      <vt:lpstr>Timing of Retrogressive Thaw Slump Initiation in Noatak Basin Northwest Alaska, USA  Balser et al</vt:lpstr>
      <vt:lpstr>Introduction</vt:lpstr>
      <vt:lpstr>Thoughts</vt:lpstr>
      <vt:lpstr>Study Area</vt:lpstr>
      <vt:lpstr>Interannual Weather</vt:lpstr>
      <vt:lpstr>Results</vt:lpstr>
      <vt:lpstr>More Results!</vt:lpstr>
      <vt:lpstr>Discussion</vt:lpstr>
      <vt:lpstr>Conclusion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Timing of Retrogressive Thaw Slump Initiation in Noatak Basin Northwest Alaska, USA</dc:title>
  <dc:creator>Windows User</dc:creator>
  <cp:lastModifiedBy>Windows User</cp:lastModifiedBy>
  <cp:revision>12</cp:revision>
  <dcterms:created xsi:type="dcterms:W3CDTF">2014-11-10T16:41:07Z</dcterms:created>
  <dcterms:modified xsi:type="dcterms:W3CDTF">2014-11-11T17:28:08Z</dcterms:modified>
</cp:coreProperties>
</file>