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402" r:id="rId2"/>
    <p:sldId id="335" r:id="rId3"/>
    <p:sldId id="387" r:id="rId4"/>
    <p:sldId id="388" r:id="rId5"/>
    <p:sldId id="444" r:id="rId6"/>
    <p:sldId id="443" r:id="rId7"/>
    <p:sldId id="445" r:id="rId8"/>
    <p:sldId id="446" r:id="rId9"/>
    <p:sldId id="258" r:id="rId10"/>
    <p:sldId id="302" r:id="rId11"/>
    <p:sldId id="371" r:id="rId12"/>
    <p:sldId id="265" r:id="rId13"/>
    <p:sldId id="266" r:id="rId14"/>
    <p:sldId id="267" r:id="rId15"/>
    <p:sldId id="347" r:id="rId16"/>
    <p:sldId id="360" r:id="rId17"/>
    <p:sldId id="317" r:id="rId18"/>
    <p:sldId id="303" r:id="rId19"/>
    <p:sldId id="270" r:id="rId20"/>
    <p:sldId id="368" r:id="rId21"/>
    <p:sldId id="276" r:id="rId22"/>
    <p:sldId id="346" r:id="rId23"/>
    <p:sldId id="349" r:id="rId24"/>
    <p:sldId id="318" r:id="rId25"/>
    <p:sldId id="340" r:id="rId26"/>
    <p:sldId id="351" r:id="rId27"/>
    <p:sldId id="271" r:id="rId28"/>
    <p:sldId id="273" r:id="rId29"/>
    <p:sldId id="373" r:id="rId30"/>
    <p:sldId id="357" r:id="rId31"/>
    <p:sldId id="358" r:id="rId32"/>
    <p:sldId id="313" r:id="rId33"/>
    <p:sldId id="378" r:id="rId34"/>
    <p:sldId id="274" r:id="rId35"/>
    <p:sldId id="277" r:id="rId36"/>
    <p:sldId id="359" r:id="rId37"/>
    <p:sldId id="394" r:id="rId38"/>
    <p:sldId id="395" r:id="rId39"/>
    <p:sldId id="396" r:id="rId40"/>
    <p:sldId id="400" r:id="rId41"/>
    <p:sldId id="398" r:id="rId42"/>
    <p:sldId id="279" r:id="rId43"/>
    <p:sldId id="280" r:id="rId44"/>
    <p:sldId id="286" r:id="rId45"/>
    <p:sldId id="397" r:id="rId46"/>
    <p:sldId id="289" r:id="rId47"/>
    <p:sldId id="379" r:id="rId48"/>
    <p:sldId id="291" r:id="rId49"/>
    <p:sldId id="312" r:id="rId50"/>
    <p:sldId id="284" r:id="rId51"/>
    <p:sldId id="306" r:id="rId52"/>
    <p:sldId id="376" r:id="rId53"/>
    <p:sldId id="348" r:id="rId54"/>
    <p:sldId id="361" r:id="rId55"/>
    <p:sldId id="399" r:id="rId56"/>
    <p:sldId id="441" r:id="rId57"/>
    <p:sldId id="447" r:id="rId58"/>
    <p:sldId id="442" r:id="rId59"/>
    <p:sldId id="437" r:id="rId60"/>
    <p:sldId id="386" r:id="rId61"/>
    <p:sldId id="438" r:id="rId62"/>
    <p:sldId id="401" r:id="rId63"/>
    <p:sldId id="436" r:id="rId64"/>
    <p:sldId id="389" r:id="rId65"/>
    <p:sldId id="341" r:id="rId66"/>
    <p:sldId id="390" r:id="rId67"/>
    <p:sldId id="377" r:id="rId68"/>
    <p:sldId id="342" r:id="rId69"/>
    <p:sldId id="391" r:id="rId70"/>
    <p:sldId id="392" r:id="rId71"/>
    <p:sldId id="393" r:id="rId72"/>
    <p:sldId id="320" r:id="rId73"/>
    <p:sldId id="381" r:id="rId74"/>
    <p:sldId id="380" r:id="rId75"/>
    <p:sldId id="337" r:id="rId76"/>
    <p:sldId id="333" r:id="rId77"/>
    <p:sldId id="403" r:id="rId78"/>
    <p:sldId id="404" r:id="rId79"/>
    <p:sldId id="405" r:id="rId80"/>
    <p:sldId id="406" r:id="rId81"/>
    <p:sldId id="407" r:id="rId82"/>
    <p:sldId id="408" r:id="rId83"/>
    <p:sldId id="409" r:id="rId84"/>
    <p:sldId id="410" r:id="rId85"/>
    <p:sldId id="411" r:id="rId86"/>
    <p:sldId id="412" r:id="rId87"/>
    <p:sldId id="413" r:id="rId88"/>
    <p:sldId id="414" r:id="rId89"/>
    <p:sldId id="415" r:id="rId90"/>
    <p:sldId id="416" r:id="rId91"/>
    <p:sldId id="417" r:id="rId92"/>
    <p:sldId id="418" r:id="rId93"/>
    <p:sldId id="419" r:id="rId94"/>
    <p:sldId id="420" r:id="rId95"/>
    <p:sldId id="439" r:id="rId96"/>
    <p:sldId id="421" r:id="rId97"/>
    <p:sldId id="422" r:id="rId98"/>
    <p:sldId id="423" r:id="rId99"/>
    <p:sldId id="424" r:id="rId100"/>
    <p:sldId id="425" r:id="rId101"/>
    <p:sldId id="426" r:id="rId102"/>
    <p:sldId id="427" r:id="rId103"/>
    <p:sldId id="428" r:id="rId104"/>
    <p:sldId id="435" r:id="rId105"/>
    <p:sldId id="429" r:id="rId106"/>
    <p:sldId id="430" r:id="rId107"/>
    <p:sldId id="431" r:id="rId108"/>
    <p:sldId id="432" r:id="rId109"/>
    <p:sldId id="433" r:id="rId110"/>
    <p:sldId id="434" r:id="rId111"/>
    <p:sldId id="440" r:id="rId1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37" autoAdjust="0"/>
    <p:restoredTop sz="94595" autoAdjust="0"/>
  </p:normalViewPr>
  <p:slideViewPr>
    <p:cSldViewPr>
      <p:cViewPr varScale="1">
        <p:scale>
          <a:sx n="121" d="100"/>
          <a:sy n="121" d="100"/>
        </p:scale>
        <p:origin x="25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BAC06CE4-649C-4E3D-A801-7EDA383794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17ED1560-EB5A-4437-9C43-852599A759D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DD930C2-95CA-45F4-A2A0-7699DDF1789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35036D86-332F-4429-8130-47F11498C18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16742" name="Rectangle 6">
            <a:extLst>
              <a:ext uri="{FF2B5EF4-FFF2-40B4-BE49-F238E27FC236}">
                <a16:creationId xmlns:a16="http://schemas.microsoft.com/office/drawing/2014/main" id="{BE8683BD-12A7-4232-992E-3BFA931D56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6743" name="Rectangle 7">
            <a:extLst>
              <a:ext uri="{FF2B5EF4-FFF2-40B4-BE49-F238E27FC236}">
                <a16:creationId xmlns:a16="http://schemas.microsoft.com/office/drawing/2014/main" id="{F7E2C714-5E71-4404-9DFF-D8BDEE4775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05EB3AD-14A6-4DF4-B73A-4447B7A16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94C044B0-744D-423F-BFDE-4EFEF07EAC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EF3A41-2FDB-4678-8060-D5A85DFC53B8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B2F160C3-812C-4E4F-B4D3-1950D5587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D4207382-02E7-490E-AC8E-8B515F158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58F14442-DCBB-4FE3-BC52-9B2F1C27F8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800D3A-942C-46DA-9A58-FFD8EB943FA2}" type="slidenum">
              <a:rPr lang="en-US" altLang="en-US" smtClean="0"/>
              <a:pPr/>
              <a:t>98</a:t>
            </a:fld>
            <a:endParaRPr lang="en-US" altLang="en-US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E512ECC6-67AC-4C7C-8503-092E957B7B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C7DCAB47-099D-49D8-AE49-1A9CE9CD35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Table mountain near Mitzpe Ramon, central Negev, Israel.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610FBE87-5D9F-4B42-9BC5-5D3D31AD3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6CB731-9C53-4704-ABCB-6B7E948F85B3}" type="slidenum">
              <a:rPr lang="en-US" altLang="en-US" smtClean="0"/>
              <a:pPr/>
              <a:t>101</a:t>
            </a:fld>
            <a:endParaRPr lang="en-US" altLang="en-US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7A5B0F2E-2F6F-42BC-82B3-6F66C6321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8D8BF6C7-BDFD-48DF-85ED-6F1D07826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Sedimentary rocks, England.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ACA382-3812-4B09-B3B2-FA5D70E32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01922F-542A-45B6-96F2-4C1811A77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26FF6A-17A2-426C-AAB7-02E6D093AA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F3D3C-C6F6-452D-A1A9-2013ED1B4E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97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49CAAB-A99C-4ABF-A30A-1388351513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1374D6-43F7-4B7A-B511-287A96A3E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30AFB5-C993-40AA-9851-DBB081179A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46BC5-B3D4-43DA-B609-35DA83CE9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63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4E3984-C29D-41FF-A5DB-D08F0ABC0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F154F9-7CE7-4A06-BE02-DF3B4222BB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E508CE-DC2D-49F8-821B-D0057C34D0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04174-9E81-4169-BB38-0119C43DC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37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0615F7-1F4A-474E-B4C4-935BE9801C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B823E8-2EF3-45C4-A1FD-DCB40856C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C8C819-D2AD-4075-A2AE-C98DCF86B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57D74-5902-4194-995A-51ED765C87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25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267687-1C72-4BEA-9FF8-B19085C3C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F6471B-F8CF-4C53-B213-91D076993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02B19D-077F-480D-BFBC-17FCE853AC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6C08-C83E-4B24-946C-D73367C62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73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3478D-9B00-4C50-853A-B2B4DB911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EBC38B-B2E9-4FBD-86CC-5CF10B306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F81DE-D736-4AE3-A7FE-EA01C52CF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83EAC-87D4-473D-8D11-171ECD406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0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F706EA-461B-444E-9A8D-CD5705CD2E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5D9ED43-9FA7-4B5C-8EA4-0C7DFE216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A626D4-811D-4189-8CDE-A41CF045E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7EC44-0BE5-40A3-8C0D-B25114F629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03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A76E37-D7D7-47ED-9121-F729766ECF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12C8AC6-E849-4F12-A66B-FA2B06D997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22AAF27-A396-430D-B4DF-48D25FA5FE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DA85-BC05-4DA9-A59A-172DF27C3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52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D070EA-6051-4A0C-B3C2-21CDC076A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50B975-1696-4939-B70B-F48721C4B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1119A3-71D0-416E-B393-7B10166581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27103-F589-40E2-BC76-9A0947DB1E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0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C5D692-B847-40CA-AC43-1CF9E47599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3BC34-8D33-446B-8E8E-C989C9F66A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F3CAB7-81BB-48B0-9D86-00921C01E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C2DD-6C66-491F-8BB1-BF7321E7CB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50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51E05-7D5E-45BF-87A6-3BFE1A18E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20DC8-482B-41A3-A3CA-075231F8D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61B49C-7827-41D6-A721-9012D05979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ED2A6-E851-48A1-98E1-8BCAA096F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566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F1F57E7-10C5-48B5-9F15-BF5AB55E2D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CC48EA6-FFF8-45EB-B3D3-449EAB16B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822FF31-9698-471C-9916-EC656107B4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85A89B-2DBD-4824-8950-9CFB9A32AB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B1B8EDC-5B72-4CCC-8BB9-84506D187E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518B8B6-F565-4A60-ABB8-9A985E488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4D78E441-0868-4E06-BC7C-B37963D3BB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457200"/>
            <a:ext cx="6858000" cy="2387600"/>
          </a:xfrm>
        </p:spPr>
        <p:txBody>
          <a:bodyPr/>
          <a:lstStyle/>
          <a:p>
            <a:pPr eaLnBrk="1" hangingPunct="1"/>
            <a:r>
              <a:rPr lang="en-US" altLang="en-US" sz="4000"/>
              <a:t>C</a:t>
            </a:r>
            <a:r>
              <a:rPr lang="en-US" altLang="en-US" sz="4000">
                <a:solidFill>
                  <a:srgbClr val="FFFF00"/>
                </a:solidFill>
              </a:rPr>
              <a:t>COASTAL PROCESSES OF OREGON</a:t>
            </a:r>
            <a:endParaRPr lang="en-US" altLang="en-US" sz="4000"/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CA428846-5E55-4A3D-9C36-F09A8F9460B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SUNSET BAY – CAPE ARAGO FIELD TRIP PRIMER  ES322 GEOMORPHOLOGY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01530-13">
            <a:extLst>
              <a:ext uri="{FF2B5EF4-FFF2-40B4-BE49-F238E27FC236}">
                <a16:creationId xmlns:a16="http://schemas.microsoft.com/office/drawing/2014/main" id="{3E44ACBA-C0A4-4D03-A0ED-F5DEB01B8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88"/>
            <a:ext cx="9144000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C506715A-B774-449D-A22C-318D02E38A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tx1"/>
                </a:solidFill>
              </a:rPr>
              <a:t>Fig. 11.29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C488D6DB-D9E6-49DB-8406-7E634891EE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/>
              <a:t>W. W. Norton</a:t>
            </a:r>
          </a:p>
        </p:txBody>
      </p:sp>
      <p:pic>
        <p:nvPicPr>
          <p:cNvPr id="102404" name="Picture 4" descr="Fig">
            <a:extLst>
              <a:ext uri="{FF2B5EF4-FFF2-40B4-BE49-F238E27FC236}">
                <a16:creationId xmlns:a16="http://schemas.microsoft.com/office/drawing/2014/main" id="{ECD0A976-1907-4511-8A19-286402CC9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5413"/>
            <a:ext cx="88392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Geom_CD_Lithology_Sedimentary_Rocks_England">
            <a:extLst>
              <a:ext uri="{FF2B5EF4-FFF2-40B4-BE49-F238E27FC236}">
                <a16:creationId xmlns:a16="http://schemas.microsoft.com/office/drawing/2014/main" id="{A18B7333-354F-4024-8636-8C9F67EE4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3">
            <a:extLst>
              <a:ext uri="{FF2B5EF4-FFF2-40B4-BE49-F238E27FC236}">
                <a16:creationId xmlns:a16="http://schemas.microsoft.com/office/drawing/2014/main" id="{A9235AF2-778D-48D6-9478-385643E82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38" y="6521450"/>
            <a:ext cx="3090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990000"/>
                </a:solidFill>
                <a:latin typeface="Times New Roman" panose="02020603050405020304" pitchFamily="18" charset="0"/>
              </a:rPr>
              <a:t>Copyright © Frank Eckardt 2002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C322D097-FAEE-48AA-ACAC-AC63D9C1CE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tx1"/>
                </a:solidFill>
              </a:rPr>
              <a:t>Fig. 11.20a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EFFB3DB-72AE-4BC4-B3D1-FE2F99CADAF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/>
              <a:t>Stephen Marshak</a:t>
            </a:r>
          </a:p>
        </p:txBody>
      </p:sp>
      <p:pic>
        <p:nvPicPr>
          <p:cNvPr id="105476" name="Picture 4" descr="Fig">
            <a:extLst>
              <a:ext uri="{FF2B5EF4-FFF2-40B4-BE49-F238E27FC236}">
                <a16:creationId xmlns:a16="http://schemas.microsoft.com/office/drawing/2014/main" id="{346CC75C-21D8-450B-967E-125043F5C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75"/>
            <a:ext cx="91440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96795662-7B93-46FF-B865-3AF69FCFAF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tx1"/>
                </a:solidFill>
              </a:rPr>
              <a:t>Fig. 11.20b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2CAA0B43-D601-4B77-A1CA-A7D9711788B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/>
              <a:t>Stephen Marshak</a:t>
            </a:r>
          </a:p>
        </p:txBody>
      </p:sp>
      <p:pic>
        <p:nvPicPr>
          <p:cNvPr id="106500" name="Picture 4" descr="Fig">
            <a:extLst>
              <a:ext uri="{FF2B5EF4-FFF2-40B4-BE49-F238E27FC236}">
                <a16:creationId xmlns:a16="http://schemas.microsoft.com/office/drawing/2014/main" id="{61FF3900-F2EE-493F-A591-B07FE6FC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88"/>
            <a:ext cx="9144000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>
            <a:extLst>
              <a:ext uri="{FF2B5EF4-FFF2-40B4-BE49-F238E27FC236}">
                <a16:creationId xmlns:a16="http://schemas.microsoft.com/office/drawing/2014/main" id="{101A8982-AD01-420C-9DC9-4DB2ECA65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53975"/>
            <a:ext cx="32575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2">
            <a:extLst>
              <a:ext uri="{FF2B5EF4-FFF2-40B4-BE49-F238E27FC236}">
                <a16:creationId xmlns:a16="http://schemas.microsoft.com/office/drawing/2014/main" id="{336C7DD1-AC57-4EA4-B3D2-3400EE61C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0163"/>
            <a:ext cx="3276600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>
            <a:extLst>
              <a:ext uri="{FF2B5EF4-FFF2-40B4-BE49-F238E27FC236}">
                <a16:creationId xmlns:a16="http://schemas.microsoft.com/office/drawing/2014/main" id="{415CC245-2B62-432C-B2C8-B05F20B44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3619" y="2280444"/>
            <a:ext cx="2293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4">
            <a:extLst>
              <a:ext uri="{FF2B5EF4-FFF2-40B4-BE49-F238E27FC236}">
                <a16:creationId xmlns:a16="http://schemas.microsoft.com/office/drawing/2014/main" id="{62D4D95C-1CC2-47E4-A9D8-FA01A526A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53975"/>
            <a:ext cx="2659062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96BF0610-DA2C-4F24-83F5-B471D29646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tx1"/>
                </a:solidFill>
              </a:rPr>
              <a:t>Fig. 11.13b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B05DDC79-318C-44E8-86AE-327C1C0057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</a:rPr>
              <a:t>Stephen Marshak</a:t>
            </a:r>
          </a:p>
        </p:txBody>
      </p:sp>
      <p:pic>
        <p:nvPicPr>
          <p:cNvPr id="108548" name="Picture 4" descr="slide21-fig11-13b-pc-index-none">
            <a:extLst>
              <a:ext uri="{FF2B5EF4-FFF2-40B4-BE49-F238E27FC236}">
                <a16:creationId xmlns:a16="http://schemas.microsoft.com/office/drawing/2014/main" id="{268E9F73-3C81-4F48-B556-59DB90E7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342AD5B6-5591-4BE3-A83E-C19C0FF64F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tx1"/>
                </a:solidFill>
              </a:rPr>
              <a:t>Fig. 11.14a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E70AD4A3-1885-42CD-88E2-4AD7E1B757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/>
              <a:t>W. W. Norton</a:t>
            </a:r>
          </a:p>
        </p:txBody>
      </p:sp>
      <p:pic>
        <p:nvPicPr>
          <p:cNvPr id="109572" name="Picture 4" descr="Fig">
            <a:extLst>
              <a:ext uri="{FF2B5EF4-FFF2-40B4-BE49-F238E27FC236}">
                <a16:creationId xmlns:a16="http://schemas.microsoft.com/office/drawing/2014/main" id="{18F989A0-EC70-4A85-8A1E-BB375600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14362" b="66859"/>
          <a:stretch>
            <a:fillRect/>
          </a:stretch>
        </p:blipFill>
        <p:spPr bwMode="auto">
          <a:xfrm>
            <a:off x="1600200" y="1143000"/>
            <a:ext cx="60198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ED981F35-9BFA-4B35-A9C3-54341D7D6E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tx1"/>
                </a:solidFill>
              </a:rPr>
              <a:t>Fig. 11.14b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EB1FB25F-9B8F-4A9E-9EF9-5CE03CC2DE7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/>
              <a:t>W. W. Norton</a:t>
            </a:r>
          </a:p>
        </p:txBody>
      </p:sp>
      <p:pic>
        <p:nvPicPr>
          <p:cNvPr id="110596" name="Picture 4" descr="Fig">
            <a:extLst>
              <a:ext uri="{FF2B5EF4-FFF2-40B4-BE49-F238E27FC236}">
                <a16:creationId xmlns:a16="http://schemas.microsoft.com/office/drawing/2014/main" id="{5066122C-E6AF-456E-B318-55D0B446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2" b="40086"/>
          <a:stretch>
            <a:fillRect/>
          </a:stretch>
        </p:blipFill>
        <p:spPr bwMode="auto">
          <a:xfrm>
            <a:off x="838200" y="1676400"/>
            <a:ext cx="7332663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FD17F9D3-D364-4454-8DE1-45D652FAFD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tx1"/>
                </a:solidFill>
              </a:rPr>
              <a:t>Fig. 11.14cd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2DED1996-AB04-4B5D-9C59-455A086F3E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/>
              <a:t>W. W. Norton</a:t>
            </a:r>
          </a:p>
        </p:txBody>
      </p:sp>
      <p:pic>
        <p:nvPicPr>
          <p:cNvPr id="111620" name="Picture 4" descr="Fig">
            <a:extLst>
              <a:ext uri="{FF2B5EF4-FFF2-40B4-BE49-F238E27FC236}">
                <a16:creationId xmlns:a16="http://schemas.microsoft.com/office/drawing/2014/main" id="{4C866360-AE97-4A79-8974-71E57DB18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59914" r="19977"/>
          <a:stretch>
            <a:fillRect/>
          </a:stretch>
        </p:blipFill>
        <p:spPr bwMode="auto">
          <a:xfrm>
            <a:off x="2362200" y="990600"/>
            <a:ext cx="48768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04_04L">
            <a:extLst>
              <a:ext uri="{FF2B5EF4-FFF2-40B4-BE49-F238E27FC236}">
                <a16:creationId xmlns:a16="http://schemas.microsoft.com/office/drawing/2014/main" id="{35CC686F-AB81-421D-8E17-4AC240319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FG09_005">
            <a:extLst>
              <a:ext uri="{FF2B5EF4-FFF2-40B4-BE49-F238E27FC236}">
                <a16:creationId xmlns:a16="http://schemas.microsoft.com/office/drawing/2014/main" id="{8AF6CE2A-306B-40F8-B59E-A14420BF3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4C51BADE-7117-4D6E-8EDD-8C02CC8B8D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tx1"/>
                </a:solidFill>
              </a:rPr>
              <a:t>Fig. 11.15c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76E534A7-9A0B-4E4C-87E2-99F1124DDE9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/>
              <a:t>Stephen Marshak</a:t>
            </a:r>
          </a:p>
        </p:txBody>
      </p:sp>
      <p:pic>
        <p:nvPicPr>
          <p:cNvPr id="113668" name="Picture 4" descr="Fig">
            <a:extLst>
              <a:ext uri="{FF2B5EF4-FFF2-40B4-BE49-F238E27FC236}">
                <a16:creationId xmlns:a16="http://schemas.microsoft.com/office/drawing/2014/main" id="{10CCB91F-A64E-4BB6-ACEF-75D8C2AB4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88"/>
            <a:ext cx="9144000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>
            <a:extLst>
              <a:ext uri="{FF2B5EF4-FFF2-40B4-BE49-F238E27FC236}">
                <a16:creationId xmlns:a16="http://schemas.microsoft.com/office/drawing/2014/main" id="{E20D093C-AA62-4EE1-89E1-786AF6249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6" t="24243" b="30302"/>
          <a:stretch>
            <a:fillRect/>
          </a:stretch>
        </p:blipFill>
        <p:spPr bwMode="auto">
          <a:xfrm>
            <a:off x="3844925" y="328613"/>
            <a:ext cx="1776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2">
            <a:extLst>
              <a:ext uri="{FF2B5EF4-FFF2-40B4-BE49-F238E27FC236}">
                <a16:creationId xmlns:a16="http://schemas.microsoft.com/office/drawing/2014/main" id="{C11CB4AC-6B1F-48B1-8DF2-758C4841B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5250"/>
            <a:ext cx="314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3">
            <a:extLst>
              <a:ext uri="{FF2B5EF4-FFF2-40B4-BE49-F238E27FC236}">
                <a16:creationId xmlns:a16="http://schemas.microsoft.com/office/drawing/2014/main" id="{B7849DDC-38BE-4434-A0A2-5C90080C3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87"/>
          <a:stretch>
            <a:fillRect/>
          </a:stretch>
        </p:blipFill>
        <p:spPr bwMode="auto">
          <a:xfrm>
            <a:off x="14288" y="74613"/>
            <a:ext cx="3830637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4">
            <a:extLst>
              <a:ext uri="{FF2B5EF4-FFF2-40B4-BE49-F238E27FC236}">
                <a16:creationId xmlns:a16="http://schemas.microsoft.com/office/drawing/2014/main" id="{B19AEF76-7A76-433A-A568-F50932266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2362200"/>
            <a:ext cx="3382962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oast10">
            <a:extLst>
              <a:ext uri="{FF2B5EF4-FFF2-40B4-BE49-F238E27FC236}">
                <a16:creationId xmlns:a16="http://schemas.microsoft.com/office/drawing/2014/main" id="{DEEE9AC8-0871-4AFC-A186-96144A50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oast11">
            <a:extLst>
              <a:ext uri="{FF2B5EF4-FFF2-40B4-BE49-F238E27FC236}">
                <a16:creationId xmlns:a16="http://schemas.microsoft.com/office/drawing/2014/main" id="{A85B8B10-9D96-4D0F-8A6A-0C9B3006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oast12">
            <a:extLst>
              <a:ext uri="{FF2B5EF4-FFF2-40B4-BE49-F238E27FC236}">
                <a16:creationId xmlns:a16="http://schemas.microsoft.com/office/drawing/2014/main" id="{F0E74CF6-2368-4870-85B3-E591A59A9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FIG12_003">
            <a:extLst>
              <a:ext uri="{FF2B5EF4-FFF2-40B4-BE49-F238E27FC236}">
                <a16:creationId xmlns:a16="http://schemas.microsoft.com/office/drawing/2014/main" id="{94E8324A-0AD7-4E22-831D-CF3ED8A0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urf">
            <a:extLst>
              <a:ext uri="{FF2B5EF4-FFF2-40B4-BE49-F238E27FC236}">
                <a16:creationId xmlns:a16="http://schemas.microsoft.com/office/drawing/2014/main" id="{2DF45343-DBA0-49F6-A7C8-08934FE32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ig13-17">
            <a:extLst>
              <a:ext uri="{FF2B5EF4-FFF2-40B4-BE49-F238E27FC236}">
                <a16:creationId xmlns:a16="http://schemas.microsoft.com/office/drawing/2014/main" id="{843E94D7-5F6F-4159-B853-003FF0342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9144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01530-6">
            <a:extLst>
              <a:ext uri="{FF2B5EF4-FFF2-40B4-BE49-F238E27FC236}">
                <a16:creationId xmlns:a16="http://schemas.microsoft.com/office/drawing/2014/main" id="{0C510ED6-8194-46B4-A78F-17026F0D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oast15">
            <a:extLst>
              <a:ext uri="{FF2B5EF4-FFF2-40B4-BE49-F238E27FC236}">
                <a16:creationId xmlns:a16="http://schemas.microsoft.com/office/drawing/2014/main" id="{FC039556-C123-493A-AF95-0776A648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coast34">
            <a:extLst>
              <a:ext uri="{FF2B5EF4-FFF2-40B4-BE49-F238E27FC236}">
                <a16:creationId xmlns:a16="http://schemas.microsoft.com/office/drawing/2014/main" id="{BDDC2267-2182-4F39-B0C0-C9FF2829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8A47353-21A0-4090-A8BF-6C87A1A954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bg1"/>
                </a:solidFill>
              </a:rPr>
              <a:t>Beach Drift and Longshore Currents 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B5877E5D-BD4E-4116-B5AD-075F5A4E1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361113"/>
            <a:ext cx="307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Longshore Drift Animation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9468" r:id="rId2" imgW="0" imgH="0"/>
        </mc:Choice>
        <mc:Fallback>
          <p:control r:id="rId2" imgW="0" imgH="0">
            <p:pic>
              <p:nvPicPr>
                <p:cNvPr id="19459" name="ShockwaveFlash1">
                  <a:extLst>
                    <a:ext uri="{FF2B5EF4-FFF2-40B4-BE49-F238E27FC236}">
                      <a16:creationId xmlns:a16="http://schemas.microsoft.com/office/drawing/2014/main" id="{722EAC3F-F442-47F5-91D8-301A9914763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152400"/>
                  <a:ext cx="8685213" cy="5867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oast21">
            <a:extLst>
              <a:ext uri="{FF2B5EF4-FFF2-40B4-BE49-F238E27FC236}">
                <a16:creationId xmlns:a16="http://schemas.microsoft.com/office/drawing/2014/main" id="{5AA4577C-FCC8-4344-ACF7-6A38EC43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FIG12_005">
            <a:extLst>
              <a:ext uri="{FF2B5EF4-FFF2-40B4-BE49-F238E27FC236}">
                <a16:creationId xmlns:a16="http://schemas.microsoft.com/office/drawing/2014/main" id="{B867EEF5-703D-4906-8717-28317AB3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FIG12_001">
            <a:extLst>
              <a:ext uri="{FF2B5EF4-FFF2-40B4-BE49-F238E27FC236}">
                <a16:creationId xmlns:a16="http://schemas.microsoft.com/office/drawing/2014/main" id="{F39DA517-9857-46F7-BA81-FEA594E0A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mage_3">
            <a:extLst>
              <a:ext uri="{FF2B5EF4-FFF2-40B4-BE49-F238E27FC236}">
                <a16:creationId xmlns:a16="http://schemas.microsoft.com/office/drawing/2014/main" id="{9A7DBA08-A9AE-4B7C-9D39-D370FE9C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9775"/>
            <a:ext cx="89154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IG12_012">
            <a:extLst>
              <a:ext uri="{FF2B5EF4-FFF2-40B4-BE49-F238E27FC236}">
                <a16:creationId xmlns:a16="http://schemas.microsoft.com/office/drawing/2014/main" id="{153EF388-69EA-4D42-8FE1-CEA8019C1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Drowned coast">
            <a:extLst>
              <a:ext uri="{FF2B5EF4-FFF2-40B4-BE49-F238E27FC236}">
                <a16:creationId xmlns:a16="http://schemas.microsoft.com/office/drawing/2014/main" id="{BF6811C2-88F1-4929-8C58-FC11B7E74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oast16">
            <a:extLst>
              <a:ext uri="{FF2B5EF4-FFF2-40B4-BE49-F238E27FC236}">
                <a16:creationId xmlns:a16="http://schemas.microsoft.com/office/drawing/2014/main" id="{7848EB81-E521-4A4A-AE09-79C6CC17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oast18">
            <a:extLst>
              <a:ext uri="{FF2B5EF4-FFF2-40B4-BE49-F238E27FC236}">
                <a16:creationId xmlns:a16="http://schemas.microsoft.com/office/drawing/2014/main" id="{01E16CCA-E8FD-421F-8B2A-6C4D724A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0"/>
            <a:ext cx="3379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G09_013A">
            <a:extLst>
              <a:ext uri="{FF2B5EF4-FFF2-40B4-BE49-F238E27FC236}">
                <a16:creationId xmlns:a16="http://schemas.microsoft.com/office/drawing/2014/main" id="{215A87CC-680D-4097-A1BA-25217CDC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eq14">
            <a:extLst>
              <a:ext uri="{FF2B5EF4-FFF2-40B4-BE49-F238E27FC236}">
                <a16:creationId xmlns:a16="http://schemas.microsoft.com/office/drawing/2014/main" id="{48C318BB-170B-4BF2-B0D2-21A0C586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0"/>
            <a:ext cx="477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othole">
            <a:extLst>
              <a:ext uri="{FF2B5EF4-FFF2-40B4-BE49-F238E27FC236}">
                <a16:creationId xmlns:a16="http://schemas.microsoft.com/office/drawing/2014/main" id="{C089BF0A-01EF-4931-B5CB-59147548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otholes">
            <a:extLst>
              <a:ext uri="{FF2B5EF4-FFF2-40B4-BE49-F238E27FC236}">
                <a16:creationId xmlns:a16="http://schemas.microsoft.com/office/drawing/2014/main" id="{86BC5455-A0A9-46D8-A3AD-44B8F8F18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Geom_CD_Coastal_Karst_Wavecut_Thailand">
            <a:extLst>
              <a:ext uri="{FF2B5EF4-FFF2-40B4-BE49-F238E27FC236}">
                <a16:creationId xmlns:a16="http://schemas.microsoft.com/office/drawing/2014/main" id="{3CF266A1-DEC4-461C-91C2-13DEB79B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9144000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B447AD10-6F50-4D75-9CF4-3EF248A33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3" y="341313"/>
            <a:ext cx="2874962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5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5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5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5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Cliff Erosion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7.23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33795" name="Picture 3" descr="07_23L">
            <a:extLst>
              <a:ext uri="{FF2B5EF4-FFF2-40B4-BE49-F238E27FC236}">
                <a16:creationId xmlns:a16="http://schemas.microsoft.com/office/drawing/2014/main" id="{A0334D47-CF64-433E-8E9E-D349BA27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28788"/>
            <a:ext cx="897255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oast19">
            <a:extLst>
              <a:ext uri="{FF2B5EF4-FFF2-40B4-BE49-F238E27FC236}">
                <a16:creationId xmlns:a16="http://schemas.microsoft.com/office/drawing/2014/main" id="{A11B1E44-AE12-44D0-BE5A-61DB83D11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50"/>
            <a:ext cx="914400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oast22">
            <a:extLst>
              <a:ext uri="{FF2B5EF4-FFF2-40B4-BE49-F238E27FC236}">
                <a16:creationId xmlns:a16="http://schemas.microsoft.com/office/drawing/2014/main" id="{4578E080-B467-4444-A71A-83F2C00E6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Sea stacks">
            <a:extLst>
              <a:ext uri="{FF2B5EF4-FFF2-40B4-BE49-F238E27FC236}">
                <a16:creationId xmlns:a16="http://schemas.microsoft.com/office/drawing/2014/main" id="{31500618-CC64-4846-BA43-C936A8A1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coast44">
            <a:extLst>
              <a:ext uri="{FF2B5EF4-FFF2-40B4-BE49-F238E27FC236}">
                <a16:creationId xmlns:a16="http://schemas.microsoft.com/office/drawing/2014/main" id="{954F28E2-2FFB-4FE6-9FFD-E8D5F9CAF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91440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coast20">
            <a:extLst>
              <a:ext uri="{FF2B5EF4-FFF2-40B4-BE49-F238E27FC236}">
                <a16:creationId xmlns:a16="http://schemas.microsoft.com/office/drawing/2014/main" id="{7FC72E52-C80B-4A8E-B67F-60093633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"/>
            <a:ext cx="91440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01530-17">
            <a:extLst>
              <a:ext uri="{FF2B5EF4-FFF2-40B4-BE49-F238E27FC236}">
                <a16:creationId xmlns:a16="http://schemas.microsoft.com/office/drawing/2014/main" id="{888628BD-01D2-4AF5-955F-9ACDD2CFF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>
            <a:extLst>
              <a:ext uri="{FF2B5EF4-FFF2-40B4-BE49-F238E27FC236}">
                <a16:creationId xmlns:a16="http://schemas.microsoft.com/office/drawing/2014/main" id="{D9142F5B-7A44-469A-8E7C-AA7DAB92F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69913"/>
            <a:ext cx="323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Seasonal beach topography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13DD7A6-32CF-4A06-8F0B-8E2CA5FD2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90663"/>
            <a:ext cx="8913813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4">
            <a:extLst>
              <a:ext uri="{FF2B5EF4-FFF2-40B4-BE49-F238E27FC236}">
                <a16:creationId xmlns:a16="http://schemas.microsoft.com/office/drawing/2014/main" id="{1F4E4976-BFDB-4AF6-BCC3-8E1FB483E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1562100"/>
            <a:ext cx="820737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“Wet”</a:t>
            </a:r>
          </a:p>
        </p:txBody>
      </p:sp>
      <p:sp>
        <p:nvSpPr>
          <p:cNvPr id="6148" name="Text Box 5">
            <a:extLst>
              <a:ext uri="{FF2B5EF4-FFF2-40B4-BE49-F238E27FC236}">
                <a16:creationId xmlns:a16="http://schemas.microsoft.com/office/drawing/2014/main" id="{711F7BF3-A334-4ED7-A97A-A8F138AB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325" y="1576388"/>
            <a:ext cx="784225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“Dry”</a:t>
            </a:r>
          </a:p>
        </p:txBody>
      </p:sp>
      <p:sp>
        <p:nvSpPr>
          <p:cNvPr id="6149" name="Oval 6">
            <a:extLst>
              <a:ext uri="{FF2B5EF4-FFF2-40B4-BE49-F238E27FC236}">
                <a16:creationId xmlns:a16="http://schemas.microsoft.com/office/drawing/2014/main" id="{3779953E-BE2E-49A4-BACD-E18ED4EEECB3}"/>
              </a:ext>
            </a:extLst>
          </p:cNvPr>
          <p:cNvSpPr>
            <a:spLocks noChangeArrowheads="1"/>
          </p:cNvSpPr>
          <p:nvPr/>
        </p:nvSpPr>
        <p:spPr bwMode="auto">
          <a:xfrm rot="2088323">
            <a:off x="7518400" y="2244725"/>
            <a:ext cx="519113" cy="1208088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0" name="Text Box 7">
            <a:extLst>
              <a:ext uri="{FF2B5EF4-FFF2-40B4-BE49-F238E27FC236}">
                <a16:creationId xmlns:a16="http://schemas.microsoft.com/office/drawing/2014/main" id="{3F1ADD38-8A33-4AF3-B910-5C856B47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738" y="1958975"/>
            <a:ext cx="1217612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000000"/>
                </a:solidFill>
              </a:rPr>
              <a:t>Deschutes</a:t>
            </a:r>
          </a:p>
        </p:txBody>
      </p:sp>
      <p:sp>
        <p:nvSpPr>
          <p:cNvPr id="6151" name="Line 8">
            <a:extLst>
              <a:ext uri="{FF2B5EF4-FFF2-40B4-BE49-F238E27FC236}">
                <a16:creationId xmlns:a16="http://schemas.microsoft.com/office/drawing/2014/main" id="{BC9F85FD-7B6E-4682-8C30-F39B6EED23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9875" y="2243138"/>
            <a:ext cx="157163" cy="3397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Text Box 9">
            <a:extLst>
              <a:ext uri="{FF2B5EF4-FFF2-40B4-BE49-F238E27FC236}">
                <a16:creationId xmlns:a16="http://schemas.microsoft.com/office/drawing/2014/main" id="{913FE205-54D1-4E03-A75A-912F3259BD1B}"/>
              </a:ext>
            </a:extLst>
          </p:cNvPr>
          <p:cNvSpPr txBox="1">
            <a:spLocks noChangeArrowheads="1"/>
          </p:cNvSpPr>
          <p:nvPr/>
        </p:nvSpPr>
        <p:spPr bwMode="auto">
          <a:xfrm rot="-3430502">
            <a:off x="4946651" y="2747962"/>
            <a:ext cx="1695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Western Cascades</a:t>
            </a:r>
          </a:p>
        </p:txBody>
      </p:sp>
      <p:sp>
        <p:nvSpPr>
          <p:cNvPr id="6153" name="Text Box 10">
            <a:extLst>
              <a:ext uri="{FF2B5EF4-FFF2-40B4-BE49-F238E27FC236}">
                <a16:creationId xmlns:a16="http://schemas.microsoft.com/office/drawing/2014/main" id="{7C96C749-337B-4DE2-A744-FE21220EB9D5}"/>
              </a:ext>
            </a:extLst>
          </p:cNvPr>
          <p:cNvSpPr txBox="1">
            <a:spLocks noChangeArrowheads="1"/>
          </p:cNvSpPr>
          <p:nvPr/>
        </p:nvSpPr>
        <p:spPr bwMode="auto">
          <a:xfrm rot="-3551049">
            <a:off x="5970588" y="2501900"/>
            <a:ext cx="14001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High Cascades</a:t>
            </a:r>
          </a:p>
        </p:txBody>
      </p:sp>
      <p:sp>
        <p:nvSpPr>
          <p:cNvPr id="6154" name="Rectangle 18">
            <a:extLst>
              <a:ext uri="{FF2B5EF4-FFF2-40B4-BE49-F238E27FC236}">
                <a16:creationId xmlns:a16="http://schemas.microsoft.com/office/drawing/2014/main" id="{FBC9F2BA-3CF5-4CA2-A345-BDFB5958C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450" y="298450"/>
            <a:ext cx="9213850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8731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00"/>
                </a:solidFill>
              </a:rPr>
              <a:t>Pacific Northwest Climate and Tectonics:</a:t>
            </a:r>
            <a:br>
              <a:rPr lang="en-US" altLang="en-US" sz="3000">
                <a:solidFill>
                  <a:srgbClr val="FFFF00"/>
                </a:solidFill>
              </a:rPr>
            </a:br>
            <a:r>
              <a:rPr lang="en-US" altLang="en-US" sz="3000">
                <a:solidFill>
                  <a:srgbClr val="FFFF00"/>
                </a:solidFill>
              </a:rPr>
              <a:t>Linked System Drivers</a:t>
            </a:r>
          </a:p>
        </p:txBody>
      </p:sp>
      <p:sp>
        <p:nvSpPr>
          <p:cNvPr id="6155" name="Text Box 19">
            <a:extLst>
              <a:ext uri="{FF2B5EF4-FFF2-40B4-BE49-F238E27FC236}">
                <a16:creationId xmlns:a16="http://schemas.microsoft.com/office/drawing/2014/main" id="{BBD938A7-8929-47D2-B286-7616A43B7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1900238"/>
            <a:ext cx="35147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Westerly cyclonic storm systems</a:t>
            </a:r>
          </a:p>
        </p:txBody>
      </p:sp>
      <p:sp>
        <p:nvSpPr>
          <p:cNvPr id="6156" name="Rectangle 20">
            <a:extLst>
              <a:ext uri="{FF2B5EF4-FFF2-40B4-BE49-F238E27FC236}">
                <a16:creationId xmlns:a16="http://schemas.microsoft.com/office/drawing/2014/main" id="{1FE6A7DF-4ACE-4312-9815-36030DCEB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1935163"/>
            <a:ext cx="3370262" cy="3508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7" name="Line 21">
            <a:extLst>
              <a:ext uri="{FF2B5EF4-FFF2-40B4-BE49-F238E27FC236}">
                <a16:creationId xmlns:a16="http://schemas.microsoft.com/office/drawing/2014/main" id="{39212465-DB8B-4051-9CB3-16733A07F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2105025"/>
            <a:ext cx="5715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Text Box 22">
            <a:extLst>
              <a:ext uri="{FF2B5EF4-FFF2-40B4-BE49-F238E27FC236}">
                <a16:creationId xmlns:a16="http://schemas.microsoft.com/office/drawing/2014/main" id="{752C51BD-60FA-48DC-A7A2-81684A48E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2786063"/>
            <a:ext cx="5238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HJA</a:t>
            </a:r>
          </a:p>
        </p:txBody>
      </p:sp>
      <p:sp>
        <p:nvSpPr>
          <p:cNvPr id="6159" name="Rectangle 23">
            <a:extLst>
              <a:ext uri="{FF2B5EF4-FFF2-40B4-BE49-F238E27FC236}">
                <a16:creationId xmlns:a16="http://schemas.microsoft.com/office/drawing/2014/main" id="{64D8EBAA-9EDC-424D-B2BE-5B2A9D9CC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2840038"/>
            <a:ext cx="392112" cy="22066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87F7E9BD-485A-459D-BA68-9BFB2DC1D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412750"/>
            <a:ext cx="7769225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01530-37">
            <a:extLst>
              <a:ext uri="{FF2B5EF4-FFF2-40B4-BE49-F238E27FC236}">
                <a16:creationId xmlns:a16="http://schemas.microsoft.com/office/drawing/2014/main" id="{9AFDC259-7414-43B0-A69B-EAC15174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>
            <a:extLst>
              <a:ext uri="{FF2B5EF4-FFF2-40B4-BE49-F238E27FC236}">
                <a16:creationId xmlns:a16="http://schemas.microsoft.com/office/drawing/2014/main" id="{A7D6C51D-FB9A-4E1D-89F4-75F478978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7223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Pocket Beach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coast24">
            <a:extLst>
              <a:ext uri="{FF2B5EF4-FFF2-40B4-BE49-F238E27FC236}">
                <a16:creationId xmlns:a16="http://schemas.microsoft.com/office/drawing/2014/main" id="{44D66BC3-DA60-4EC0-B63B-79059C92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coast25">
            <a:extLst>
              <a:ext uri="{FF2B5EF4-FFF2-40B4-BE49-F238E27FC236}">
                <a16:creationId xmlns:a16="http://schemas.microsoft.com/office/drawing/2014/main" id="{AF49FE64-BDA6-49C7-B57A-8F16C831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770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coast31">
            <a:extLst>
              <a:ext uri="{FF2B5EF4-FFF2-40B4-BE49-F238E27FC236}">
                <a16:creationId xmlns:a16="http://schemas.microsoft.com/office/drawing/2014/main" id="{A06E007D-E685-48A7-A320-EC6ECCD18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0"/>
            <a:ext cx="4551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Jetties">
            <a:extLst>
              <a:ext uri="{FF2B5EF4-FFF2-40B4-BE49-F238E27FC236}">
                <a16:creationId xmlns:a16="http://schemas.microsoft.com/office/drawing/2014/main" id="{E6634120-082B-4558-9DF7-940B7BFE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coast34">
            <a:extLst>
              <a:ext uri="{FF2B5EF4-FFF2-40B4-BE49-F238E27FC236}">
                <a16:creationId xmlns:a16="http://schemas.microsoft.com/office/drawing/2014/main" id="{D0105E03-4D0F-4484-B64F-2F8C577F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FIG13_011B">
            <a:extLst>
              <a:ext uri="{FF2B5EF4-FFF2-40B4-BE49-F238E27FC236}">
                <a16:creationId xmlns:a16="http://schemas.microsoft.com/office/drawing/2014/main" id="{2B74DBC7-4844-4C3B-9CC6-CC69C4083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coast36">
            <a:extLst>
              <a:ext uri="{FF2B5EF4-FFF2-40B4-BE49-F238E27FC236}">
                <a16:creationId xmlns:a16="http://schemas.microsoft.com/office/drawing/2014/main" id="{9EB51471-2AB6-48F0-B345-56E559D32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163"/>
            <a:ext cx="91440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Rip-rap and erosion">
            <a:extLst>
              <a:ext uri="{FF2B5EF4-FFF2-40B4-BE49-F238E27FC236}">
                <a16:creationId xmlns:a16="http://schemas.microsoft.com/office/drawing/2014/main" id="{AF6D1E0D-07F1-404F-A587-B8797558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3"/>
            <a:ext cx="91440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D507BA10-66A6-47E9-B37C-894482FC2404}"/>
              </a:ext>
            </a:extLst>
          </p:cNvPr>
          <p:cNvSpPr txBox="1"/>
          <p:nvPr/>
        </p:nvSpPr>
        <p:spPr>
          <a:xfrm>
            <a:off x="381000" y="6479820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800" b="1" strike="noStrike" spc="-1">
                <a:solidFill>
                  <a:srgbClr val="0054A6"/>
                </a:solidFill>
                <a:latin typeface="Arial"/>
              </a:rPr>
              <a:t>Journal of Geophysical Research: Solid Earth, Volume: 118, Issue: 2, Pages: 709-723, First published: 14 February 2013, DOI: (10.1029/2012JB009473) </a:t>
            </a:r>
            <a:endParaRPr lang="en-US" sz="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FD687630-0657-4A79-8FE8-8AA78D710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14600" y="533400"/>
            <a:ext cx="6209169" cy="5761662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6B4779-172E-46EA-86AC-605F1664B864}"/>
              </a:ext>
            </a:extLst>
          </p:cNvPr>
          <p:cNvSpPr txBox="1"/>
          <p:nvPr/>
        </p:nvSpPr>
        <p:spPr>
          <a:xfrm>
            <a:off x="345600" y="1138054"/>
            <a:ext cx="182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Physiographic map of the U.S. Pacific Northwest. Gray dashed lines show the Brothers Fault zone (BFZ), Olympic-Wallowa Lineament (OWL) and Walker Lane Shear Belt (WLSB). MTJ – Mendocino Triple Junction, YS – Yellowstone, OP – Olympic Peninsula, VI – Vancouver Island, NF – Nootka fault. Shaded regions are the Yakima fold-thrust belt (YFTB) and Idaho Batholith (IB).</a:t>
            </a:r>
          </a:p>
        </p:txBody>
      </p:sp>
    </p:spTree>
    <p:extLst>
      <p:ext uri="{BB962C8B-B14F-4D97-AF65-F5344CB8AC3E}">
        <p14:creationId xmlns:p14="http://schemas.microsoft.com/office/powerpoint/2010/main" val="10033477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oast29">
            <a:extLst>
              <a:ext uri="{FF2B5EF4-FFF2-40B4-BE49-F238E27FC236}">
                <a16:creationId xmlns:a16="http://schemas.microsoft.com/office/drawing/2014/main" id="{FB7FE3D5-FFB1-4010-AEB6-1A6315E8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0"/>
            <a:ext cx="623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Tidal">
            <a:extLst>
              <a:ext uri="{FF2B5EF4-FFF2-40B4-BE49-F238E27FC236}">
                <a16:creationId xmlns:a16="http://schemas.microsoft.com/office/drawing/2014/main" id="{2AC4BC56-0FA2-47B7-85F2-4A0E60EE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E12B473F-C502-4E8A-BBD8-AD2701384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0"/>
            <a:ext cx="439896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5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5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5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5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Wave-Cut Platforms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7.8a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53251" name="Picture 3" descr="07_08a">
            <a:extLst>
              <a:ext uri="{FF2B5EF4-FFF2-40B4-BE49-F238E27FC236}">
                <a16:creationId xmlns:a16="http://schemas.microsoft.com/office/drawing/2014/main" id="{85A4027B-222E-4009-AA79-C7AE2C2C4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211263"/>
            <a:ext cx="8732838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IG12_002B">
            <a:extLst>
              <a:ext uri="{FF2B5EF4-FFF2-40B4-BE49-F238E27FC236}">
                <a16:creationId xmlns:a16="http://schemas.microsoft.com/office/drawing/2014/main" id="{FF4F1F1F-65EF-4366-BF90-2811200C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Uplifted marine terraces">
            <a:extLst>
              <a:ext uri="{FF2B5EF4-FFF2-40B4-BE49-F238E27FC236}">
                <a16:creationId xmlns:a16="http://schemas.microsoft.com/office/drawing/2014/main" id="{47FE5AB4-F6BE-44F5-B2C9-4A614CFE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690F9980-5C6F-45C6-8E89-4D5A68DA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45418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>
            <a:extLst>
              <a:ext uri="{FF2B5EF4-FFF2-40B4-BE49-F238E27FC236}">
                <a16:creationId xmlns:a16="http://schemas.microsoft.com/office/drawing/2014/main" id="{09710CEC-131D-4F15-8DBD-9DDAFB810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47386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">
            <a:extLst>
              <a:ext uri="{FF2B5EF4-FFF2-40B4-BE49-F238E27FC236}">
                <a16:creationId xmlns:a16="http://schemas.microsoft.com/office/drawing/2014/main" id="{A336DBE9-BB3E-4719-967F-689835428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1763"/>
            <a:ext cx="324961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>
            <a:extLst>
              <a:ext uri="{FF2B5EF4-FFF2-40B4-BE49-F238E27FC236}">
                <a16:creationId xmlns:a16="http://schemas.microsoft.com/office/drawing/2014/main" id="{05DC3840-50B6-4122-B3CF-8C8313500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1138"/>
            <a:ext cx="38100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>
            <a:extLst>
              <a:ext uri="{FF2B5EF4-FFF2-40B4-BE49-F238E27FC236}">
                <a16:creationId xmlns:a16="http://schemas.microsoft.com/office/drawing/2014/main" id="{D5AA9D91-F098-438E-B481-BE30A0183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1138"/>
            <a:ext cx="480060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23503907-D824-41B6-9C20-61F742AC9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67"/>
          <a:stretch/>
        </p:blipFill>
        <p:spPr>
          <a:xfrm>
            <a:off x="93936" y="119277"/>
            <a:ext cx="4454123" cy="4047754"/>
          </a:xfrm>
          <a:prstGeom prst="rect">
            <a:avLst/>
          </a:prstGeom>
          <a:ln>
            <a:noFill/>
          </a:ln>
        </p:spPr>
      </p:pic>
      <p:pic>
        <p:nvPicPr>
          <p:cNvPr id="3" name="Main graphic">
            <a:extLst>
              <a:ext uri="{FF2B5EF4-FFF2-40B4-BE49-F238E27FC236}">
                <a16:creationId xmlns:a16="http://schemas.microsoft.com/office/drawing/2014/main" id="{60875679-FB5B-419D-8873-2DBE6BA98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29"/>
          <a:stretch/>
        </p:blipFill>
        <p:spPr>
          <a:xfrm>
            <a:off x="4655718" y="2590800"/>
            <a:ext cx="4454123" cy="414811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5EACA7-6EC9-47FD-8F44-41D05C28B73A}"/>
              </a:ext>
            </a:extLst>
          </p:cNvPr>
          <p:cNvSpPr txBox="1"/>
          <p:nvPr/>
        </p:nvSpPr>
        <p:spPr>
          <a:xfrm>
            <a:off x="4800600" y="228600"/>
            <a:ext cx="4031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Principal strain and rotation rates derived from GPS velocities. Area is divided into bins of 2° (157 km) in longitude by 1.6° (178 km) in latitude in which the uniform strain and rotation rates are calculated from the GPS velocities contained within (minimum of 6 velocities). (a) Principal strain rates; scale is in </a:t>
            </a:r>
            <a:r>
              <a:rPr lang="en-US" sz="1200" dirty="0" err="1"/>
              <a:t>nanostrain</a:t>
            </a:r>
            <a:r>
              <a:rPr lang="en-US" sz="1200" dirty="0"/>
              <a:t>/</a:t>
            </a:r>
            <a:r>
              <a:rPr lang="en-US" sz="1200" dirty="0" err="1"/>
              <a:t>yr</a:t>
            </a:r>
            <a:r>
              <a:rPr lang="en-US" sz="1200" dirty="0"/>
              <a:t> (1 </a:t>
            </a:r>
            <a:r>
              <a:rPr lang="en-US" sz="1200" dirty="0" err="1"/>
              <a:t>nanostrain</a:t>
            </a:r>
            <a:r>
              <a:rPr lang="en-US" sz="1200" dirty="0"/>
              <a:t>/</a:t>
            </a:r>
            <a:r>
              <a:rPr lang="en-US" sz="1200" dirty="0" err="1"/>
              <a:t>yr</a:t>
            </a:r>
            <a:r>
              <a:rPr lang="en-US" sz="1200" dirty="0"/>
              <a:t> = 10–9 /</a:t>
            </a:r>
            <a:r>
              <a:rPr lang="en-US" sz="1200" dirty="0" err="1"/>
              <a:t>yr</a:t>
            </a:r>
            <a:r>
              <a:rPr lang="en-US" sz="1200" dirty="0"/>
              <a:t>). (b) Rotation rates for same regions. Fan symbols show the rate and sense of rotation (a fan opening 45° clockwise indicates 1°/</a:t>
            </a:r>
            <a:r>
              <a:rPr lang="en-US" sz="1200" dirty="0" err="1"/>
              <a:t>Myr</a:t>
            </a:r>
            <a:r>
              <a:rPr lang="en-US" sz="1200" dirty="0"/>
              <a:t> of clockwise rotation). The smaller attached fans show the one-sigma uncertainty in the rotation rate.</a:t>
            </a:r>
          </a:p>
        </p:txBody>
      </p:sp>
    </p:spTree>
    <p:extLst>
      <p:ext uri="{BB962C8B-B14F-4D97-AF65-F5344CB8AC3E}">
        <p14:creationId xmlns:p14="http://schemas.microsoft.com/office/powerpoint/2010/main" val="1420627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NW_strain_ma">
            <a:extLst>
              <a:ext uri="{FF2B5EF4-FFF2-40B4-BE49-F238E27FC236}">
                <a16:creationId xmlns:a16="http://schemas.microsoft.com/office/drawing/2014/main" id="{055467C0-748D-4E3E-83EF-883E4DDBD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4983163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5">
            <a:extLst>
              <a:ext uri="{FF2B5EF4-FFF2-40B4-BE49-F238E27FC236}">
                <a16:creationId xmlns:a16="http://schemas.microsoft.com/office/drawing/2014/main" id="{86485EDF-5DD1-4108-9F1A-935C8179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46113"/>
            <a:ext cx="20002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PNW Stress Map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9A407B7A-6F2F-44AA-B26E-BA85D57AD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9"/>
          <a:stretch>
            <a:fillRect/>
          </a:stretch>
        </p:blipFill>
        <p:spPr bwMode="auto">
          <a:xfrm>
            <a:off x="101600" y="12700"/>
            <a:ext cx="25654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>
            <a:extLst>
              <a:ext uri="{FF2B5EF4-FFF2-40B4-BE49-F238E27FC236}">
                <a16:creationId xmlns:a16="http://schemas.microsoft.com/office/drawing/2014/main" id="{7BC5E773-4B83-47FD-BF26-B07078CB5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2119"/>
          <a:stretch>
            <a:fillRect/>
          </a:stretch>
        </p:blipFill>
        <p:spPr bwMode="auto">
          <a:xfrm>
            <a:off x="2703513" y="76200"/>
            <a:ext cx="3070225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>
            <a:extLst>
              <a:ext uri="{FF2B5EF4-FFF2-40B4-BE49-F238E27FC236}">
                <a16:creationId xmlns:a16="http://schemas.microsoft.com/office/drawing/2014/main" id="{17B13DE5-4415-4FE8-B717-2890A9861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5322"/>
          <a:stretch>
            <a:fillRect/>
          </a:stretch>
        </p:blipFill>
        <p:spPr bwMode="auto">
          <a:xfrm>
            <a:off x="5891213" y="381000"/>
            <a:ext cx="327660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NW_strain_ma">
            <a:extLst>
              <a:ext uri="{FF2B5EF4-FFF2-40B4-BE49-F238E27FC236}">
                <a16:creationId xmlns:a16="http://schemas.microsoft.com/office/drawing/2014/main" id="{5CA5075D-0570-4046-BB2B-BBCE7D0C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4983163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5">
            <a:extLst>
              <a:ext uri="{FF2B5EF4-FFF2-40B4-BE49-F238E27FC236}">
                <a16:creationId xmlns:a16="http://schemas.microsoft.com/office/drawing/2014/main" id="{D452CC4D-5FE6-492F-8E8E-D401DDF50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46113"/>
            <a:ext cx="20002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PNW Stress Map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ACF55873-9B4F-4A16-AC42-34112B1A1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338"/>
            <a:ext cx="6988175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>
            <a:extLst>
              <a:ext uri="{FF2B5EF4-FFF2-40B4-BE49-F238E27FC236}">
                <a16:creationId xmlns:a16="http://schemas.microsoft.com/office/drawing/2014/main" id="{447E5FF7-F642-491E-B77B-7049AED49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3706813"/>
            <a:ext cx="6608762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7A73BE18-F2ED-433F-AC58-BA8EEBABD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9669" y="-1286669"/>
            <a:ext cx="4191000" cy="874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A3D356FE-A9D4-42E7-9962-ABE7E32BB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371600"/>
            <a:ext cx="55118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">
            <a:extLst>
              <a:ext uri="{FF2B5EF4-FFF2-40B4-BE49-F238E27FC236}">
                <a16:creationId xmlns:a16="http://schemas.microsoft.com/office/drawing/2014/main" id="{CD709841-81A9-4DB7-BF30-090EBAEC3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2416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D4DAF1E0-75F6-4EFC-8FE6-B5C972D64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52800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>
            <a:extLst>
              <a:ext uri="{FF2B5EF4-FFF2-40B4-BE49-F238E27FC236}">
                <a16:creationId xmlns:a16="http://schemas.microsoft.com/office/drawing/2014/main" id="{B08413CF-12B3-43F9-A411-2565CC25D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360521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glacier22">
            <a:extLst>
              <a:ext uri="{FF2B5EF4-FFF2-40B4-BE49-F238E27FC236}">
                <a16:creationId xmlns:a16="http://schemas.microsoft.com/office/drawing/2014/main" id="{9F843AD8-969B-4842-86F7-2E50F097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620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FIG12_010A">
            <a:extLst>
              <a:ext uri="{FF2B5EF4-FFF2-40B4-BE49-F238E27FC236}">
                <a16:creationId xmlns:a16="http://schemas.microsoft.com/office/drawing/2014/main" id="{C64E0C4B-7BF2-4327-9814-04D4E38FB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ig14-2">
            <a:extLst>
              <a:ext uri="{FF2B5EF4-FFF2-40B4-BE49-F238E27FC236}">
                <a16:creationId xmlns:a16="http://schemas.microsoft.com/office/drawing/2014/main" id="{3AE82460-99B8-47BB-929E-74F5F246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8001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>
            <a:extLst>
              <a:ext uri="{FF2B5EF4-FFF2-40B4-BE49-F238E27FC236}">
                <a16:creationId xmlns:a16="http://schemas.microsoft.com/office/drawing/2014/main" id="{11D2C7A5-F9FC-45D5-AB97-666653A90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0" y="-30163"/>
            <a:ext cx="6427788" cy="124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5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5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5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5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Rises in Sea Level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7.20a, b 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67587" name="Picture 3" descr="07_20">
            <a:extLst>
              <a:ext uri="{FF2B5EF4-FFF2-40B4-BE49-F238E27FC236}">
                <a16:creationId xmlns:a16="http://schemas.microsoft.com/office/drawing/2014/main" id="{A4B2AA41-7B7A-4ADF-910E-E987967D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341438"/>
            <a:ext cx="8475663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B98A7E7B-7A23-4C52-818F-BB3274D41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3714750"/>
            <a:ext cx="4540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5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5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5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5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7CBCFFD0-D292-41B8-89FD-82B714978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6142038"/>
            <a:ext cx="4349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5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5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5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5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FIG12_010B">
            <a:extLst>
              <a:ext uri="{FF2B5EF4-FFF2-40B4-BE49-F238E27FC236}">
                <a16:creationId xmlns:a16="http://schemas.microsoft.com/office/drawing/2014/main" id="{817A4E54-766E-4BDC-98B8-B8BDC853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>
            <a:extLst>
              <a:ext uri="{FF2B5EF4-FFF2-40B4-BE49-F238E27FC236}">
                <a16:creationId xmlns:a16="http://schemas.microsoft.com/office/drawing/2014/main" id="{22361F7A-234E-4619-8978-806DFA09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152400"/>
            <a:ext cx="201295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North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Shoreline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Figure 9.28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69635" name="Picture 3" descr="09_28">
            <a:extLst>
              <a:ext uri="{FF2B5EF4-FFF2-40B4-BE49-F238E27FC236}">
                <a16:creationId xmlns:a16="http://schemas.microsoft.com/office/drawing/2014/main" id="{CE641926-92B2-4E2D-8456-E417A4A1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3675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F9DBBE81-3C91-44AB-BB30-295CD2D56F48}"/>
              </a:ext>
            </a:extLst>
          </p:cNvPr>
          <p:cNvSpPr txBox="1"/>
          <p:nvPr/>
        </p:nvSpPr>
        <p:spPr>
          <a:xfrm>
            <a:off x="1260000" y="152280"/>
            <a:ext cx="7200000" cy="30995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/>
          <a:p>
            <a:r>
              <a:rPr lang="en-US" sz="1400" b="1" strike="noStrike" spc="-1" dirty="0">
                <a:solidFill>
                  <a:srgbClr val="000000"/>
                </a:solidFill>
                <a:latin typeface="Arial"/>
              </a:rPr>
              <a:t>Active tectonics of northwestern U.S. inferred from GPS‐derived surface velocities</a:t>
            </a: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1BF3EB25-67DD-47CB-B24A-509B819CFCE2}"/>
              </a:ext>
            </a:extLst>
          </p:cNvPr>
          <p:cNvSpPr txBox="1"/>
          <p:nvPr/>
        </p:nvSpPr>
        <p:spPr>
          <a:xfrm>
            <a:off x="706800" y="5826571"/>
            <a:ext cx="3450000" cy="46021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r>
              <a:rPr lang="en-US" sz="800" b="1" strike="noStrike" spc="-1" dirty="0">
                <a:solidFill>
                  <a:srgbClr val="0054A6"/>
                </a:solidFill>
                <a:latin typeface="Arial"/>
              </a:rPr>
              <a:t>Journal of Geophysical Research: Solid Earth, Volume: 118, Issue: 2, Pages: 709-723, First published: 14 February 2013, DOI: (10.1029/2012JB009473) </a:t>
            </a:r>
            <a:endParaRPr lang="en-US" sz="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60C2B6A6-1FDA-4CD6-80D4-89A7D826F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773"/>
          <a:stretch/>
        </p:blipFill>
        <p:spPr>
          <a:xfrm>
            <a:off x="228600" y="496640"/>
            <a:ext cx="4406400" cy="3838727"/>
          </a:xfrm>
          <a:prstGeom prst="rect">
            <a:avLst/>
          </a:prstGeom>
          <a:ln>
            <a:noFill/>
          </a:ln>
        </p:spPr>
      </p:pic>
      <p:pic>
        <p:nvPicPr>
          <p:cNvPr id="5" name="Main graphic">
            <a:extLst>
              <a:ext uri="{FF2B5EF4-FFF2-40B4-BE49-F238E27FC236}">
                <a16:creationId xmlns:a16="http://schemas.microsoft.com/office/drawing/2014/main" id="{8B926544-F6F1-4817-9650-0E8953224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35"/>
          <a:stretch/>
        </p:blipFill>
        <p:spPr>
          <a:xfrm>
            <a:off x="4737600" y="2209800"/>
            <a:ext cx="4406400" cy="4337639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3CD143-7C6B-4D9A-B0F4-ED5C260F1EE7}"/>
              </a:ext>
            </a:extLst>
          </p:cNvPr>
          <p:cNvSpPr txBox="1"/>
          <p:nvPr/>
        </p:nvSpPr>
        <p:spPr>
          <a:xfrm>
            <a:off x="5181600" y="685800"/>
            <a:ext cx="3200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(a) The 1993–2011 GPS velocity field of the western U.S. relative to North America. Error ellipses are 70% confidence. Triangles denote volcanoes [Siebert and Simkin, 2002]. (b) Close-up of the Cascadia margin.</a:t>
            </a:r>
          </a:p>
        </p:txBody>
      </p:sp>
    </p:spTree>
    <p:extLst>
      <p:ext uri="{BB962C8B-B14F-4D97-AF65-F5344CB8AC3E}">
        <p14:creationId xmlns:p14="http://schemas.microsoft.com/office/powerpoint/2010/main" val="26131179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topes2">
            <a:extLst>
              <a:ext uri="{FF2B5EF4-FFF2-40B4-BE49-F238E27FC236}">
                <a16:creationId xmlns:a16="http://schemas.microsoft.com/office/drawing/2014/main" id="{1C197A6D-5E06-4B79-B833-7CCEA771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F8B7C5D3-B4E8-4290-BE28-E504CB3E87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23.09 c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2D5633F6-8716-4BCE-8F58-B5F155F09FC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/>
              <a:t>W. W. Norton</a:t>
            </a:r>
          </a:p>
        </p:txBody>
      </p:sp>
      <p:pic>
        <p:nvPicPr>
          <p:cNvPr id="71684" name="Picture 4" descr="EA 23">
            <a:extLst>
              <a:ext uri="{FF2B5EF4-FFF2-40B4-BE49-F238E27FC236}">
                <a16:creationId xmlns:a16="http://schemas.microsoft.com/office/drawing/2014/main" id="{ECBFB57C-2FE4-414D-96FE-BBC39ACBF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152400"/>
            <a:ext cx="3530600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image_10">
            <a:extLst>
              <a:ext uri="{FF2B5EF4-FFF2-40B4-BE49-F238E27FC236}">
                <a16:creationId xmlns:a16="http://schemas.microsoft.com/office/drawing/2014/main" id="{B78FECF6-68B7-4A86-8227-8CB5F5D0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2725"/>
            <a:ext cx="762000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IGI_003-1">
            <a:extLst>
              <a:ext uri="{FF2B5EF4-FFF2-40B4-BE49-F238E27FC236}">
                <a16:creationId xmlns:a16="http://schemas.microsoft.com/office/drawing/2014/main" id="{A574918D-2D8B-4589-A490-5AB1AE40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IG13_00B">
            <a:extLst>
              <a:ext uri="{FF2B5EF4-FFF2-40B4-BE49-F238E27FC236}">
                <a16:creationId xmlns:a16="http://schemas.microsoft.com/office/drawing/2014/main" id="{7D0CE227-49B3-41D9-B52B-15517D932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fig13-37">
            <a:extLst>
              <a:ext uri="{FF2B5EF4-FFF2-40B4-BE49-F238E27FC236}">
                <a16:creationId xmlns:a16="http://schemas.microsoft.com/office/drawing/2014/main" id="{48F1BE04-FBBC-44CC-BEAE-72FCF8EB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332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image_27">
            <a:extLst>
              <a:ext uri="{FF2B5EF4-FFF2-40B4-BE49-F238E27FC236}">
                <a16:creationId xmlns:a16="http://schemas.microsoft.com/office/drawing/2014/main" id="{5B88D543-0D6C-45D0-97E8-1EC0F01F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934200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">
            <a:extLst>
              <a:ext uri="{FF2B5EF4-FFF2-40B4-BE49-F238E27FC236}">
                <a16:creationId xmlns:a16="http://schemas.microsoft.com/office/drawing/2014/main" id="{DACCBAA7-5CAF-4CC0-B635-B3812BE50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2895600"/>
            <a:ext cx="8393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</a:rPr>
              <a:t>STRUCTURAL GEOLOGY OVERVIEW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tectonics01">
            <a:extLst>
              <a:ext uri="{FF2B5EF4-FFF2-40B4-BE49-F238E27FC236}">
                <a16:creationId xmlns:a16="http://schemas.microsoft.com/office/drawing/2014/main" id="{BAC17B77-260B-4672-8675-8556CC25B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1975"/>
            <a:ext cx="9144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tectonics04">
            <a:extLst>
              <a:ext uri="{FF2B5EF4-FFF2-40B4-BE49-F238E27FC236}">
                <a16:creationId xmlns:a16="http://schemas.microsoft.com/office/drawing/2014/main" id="{F415FC6F-E044-48E9-8EBB-3DF2C6795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638"/>
            <a:ext cx="8458200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23503907-D824-41B6-9C20-61F742AC9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67"/>
          <a:stretch/>
        </p:blipFill>
        <p:spPr>
          <a:xfrm>
            <a:off x="93936" y="119277"/>
            <a:ext cx="4454123" cy="4047754"/>
          </a:xfrm>
          <a:prstGeom prst="rect">
            <a:avLst/>
          </a:prstGeom>
          <a:ln>
            <a:noFill/>
          </a:ln>
        </p:spPr>
      </p:pic>
      <p:pic>
        <p:nvPicPr>
          <p:cNvPr id="3" name="Main graphic">
            <a:extLst>
              <a:ext uri="{FF2B5EF4-FFF2-40B4-BE49-F238E27FC236}">
                <a16:creationId xmlns:a16="http://schemas.microsoft.com/office/drawing/2014/main" id="{60875679-FB5B-419D-8873-2DBE6BA98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29"/>
          <a:stretch/>
        </p:blipFill>
        <p:spPr>
          <a:xfrm>
            <a:off x="4655718" y="2590800"/>
            <a:ext cx="4454123" cy="414811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5EACA7-6EC9-47FD-8F44-41D05C28B73A}"/>
              </a:ext>
            </a:extLst>
          </p:cNvPr>
          <p:cNvSpPr txBox="1"/>
          <p:nvPr/>
        </p:nvSpPr>
        <p:spPr>
          <a:xfrm>
            <a:off x="4800600" y="228600"/>
            <a:ext cx="4031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Principal strain and rotation rates derived from GPS velocities. Area is divided into bins of 2° (157 km) in longitude by 1.6° (178 km) in latitude in which the uniform strain and rotation rates are calculated from the GPS velocities contained within (minimum of 6 velocities). (a) Principal strain rates; scale is in </a:t>
            </a:r>
            <a:r>
              <a:rPr lang="en-US" sz="1200" dirty="0" err="1"/>
              <a:t>nanostrain</a:t>
            </a:r>
            <a:r>
              <a:rPr lang="en-US" sz="1200" dirty="0"/>
              <a:t>/</a:t>
            </a:r>
            <a:r>
              <a:rPr lang="en-US" sz="1200" dirty="0" err="1"/>
              <a:t>yr</a:t>
            </a:r>
            <a:r>
              <a:rPr lang="en-US" sz="1200" dirty="0"/>
              <a:t> (1 </a:t>
            </a:r>
            <a:r>
              <a:rPr lang="en-US" sz="1200" dirty="0" err="1"/>
              <a:t>nanostrain</a:t>
            </a:r>
            <a:r>
              <a:rPr lang="en-US" sz="1200" dirty="0"/>
              <a:t>/</a:t>
            </a:r>
            <a:r>
              <a:rPr lang="en-US" sz="1200" dirty="0" err="1"/>
              <a:t>yr</a:t>
            </a:r>
            <a:r>
              <a:rPr lang="en-US" sz="1200" dirty="0"/>
              <a:t> = 10–9 /</a:t>
            </a:r>
            <a:r>
              <a:rPr lang="en-US" sz="1200" dirty="0" err="1"/>
              <a:t>yr</a:t>
            </a:r>
            <a:r>
              <a:rPr lang="en-US" sz="1200" dirty="0"/>
              <a:t>). (b) Rotation rates for same regions. Fan symbols show the rate and sense of rotation (a fan opening 45° clockwise indicates 1°/</a:t>
            </a:r>
            <a:r>
              <a:rPr lang="en-US" sz="1200" dirty="0" err="1"/>
              <a:t>Myr</a:t>
            </a:r>
            <a:r>
              <a:rPr lang="en-US" sz="1200" dirty="0"/>
              <a:t> of clockwise rotation). The smaller attached fans show the one-sigma uncertainty in the rotation rate.</a:t>
            </a:r>
          </a:p>
        </p:txBody>
      </p:sp>
    </p:spTree>
    <p:extLst>
      <p:ext uri="{BB962C8B-B14F-4D97-AF65-F5344CB8AC3E}">
        <p14:creationId xmlns:p14="http://schemas.microsoft.com/office/powerpoint/2010/main" val="20029952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tectonics16">
            <a:extLst>
              <a:ext uri="{FF2B5EF4-FFF2-40B4-BE49-F238E27FC236}">
                <a16:creationId xmlns:a16="http://schemas.microsoft.com/office/drawing/2014/main" id="{6DE01F2B-F588-419C-ABF9-AB3EF215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52400"/>
            <a:ext cx="472281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1FD031E7-1654-4167-ADC9-62C10EC3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90663"/>
            <a:ext cx="8913813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3" name="Text Box 4">
            <a:extLst>
              <a:ext uri="{FF2B5EF4-FFF2-40B4-BE49-F238E27FC236}">
                <a16:creationId xmlns:a16="http://schemas.microsoft.com/office/drawing/2014/main" id="{8A1D24CF-73EB-46D8-BCA0-362FA0909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1562100"/>
            <a:ext cx="820737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“Wet”</a:t>
            </a:r>
          </a:p>
        </p:txBody>
      </p:sp>
      <p:sp>
        <p:nvSpPr>
          <p:cNvPr id="81924" name="Text Box 5">
            <a:extLst>
              <a:ext uri="{FF2B5EF4-FFF2-40B4-BE49-F238E27FC236}">
                <a16:creationId xmlns:a16="http://schemas.microsoft.com/office/drawing/2014/main" id="{D22CDFFE-4C17-4B1C-BC3E-833F74648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325" y="1576388"/>
            <a:ext cx="784225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“Dry”</a:t>
            </a:r>
          </a:p>
        </p:txBody>
      </p:sp>
      <p:sp>
        <p:nvSpPr>
          <p:cNvPr id="81925" name="Oval 6">
            <a:extLst>
              <a:ext uri="{FF2B5EF4-FFF2-40B4-BE49-F238E27FC236}">
                <a16:creationId xmlns:a16="http://schemas.microsoft.com/office/drawing/2014/main" id="{612C8C92-5139-415A-A5EE-2FCD06C44B65}"/>
              </a:ext>
            </a:extLst>
          </p:cNvPr>
          <p:cNvSpPr>
            <a:spLocks noChangeArrowheads="1"/>
          </p:cNvSpPr>
          <p:nvPr/>
        </p:nvSpPr>
        <p:spPr bwMode="auto">
          <a:xfrm rot="2088323">
            <a:off x="7518400" y="2244725"/>
            <a:ext cx="519113" cy="1208088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26" name="Text Box 7">
            <a:extLst>
              <a:ext uri="{FF2B5EF4-FFF2-40B4-BE49-F238E27FC236}">
                <a16:creationId xmlns:a16="http://schemas.microsoft.com/office/drawing/2014/main" id="{D101068B-964B-4ACD-8BE3-29650F42C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738" y="1958975"/>
            <a:ext cx="1217612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000000"/>
                </a:solidFill>
              </a:rPr>
              <a:t>Deschutes</a:t>
            </a:r>
          </a:p>
        </p:txBody>
      </p:sp>
      <p:sp>
        <p:nvSpPr>
          <p:cNvPr id="81927" name="Line 8">
            <a:extLst>
              <a:ext uri="{FF2B5EF4-FFF2-40B4-BE49-F238E27FC236}">
                <a16:creationId xmlns:a16="http://schemas.microsoft.com/office/drawing/2014/main" id="{E76F1F50-E906-4B43-883A-36E3C288B4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9875" y="2243138"/>
            <a:ext cx="157163" cy="3397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8" name="Text Box 9">
            <a:extLst>
              <a:ext uri="{FF2B5EF4-FFF2-40B4-BE49-F238E27FC236}">
                <a16:creationId xmlns:a16="http://schemas.microsoft.com/office/drawing/2014/main" id="{844D64BB-2B22-422B-B09A-386E2CEC2740}"/>
              </a:ext>
            </a:extLst>
          </p:cNvPr>
          <p:cNvSpPr txBox="1">
            <a:spLocks noChangeArrowheads="1"/>
          </p:cNvSpPr>
          <p:nvPr/>
        </p:nvSpPr>
        <p:spPr bwMode="auto">
          <a:xfrm rot="-3430502">
            <a:off x="4946651" y="2747962"/>
            <a:ext cx="1695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Western Cascades</a:t>
            </a:r>
          </a:p>
        </p:txBody>
      </p:sp>
      <p:sp>
        <p:nvSpPr>
          <p:cNvPr id="81929" name="Text Box 10">
            <a:extLst>
              <a:ext uri="{FF2B5EF4-FFF2-40B4-BE49-F238E27FC236}">
                <a16:creationId xmlns:a16="http://schemas.microsoft.com/office/drawing/2014/main" id="{4C490258-D5E9-4678-A13B-56E844F1F00C}"/>
              </a:ext>
            </a:extLst>
          </p:cNvPr>
          <p:cNvSpPr txBox="1">
            <a:spLocks noChangeArrowheads="1"/>
          </p:cNvSpPr>
          <p:nvPr/>
        </p:nvSpPr>
        <p:spPr bwMode="auto">
          <a:xfrm rot="-3551049">
            <a:off x="5970588" y="2501900"/>
            <a:ext cx="14001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High Cascades</a:t>
            </a:r>
          </a:p>
        </p:txBody>
      </p:sp>
      <p:sp>
        <p:nvSpPr>
          <p:cNvPr id="81930" name="Rectangle 18">
            <a:extLst>
              <a:ext uri="{FF2B5EF4-FFF2-40B4-BE49-F238E27FC236}">
                <a16:creationId xmlns:a16="http://schemas.microsoft.com/office/drawing/2014/main" id="{2249D5CB-0682-4B6F-9765-414144F85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450" y="298450"/>
            <a:ext cx="9213850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8731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00"/>
                </a:solidFill>
              </a:rPr>
              <a:t>Pacific Northwest Climate and Tectonics:</a:t>
            </a:r>
            <a:br>
              <a:rPr lang="en-US" altLang="en-US" sz="3000">
                <a:solidFill>
                  <a:srgbClr val="FFFF00"/>
                </a:solidFill>
              </a:rPr>
            </a:br>
            <a:r>
              <a:rPr lang="en-US" altLang="en-US" sz="3000">
                <a:solidFill>
                  <a:srgbClr val="FFFF00"/>
                </a:solidFill>
              </a:rPr>
              <a:t>Linked System Drivers</a:t>
            </a:r>
          </a:p>
        </p:txBody>
      </p:sp>
      <p:sp>
        <p:nvSpPr>
          <p:cNvPr id="81931" name="Text Box 19">
            <a:extLst>
              <a:ext uri="{FF2B5EF4-FFF2-40B4-BE49-F238E27FC236}">
                <a16:creationId xmlns:a16="http://schemas.microsoft.com/office/drawing/2014/main" id="{9BC59FA0-8074-46AA-9712-CDF55FB66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1900238"/>
            <a:ext cx="35147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Westerly cyclonic storm systems</a:t>
            </a:r>
          </a:p>
        </p:txBody>
      </p:sp>
      <p:sp>
        <p:nvSpPr>
          <p:cNvPr id="81932" name="Rectangle 20">
            <a:extLst>
              <a:ext uri="{FF2B5EF4-FFF2-40B4-BE49-F238E27FC236}">
                <a16:creationId xmlns:a16="http://schemas.microsoft.com/office/drawing/2014/main" id="{6A4263E4-27FE-4819-96AB-2A03F4202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1935163"/>
            <a:ext cx="3370262" cy="3508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33" name="Line 21">
            <a:extLst>
              <a:ext uri="{FF2B5EF4-FFF2-40B4-BE49-F238E27FC236}">
                <a16:creationId xmlns:a16="http://schemas.microsoft.com/office/drawing/2014/main" id="{E96DFE49-C819-4CD5-B820-4AC6982B12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2105025"/>
            <a:ext cx="5715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4" name="Text Box 22">
            <a:extLst>
              <a:ext uri="{FF2B5EF4-FFF2-40B4-BE49-F238E27FC236}">
                <a16:creationId xmlns:a16="http://schemas.microsoft.com/office/drawing/2014/main" id="{8A7B6AF2-43D7-4B83-8487-EC0D37595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2786063"/>
            <a:ext cx="5238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HJA</a:t>
            </a:r>
          </a:p>
        </p:txBody>
      </p:sp>
      <p:sp>
        <p:nvSpPr>
          <p:cNvPr id="81935" name="Rectangle 23">
            <a:extLst>
              <a:ext uri="{FF2B5EF4-FFF2-40B4-BE49-F238E27FC236}">
                <a16:creationId xmlns:a16="http://schemas.microsoft.com/office/drawing/2014/main" id="{F9BD5B12-CFB1-44F4-913D-41BB4E7A9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2840038"/>
            <a:ext cx="392112" cy="22066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sfs20b">
            <a:extLst>
              <a:ext uri="{FF2B5EF4-FFF2-40B4-BE49-F238E27FC236}">
                <a16:creationId xmlns:a16="http://schemas.microsoft.com/office/drawing/2014/main" id="{B49C9617-7857-4B09-917B-E8FDE250E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13"/>
            <a:ext cx="76200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G07_00D">
            <a:extLst>
              <a:ext uri="{FF2B5EF4-FFF2-40B4-BE49-F238E27FC236}">
                <a16:creationId xmlns:a16="http://schemas.microsoft.com/office/drawing/2014/main" id="{A5EEE4A3-FBE1-41B7-900A-12EB8543D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7B94783A-A646-4CFF-940E-63B54A84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0" y="100013"/>
            <a:ext cx="2527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5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5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5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5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Landslide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Box 4.3 Figure 3</a:t>
            </a:r>
          </a:p>
        </p:txBody>
      </p:sp>
      <p:pic>
        <p:nvPicPr>
          <p:cNvPr id="84995" name="Picture 3" descr="040303bx">
            <a:extLst>
              <a:ext uri="{FF2B5EF4-FFF2-40B4-BE49-F238E27FC236}">
                <a16:creationId xmlns:a16="http://schemas.microsoft.com/office/drawing/2014/main" id="{D7D36456-F621-4B43-97B2-734FB5346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eq18">
            <a:extLst>
              <a:ext uri="{FF2B5EF4-FFF2-40B4-BE49-F238E27FC236}">
                <a16:creationId xmlns:a16="http://schemas.microsoft.com/office/drawing/2014/main" id="{7A964CCD-EA99-4282-BD8C-C09546EC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eq16">
            <a:extLst>
              <a:ext uri="{FF2B5EF4-FFF2-40B4-BE49-F238E27FC236}">
                <a16:creationId xmlns:a16="http://schemas.microsoft.com/office/drawing/2014/main" id="{C3CEF2A6-8B05-4C59-80A7-11D380C2F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905087A0-5A64-4332-B33B-0FBB0ECA7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85725"/>
            <a:ext cx="610076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5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5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5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5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Flooding in Portage, Alaska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4.16 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88067" name="Picture 3" descr="04_16">
            <a:extLst>
              <a:ext uri="{FF2B5EF4-FFF2-40B4-BE49-F238E27FC236}">
                <a16:creationId xmlns:a16="http://schemas.microsoft.com/office/drawing/2014/main" id="{BB1F853C-07DF-44FA-A240-984ED0F4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>
            <a:extLst>
              <a:ext uri="{FF2B5EF4-FFF2-40B4-BE49-F238E27FC236}">
                <a16:creationId xmlns:a16="http://schemas.microsoft.com/office/drawing/2014/main" id="{8C43AA56-B237-49F1-A855-C9019AF45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0"/>
            <a:ext cx="841216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5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5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5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5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Property Damage in Anchorage, Alaska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4.23d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89091" name="Picture 3" descr="04_23d">
            <a:extLst>
              <a:ext uri="{FF2B5EF4-FFF2-40B4-BE49-F238E27FC236}">
                <a16:creationId xmlns:a16="http://schemas.microsoft.com/office/drawing/2014/main" id="{4BC695AF-7437-402A-B2DE-096E9C9F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eq14">
            <a:extLst>
              <a:ext uri="{FF2B5EF4-FFF2-40B4-BE49-F238E27FC236}">
                <a16:creationId xmlns:a16="http://schemas.microsoft.com/office/drawing/2014/main" id="{0BE30EE7-AB32-4311-8124-2F9B8E7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0"/>
            <a:ext cx="477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oast3">
            <a:extLst>
              <a:ext uri="{FF2B5EF4-FFF2-40B4-BE49-F238E27FC236}">
                <a16:creationId xmlns:a16="http://schemas.microsoft.com/office/drawing/2014/main" id="{3FF974B8-BFD9-4F85-BF7F-B3332721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063"/>
            <a:ext cx="9144000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id="{83D782F4-0D5D-47E8-877A-0B439CF76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255588"/>
            <a:ext cx="2547937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5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5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5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5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Canadian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Earthquake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4.28b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91139" name="Text Box 4">
            <a:extLst>
              <a:ext uri="{FF2B5EF4-FFF2-40B4-BE49-F238E27FC236}">
                <a16:creationId xmlns:a16="http://schemas.microsoft.com/office/drawing/2014/main" id="{C8BCE711-62AB-4FFE-89D6-9876E3F9C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6435725"/>
            <a:ext cx="29114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77" tIns="51289" rIns="102577" bIns="51289">
            <a:spAutoFit/>
          </a:bodyPr>
          <a:lstStyle>
            <a:lvl1pPr defTabSz="1025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5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5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5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5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5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From the Geological Survey of Canada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91140" name="Picture 3" descr="jdf_naEQs">
            <a:extLst>
              <a:ext uri="{FF2B5EF4-FFF2-40B4-BE49-F238E27FC236}">
                <a16:creationId xmlns:a16="http://schemas.microsoft.com/office/drawing/2014/main" id="{3B14C7B3-1C76-4DEB-985A-BE4BD38B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0"/>
            <a:ext cx="5637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23" descr="oregon eq map">
            <a:extLst>
              <a:ext uri="{FF2B5EF4-FFF2-40B4-BE49-F238E27FC236}">
                <a16:creationId xmlns:a16="http://schemas.microsoft.com/office/drawing/2014/main" id="{E09887E9-8294-4E61-B097-2F4369528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36000" cy="685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8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76" descr="mega07">
            <a:extLst>
              <a:ext uri="{FF2B5EF4-FFF2-40B4-BE49-F238E27FC236}">
                <a16:creationId xmlns:a16="http://schemas.microsoft.com/office/drawing/2014/main" id="{6D4D1165-BDB3-4628-AA36-808069B6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3962400" cy="396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279" descr="alsea east">
            <a:extLst>
              <a:ext uri="{FF2B5EF4-FFF2-40B4-BE49-F238E27FC236}">
                <a16:creationId xmlns:a16="http://schemas.microsoft.com/office/drawing/2014/main" id="{22E77659-B4FE-4193-9CE4-56F6A5B7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6"/>
          <a:stretch>
            <a:fillRect/>
          </a:stretch>
        </p:blipFill>
        <p:spPr bwMode="auto">
          <a:xfrm>
            <a:off x="0" y="4392613"/>
            <a:ext cx="9144000" cy="23129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286" descr="mega05">
            <a:extLst>
              <a:ext uri="{FF2B5EF4-FFF2-40B4-BE49-F238E27FC236}">
                <a16:creationId xmlns:a16="http://schemas.microsoft.com/office/drawing/2014/main" id="{76FF9CCA-CF7C-4452-9250-247FBAF7A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"/>
            <a:ext cx="2568575" cy="4724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8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image_24">
            <a:extLst>
              <a:ext uri="{FF2B5EF4-FFF2-40B4-BE49-F238E27FC236}">
                <a16:creationId xmlns:a16="http://schemas.microsoft.com/office/drawing/2014/main" id="{1188D81B-48EC-4A2B-9BFD-8497697CF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7391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tect29">
            <a:extLst>
              <a:ext uri="{FF2B5EF4-FFF2-40B4-BE49-F238E27FC236}">
                <a16:creationId xmlns:a16="http://schemas.microsoft.com/office/drawing/2014/main" id="{FC6A5A6D-E204-4307-9F59-C882CE5CE6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0"/>
            <a:ext cx="40608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>
            <a:extLst>
              <a:ext uri="{FF2B5EF4-FFF2-40B4-BE49-F238E27FC236}">
                <a16:creationId xmlns:a16="http://schemas.microsoft.com/office/drawing/2014/main" id="{00E3DE67-CC7A-417B-A473-EE91366A8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98950"/>
            <a:ext cx="53340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4">
            <a:extLst>
              <a:ext uri="{FF2B5EF4-FFF2-40B4-BE49-F238E27FC236}">
                <a16:creationId xmlns:a16="http://schemas.microsoft.com/office/drawing/2014/main" id="{B7467E63-1218-4B41-95E4-DCEA4BD35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3619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5">
            <a:extLst>
              <a:ext uri="{FF2B5EF4-FFF2-40B4-BE49-F238E27FC236}">
                <a16:creationId xmlns:a16="http://schemas.microsoft.com/office/drawing/2014/main" id="{299BAB17-B6AD-4F65-9E09-59F219A4E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307181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ages from Goldfinger_et_al">
            <a:extLst>
              <a:ext uri="{FF2B5EF4-FFF2-40B4-BE49-F238E27FC236}">
                <a16:creationId xmlns:a16="http://schemas.microsoft.com/office/drawing/2014/main" id="{255D4E53-54F1-4D50-94ED-CC3E5399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34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8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Pages from tectfigs-2">
            <a:extLst>
              <a:ext uri="{FF2B5EF4-FFF2-40B4-BE49-F238E27FC236}">
                <a16:creationId xmlns:a16="http://schemas.microsoft.com/office/drawing/2014/main" id="{90580B72-474C-457F-97F9-4D2E6A6E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3" b="68707"/>
          <a:stretch>
            <a:fillRect/>
          </a:stretch>
        </p:blipFill>
        <p:spPr bwMode="auto">
          <a:xfrm>
            <a:off x="152400" y="231775"/>
            <a:ext cx="41910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5" descr="Pages from tectfigs-2">
            <a:extLst>
              <a:ext uri="{FF2B5EF4-FFF2-40B4-BE49-F238E27FC236}">
                <a16:creationId xmlns:a16="http://schemas.microsoft.com/office/drawing/2014/main" id="{7B7DF007-CED5-453D-A22C-89B68419C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1" t="30183" r="9439" b="26013"/>
          <a:stretch>
            <a:fillRect/>
          </a:stretch>
        </p:blipFill>
        <p:spPr bwMode="auto">
          <a:xfrm>
            <a:off x="4422775" y="750888"/>
            <a:ext cx="46624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6" descr="Pages from tectfigs-2">
            <a:extLst>
              <a:ext uri="{FF2B5EF4-FFF2-40B4-BE49-F238E27FC236}">
                <a16:creationId xmlns:a16="http://schemas.microsoft.com/office/drawing/2014/main" id="{A311B4DB-74EF-4AF3-9330-79B265713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6" t="76453"/>
          <a:stretch>
            <a:fillRect/>
          </a:stretch>
        </p:blipFill>
        <p:spPr bwMode="auto">
          <a:xfrm>
            <a:off x="111125" y="3124200"/>
            <a:ext cx="4232275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10088">
            <a:extLst>
              <a:ext uri="{FF2B5EF4-FFF2-40B4-BE49-F238E27FC236}">
                <a16:creationId xmlns:a16="http://schemas.microsoft.com/office/drawing/2014/main" id="{8A87923D-E78A-46C2-B866-A4C675A6C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3">
            <a:extLst>
              <a:ext uri="{FF2B5EF4-FFF2-40B4-BE49-F238E27FC236}">
                <a16:creationId xmlns:a16="http://schemas.microsoft.com/office/drawing/2014/main" id="{75E7FEA0-8FCB-4F53-B07F-DAF787DF3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450"/>
            <a:ext cx="3081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990000"/>
                </a:solidFill>
                <a:latin typeface="Times New Roman" panose="02020603050405020304" pitchFamily="18" charset="0"/>
              </a:rPr>
              <a:t>Copyright © Nicolaus Kuhn 2002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20FCC852-529E-4D20-A041-060389EEDE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>
                <a:solidFill>
                  <a:schemeClr val="tx1"/>
                </a:solidFill>
              </a:rPr>
              <a:t>Fig. 11.05b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74A40DD2-1589-431A-B10A-650611A01A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/>
              <a:t>Stephen Marshak</a:t>
            </a:r>
          </a:p>
        </p:txBody>
      </p:sp>
      <p:pic>
        <p:nvPicPr>
          <p:cNvPr id="101380" name="Picture 4" descr="Fig">
            <a:extLst>
              <a:ext uri="{FF2B5EF4-FFF2-40B4-BE49-F238E27FC236}">
                <a16:creationId xmlns:a16="http://schemas.microsoft.com/office/drawing/2014/main" id="{17552C5C-03B5-4D76-B7CE-906443DEC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44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710</Words>
  <Application>Microsoft Office PowerPoint</Application>
  <PresentationFormat>On-screen Show (4:3)</PresentationFormat>
  <Paragraphs>84</Paragraphs>
  <Slides>111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4" baseType="lpstr">
      <vt:lpstr>Arial</vt:lpstr>
      <vt:lpstr>Times New Roman</vt:lpstr>
      <vt:lpstr>Default Design</vt:lpstr>
      <vt:lpstr>CCOASTAL PROCESSES OF OREGON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Beach Drift and Longshore Currents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Fig. 23.09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Fig. 11.05b</vt:lpstr>
      <vt:lpstr>Fig. 11.29</vt:lpstr>
      <vt:lpstr>PowerPoint Presentation</vt:lpstr>
      <vt:lpstr>Fig. 11.20a</vt:lpstr>
      <vt:lpstr>Fig. 11.20b</vt:lpstr>
      <vt:lpstr>PowerPoint Presentation</vt:lpstr>
      <vt:lpstr>Fig. 11.13b</vt:lpstr>
      <vt:lpstr>Fig. 11.14a</vt:lpstr>
      <vt:lpstr>Fig. 11.14b</vt:lpstr>
      <vt:lpstr>Fig. 11.14cd</vt:lpstr>
      <vt:lpstr>PowerPoint Presentation</vt:lpstr>
      <vt:lpstr>Fig. 11.15c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Steve Taylor</cp:lastModifiedBy>
  <cp:revision>51</cp:revision>
  <dcterms:created xsi:type="dcterms:W3CDTF">2004-03-09T19:33:21Z</dcterms:created>
  <dcterms:modified xsi:type="dcterms:W3CDTF">2021-11-23T21:55:24Z</dcterms:modified>
</cp:coreProperties>
</file>