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68" r:id="rId2"/>
    <p:sldId id="317" r:id="rId3"/>
    <p:sldId id="318" r:id="rId4"/>
    <p:sldId id="319" r:id="rId5"/>
    <p:sldId id="269" r:id="rId6"/>
    <p:sldId id="285" r:id="rId7"/>
    <p:sldId id="281" r:id="rId8"/>
    <p:sldId id="282" r:id="rId9"/>
    <p:sldId id="284" r:id="rId10"/>
    <p:sldId id="270" r:id="rId11"/>
    <p:sldId id="271" r:id="rId12"/>
    <p:sldId id="273" r:id="rId13"/>
    <p:sldId id="291" r:id="rId14"/>
    <p:sldId id="304" r:id="rId15"/>
    <p:sldId id="272" r:id="rId16"/>
    <p:sldId id="289" r:id="rId17"/>
    <p:sldId id="279" r:id="rId18"/>
    <p:sldId id="299" r:id="rId19"/>
    <p:sldId id="302" r:id="rId20"/>
    <p:sldId id="303" r:id="rId21"/>
    <p:sldId id="280" r:id="rId22"/>
    <p:sldId id="274" r:id="rId23"/>
    <p:sldId id="292" r:id="rId24"/>
    <p:sldId id="275" r:id="rId25"/>
    <p:sldId id="308" r:id="rId26"/>
    <p:sldId id="293" r:id="rId27"/>
    <p:sldId id="294" r:id="rId28"/>
    <p:sldId id="295" r:id="rId29"/>
    <p:sldId id="296" r:id="rId30"/>
    <p:sldId id="297" r:id="rId31"/>
    <p:sldId id="286" r:id="rId32"/>
    <p:sldId id="287" r:id="rId33"/>
    <p:sldId id="288" r:id="rId34"/>
    <p:sldId id="327" r:id="rId35"/>
    <p:sldId id="328" r:id="rId36"/>
    <p:sldId id="277" r:id="rId37"/>
    <p:sldId id="298" r:id="rId38"/>
    <p:sldId id="331" r:id="rId39"/>
    <p:sldId id="278" r:id="rId40"/>
    <p:sldId id="276" r:id="rId41"/>
    <p:sldId id="290" r:id="rId42"/>
    <p:sldId id="330" r:id="rId43"/>
    <p:sldId id="309" r:id="rId44"/>
    <p:sldId id="311" r:id="rId45"/>
    <p:sldId id="312" r:id="rId46"/>
    <p:sldId id="313" r:id="rId47"/>
    <p:sldId id="314" r:id="rId48"/>
    <p:sldId id="315" r:id="rId49"/>
    <p:sldId id="316" r:id="rId50"/>
    <p:sldId id="305" r:id="rId51"/>
    <p:sldId id="306" r:id="rId52"/>
    <p:sldId id="265" r:id="rId53"/>
    <p:sldId id="267" r:id="rId54"/>
    <p:sldId id="266" r:id="rId55"/>
    <p:sldId id="264"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A43DBBA-D718-405F-BD95-6A0C28E9ACF6}" type="slidenum">
              <a:rPr lang="en-US" altLang="en-US"/>
              <a:pPr/>
              <a:t>‹#›</a:t>
            </a:fld>
            <a:endParaRPr lang="en-US" altLang="en-US"/>
          </a:p>
        </p:txBody>
      </p:sp>
    </p:spTree>
    <p:extLst>
      <p:ext uri="{BB962C8B-B14F-4D97-AF65-F5344CB8AC3E}">
        <p14:creationId xmlns:p14="http://schemas.microsoft.com/office/powerpoint/2010/main" val="1965309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7BF72-8A5A-412D-8385-C42E3D0A9BBD}" type="slidenum">
              <a:rPr lang="en-US" altLang="en-US"/>
              <a:pPr/>
              <a:t>1</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xfrm>
            <a:off x="914400" y="4343400"/>
            <a:ext cx="5029200" cy="4114800"/>
          </a:xfrm>
        </p:spPr>
        <p:txBody>
          <a:bodyPr/>
          <a:lstStyle/>
          <a:p>
            <a:r>
              <a:rPr lang="en-US" altLang="en-US"/>
              <a:t>Mesa in the Karoo, South Africa.</a:t>
            </a:r>
          </a:p>
        </p:txBody>
      </p:sp>
    </p:spTree>
    <p:extLst>
      <p:ext uri="{BB962C8B-B14F-4D97-AF65-F5344CB8AC3E}">
        <p14:creationId xmlns:p14="http://schemas.microsoft.com/office/powerpoint/2010/main" val="4120207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A075E9-A849-4C32-AFF6-E3EE18268B31}" type="slidenum">
              <a:rPr lang="en-US" altLang="en-US"/>
              <a:pPr/>
              <a:t>24</a:t>
            </a:fld>
            <a:endParaRPr lang="en-US" alt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xfrm>
            <a:off x="914400" y="4343400"/>
            <a:ext cx="5029200" cy="4114800"/>
          </a:xfrm>
        </p:spPr>
        <p:txBody>
          <a:bodyPr/>
          <a:lstStyle/>
          <a:p>
            <a:r>
              <a:rPr lang="en-US" altLang="en-US"/>
              <a:t>Hogback ridge somewhere in the Great Basin.</a:t>
            </a:r>
          </a:p>
        </p:txBody>
      </p:sp>
    </p:spTree>
    <p:extLst>
      <p:ext uri="{BB962C8B-B14F-4D97-AF65-F5344CB8AC3E}">
        <p14:creationId xmlns:p14="http://schemas.microsoft.com/office/powerpoint/2010/main" val="94480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972E96-BC05-454D-BB41-4213D9AA2067}" type="slidenum">
              <a:rPr lang="en-US" altLang="en-US"/>
              <a:pPr/>
              <a:t>40</a:t>
            </a:fld>
            <a:endParaRPr lang="en-US" alt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914400" y="4343400"/>
            <a:ext cx="5029200" cy="4114800"/>
          </a:xfrm>
        </p:spPr>
        <p:txBody>
          <a:bodyPr/>
          <a:lstStyle/>
          <a:p>
            <a:r>
              <a:rPr lang="en-US" altLang="en-US"/>
              <a:t>Overthrust fault in limestone, western Pennsylvania.</a:t>
            </a:r>
          </a:p>
        </p:txBody>
      </p:sp>
    </p:spTree>
    <p:extLst>
      <p:ext uri="{BB962C8B-B14F-4D97-AF65-F5344CB8AC3E}">
        <p14:creationId xmlns:p14="http://schemas.microsoft.com/office/powerpoint/2010/main" val="1789973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10A104-0641-4291-8773-DC012822A929}" type="slidenum">
              <a:rPr lang="en-US" altLang="en-US"/>
              <a:pPr/>
              <a:t>5</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xfrm>
            <a:off x="914400" y="4343400"/>
            <a:ext cx="5029200" cy="4114800"/>
          </a:xfrm>
        </p:spPr>
        <p:txBody>
          <a:bodyPr/>
          <a:lstStyle/>
          <a:p>
            <a:r>
              <a:rPr lang="en-US" altLang="en-US">
                <a:cs typeface="Times New Roman" panose="02020603050405020304" pitchFamily="18" charset="0"/>
              </a:rPr>
              <a:t>Table mountain near Mitzpe Ramon, central Negev, Israel.</a:t>
            </a:r>
          </a:p>
          <a:p>
            <a:endParaRPr lang="en-US" altLang="en-US"/>
          </a:p>
        </p:txBody>
      </p:sp>
    </p:spTree>
    <p:extLst>
      <p:ext uri="{BB962C8B-B14F-4D97-AF65-F5344CB8AC3E}">
        <p14:creationId xmlns:p14="http://schemas.microsoft.com/office/powerpoint/2010/main" val="2052616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635A44-77E1-484F-A715-9568470C165D}" type="slidenum">
              <a:rPr lang="en-US" altLang="en-US"/>
              <a:pPr/>
              <a:t>6</a:t>
            </a:fld>
            <a:endParaRPr lang="en-US" alt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14400" y="4343400"/>
            <a:ext cx="5029200" cy="4114800"/>
          </a:xfrm>
        </p:spPr>
        <p:txBody>
          <a:bodyPr/>
          <a:lstStyle/>
          <a:p>
            <a:r>
              <a:rPr lang="en-US" altLang="en-US">
                <a:latin typeface="Courier New" panose="02070309020205020404" pitchFamily="49" charset="0"/>
                <a:ea typeface="MS Mincho" panose="02020609040205080304" pitchFamily="49" charset="-128"/>
              </a:rPr>
              <a:t>Granite columns, Serra da Estrela (Portugal), Granite landforms.</a:t>
            </a:r>
            <a:endParaRPr lang="en-US" altLang="en-US">
              <a:latin typeface="Courier New" panose="02070309020205020404" pitchFamily="49" charset="0"/>
              <a:cs typeface="Courier New" panose="02070309020205020404" pitchFamily="49" charset="0"/>
            </a:endParaRPr>
          </a:p>
          <a:p>
            <a:endParaRPr lang="en-US" altLang="en-US"/>
          </a:p>
        </p:txBody>
      </p:sp>
    </p:spTree>
    <p:extLst>
      <p:ext uri="{BB962C8B-B14F-4D97-AF65-F5344CB8AC3E}">
        <p14:creationId xmlns:p14="http://schemas.microsoft.com/office/powerpoint/2010/main" val="423523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6A70A7-F84F-44CC-A725-32ED3B8E7949}" type="slidenum">
              <a:rPr lang="en-US" altLang="en-US"/>
              <a:pPr/>
              <a:t>9</a:t>
            </a:fld>
            <a:endParaRPr lang="en-US" alt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914400" y="4343400"/>
            <a:ext cx="5029200" cy="4114800"/>
          </a:xfrm>
        </p:spPr>
        <p:txBody>
          <a:bodyPr/>
          <a:lstStyle/>
          <a:p>
            <a:r>
              <a:rPr lang="en-US" altLang="en-US"/>
              <a:t>Dolerite, Namibia.</a:t>
            </a:r>
          </a:p>
        </p:txBody>
      </p:sp>
    </p:spTree>
    <p:extLst>
      <p:ext uri="{BB962C8B-B14F-4D97-AF65-F5344CB8AC3E}">
        <p14:creationId xmlns:p14="http://schemas.microsoft.com/office/powerpoint/2010/main" val="3221945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7F6543-E83B-4429-8CF5-5E710C17043F}" type="slidenum">
              <a:rPr lang="en-US" altLang="en-US"/>
              <a:pPr/>
              <a:t>10</a:t>
            </a:fld>
            <a:endParaRPr lang="en-US" alt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914400" y="4343400"/>
            <a:ext cx="5029200" cy="4114800"/>
          </a:xfrm>
        </p:spPr>
        <p:txBody>
          <a:bodyPr/>
          <a:lstStyle/>
          <a:p>
            <a:r>
              <a:rPr lang="en-US" altLang="en-US"/>
              <a:t>Structurally-controlled valley, northern South Pass City, Wyoming.</a:t>
            </a:r>
          </a:p>
        </p:txBody>
      </p:sp>
    </p:spTree>
    <p:extLst>
      <p:ext uri="{BB962C8B-B14F-4D97-AF65-F5344CB8AC3E}">
        <p14:creationId xmlns:p14="http://schemas.microsoft.com/office/powerpoint/2010/main" val="2482563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300FEE-B989-469F-B967-11024BDBBB8D}" type="slidenum">
              <a:rPr lang="en-US" altLang="en-US"/>
              <a:pPr/>
              <a:t>11</a:t>
            </a:fld>
            <a:endParaRPr lang="en-US"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xfrm>
            <a:off x="914400" y="4343400"/>
            <a:ext cx="5029200" cy="4114800"/>
          </a:xfrm>
        </p:spPr>
        <p:txBody>
          <a:bodyPr/>
          <a:lstStyle/>
          <a:p>
            <a:r>
              <a:rPr lang="en-US" altLang="en-US"/>
              <a:t>Playa, La Grand Salar in northeastern Chile, near the Bolivian Border.  Small variations in lithology lead to differing rates of weathering and erosion.  The feature is not a dyke but rather part of a folded structure.</a:t>
            </a:r>
          </a:p>
        </p:txBody>
      </p:sp>
    </p:spTree>
    <p:extLst>
      <p:ext uri="{BB962C8B-B14F-4D97-AF65-F5344CB8AC3E}">
        <p14:creationId xmlns:p14="http://schemas.microsoft.com/office/powerpoint/2010/main" val="810041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D04141-E8B5-4E09-9D37-FA4E7A754490}" type="slidenum">
              <a:rPr lang="en-US" altLang="en-US"/>
              <a:pPr/>
              <a:t>12</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4114800"/>
          </a:xfrm>
        </p:spPr>
        <p:txBody>
          <a:bodyPr/>
          <a:lstStyle/>
          <a:p>
            <a:r>
              <a:rPr lang="en-US" altLang="en-US">
                <a:latin typeface="Tahoma" panose="020B0604030504040204" pitchFamily="34" charset="0"/>
              </a:rPr>
              <a:t>In the southern Israel’s Negev desert, there are several craters from fluvial origin. This picture shows the opening of the Hazera Crater towards the Dead Sea basin in the east. The Lower Cretaceous Formations that forms the walls of the crater are folded as part of the monocline. The Hazera monocline is one of several monoclines forming an “s” shape from Palmyra in northern Syria to north of the Sinai desert. The monoclines are known as the Syrian Arc, and are related to the formation of the Taurus Mountains in Turkey. </a:t>
            </a:r>
            <a:br>
              <a:rPr lang="en-US" altLang="en-US">
                <a:latin typeface="Tahoma" panose="020B0604030504040204" pitchFamily="34" charset="0"/>
              </a:rPr>
            </a:br>
            <a:endParaRPr lang="en-US" altLang="en-US">
              <a:latin typeface="Tahoma" panose="020B0604030504040204" pitchFamily="34" charset="0"/>
            </a:endParaRPr>
          </a:p>
        </p:txBody>
      </p:sp>
    </p:spTree>
    <p:extLst>
      <p:ext uri="{BB962C8B-B14F-4D97-AF65-F5344CB8AC3E}">
        <p14:creationId xmlns:p14="http://schemas.microsoft.com/office/powerpoint/2010/main" val="3719379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1AA1E-94B6-49BB-B7BE-AC0D4D087533}" type="slidenum">
              <a:rPr lang="en-US" altLang="en-US"/>
              <a:pPr/>
              <a:t>15</a:t>
            </a:fld>
            <a:endParaRPr lang="en-US" alt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xfrm>
            <a:off x="914400" y="4343400"/>
            <a:ext cx="5029200" cy="4114800"/>
          </a:xfrm>
        </p:spPr>
        <p:txBody>
          <a:bodyPr/>
          <a:lstStyle/>
          <a:p>
            <a:r>
              <a:rPr lang="en-US" altLang="en-US"/>
              <a:t>Sedimentary rocks, England.</a:t>
            </a:r>
          </a:p>
        </p:txBody>
      </p:sp>
    </p:spTree>
    <p:extLst>
      <p:ext uri="{BB962C8B-B14F-4D97-AF65-F5344CB8AC3E}">
        <p14:creationId xmlns:p14="http://schemas.microsoft.com/office/powerpoint/2010/main" val="1475288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8F1C0C-81CB-4C74-B3B5-F3F35300D516}" type="slidenum">
              <a:rPr lang="en-US" altLang="en-US"/>
              <a:pPr/>
              <a:t>22</a:t>
            </a:fld>
            <a:endParaRPr lang="en-US" alt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xfrm>
            <a:off x="914400" y="4343400"/>
            <a:ext cx="5029200" cy="4114800"/>
          </a:xfrm>
        </p:spPr>
        <p:txBody>
          <a:bodyPr/>
          <a:lstStyle/>
          <a:p>
            <a:r>
              <a:rPr lang="en-US" altLang="en-US"/>
              <a:t>Synclinal drag fold beneath a thrust fault in the glaciated east front of the Canadian Rockies north of Glacier National Park.</a:t>
            </a:r>
          </a:p>
        </p:txBody>
      </p:sp>
    </p:spTree>
    <p:extLst>
      <p:ext uri="{BB962C8B-B14F-4D97-AF65-F5344CB8AC3E}">
        <p14:creationId xmlns:p14="http://schemas.microsoft.com/office/powerpoint/2010/main" val="3009263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B879858-E381-4B79-BA6E-E4EC88FF31A9}" type="slidenum">
              <a:rPr lang="en-US" altLang="en-US"/>
              <a:pPr/>
              <a:t>‹#›</a:t>
            </a:fld>
            <a:endParaRPr lang="en-US" altLang="en-US"/>
          </a:p>
        </p:txBody>
      </p:sp>
    </p:spTree>
    <p:extLst>
      <p:ext uri="{BB962C8B-B14F-4D97-AF65-F5344CB8AC3E}">
        <p14:creationId xmlns:p14="http://schemas.microsoft.com/office/powerpoint/2010/main" val="1965697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DAB2C3E-8EA0-4934-B62E-83B16FDA05C3}" type="slidenum">
              <a:rPr lang="en-US" altLang="en-US"/>
              <a:pPr/>
              <a:t>‹#›</a:t>
            </a:fld>
            <a:endParaRPr lang="en-US" altLang="en-US"/>
          </a:p>
        </p:txBody>
      </p:sp>
    </p:spTree>
    <p:extLst>
      <p:ext uri="{BB962C8B-B14F-4D97-AF65-F5344CB8AC3E}">
        <p14:creationId xmlns:p14="http://schemas.microsoft.com/office/powerpoint/2010/main" val="21067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7040A99-44F6-4A4F-BE9C-1F97C9C3EA74}" type="slidenum">
              <a:rPr lang="en-US" altLang="en-US"/>
              <a:pPr/>
              <a:t>‹#›</a:t>
            </a:fld>
            <a:endParaRPr lang="en-US" altLang="en-US"/>
          </a:p>
        </p:txBody>
      </p:sp>
    </p:spTree>
    <p:extLst>
      <p:ext uri="{BB962C8B-B14F-4D97-AF65-F5344CB8AC3E}">
        <p14:creationId xmlns:p14="http://schemas.microsoft.com/office/powerpoint/2010/main" val="1288895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A36DDDC-CA91-42DC-AB90-DE24ABF6871F}" type="slidenum">
              <a:rPr lang="en-US" altLang="en-US"/>
              <a:pPr/>
              <a:t>‹#›</a:t>
            </a:fld>
            <a:endParaRPr lang="en-US" altLang="en-US"/>
          </a:p>
        </p:txBody>
      </p:sp>
    </p:spTree>
    <p:extLst>
      <p:ext uri="{BB962C8B-B14F-4D97-AF65-F5344CB8AC3E}">
        <p14:creationId xmlns:p14="http://schemas.microsoft.com/office/powerpoint/2010/main" val="2173296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DDCE17B-D4A3-4C4D-A980-B53253D52AD8}" type="slidenum">
              <a:rPr lang="en-US" altLang="en-US"/>
              <a:pPr/>
              <a:t>‹#›</a:t>
            </a:fld>
            <a:endParaRPr lang="en-US" altLang="en-US"/>
          </a:p>
        </p:txBody>
      </p:sp>
    </p:spTree>
    <p:extLst>
      <p:ext uri="{BB962C8B-B14F-4D97-AF65-F5344CB8AC3E}">
        <p14:creationId xmlns:p14="http://schemas.microsoft.com/office/powerpoint/2010/main" val="3069929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553D944-3AB8-41E3-B9FB-8E0193CAB089}" type="slidenum">
              <a:rPr lang="en-US" altLang="en-US"/>
              <a:pPr/>
              <a:t>‹#›</a:t>
            </a:fld>
            <a:endParaRPr lang="en-US" altLang="en-US"/>
          </a:p>
        </p:txBody>
      </p:sp>
    </p:spTree>
    <p:extLst>
      <p:ext uri="{BB962C8B-B14F-4D97-AF65-F5344CB8AC3E}">
        <p14:creationId xmlns:p14="http://schemas.microsoft.com/office/powerpoint/2010/main" val="2525175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C9F206D6-FEFF-4CF8-979B-E9E5BDDFB789}" type="slidenum">
              <a:rPr lang="en-US" altLang="en-US"/>
              <a:pPr/>
              <a:t>‹#›</a:t>
            </a:fld>
            <a:endParaRPr lang="en-US" altLang="en-US"/>
          </a:p>
        </p:txBody>
      </p:sp>
    </p:spTree>
    <p:extLst>
      <p:ext uri="{BB962C8B-B14F-4D97-AF65-F5344CB8AC3E}">
        <p14:creationId xmlns:p14="http://schemas.microsoft.com/office/powerpoint/2010/main" val="2223377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58F47DE-B86F-48DD-B394-C56DA58622EE}" type="slidenum">
              <a:rPr lang="en-US" altLang="en-US"/>
              <a:pPr/>
              <a:t>‹#›</a:t>
            </a:fld>
            <a:endParaRPr lang="en-US" altLang="en-US"/>
          </a:p>
        </p:txBody>
      </p:sp>
    </p:spTree>
    <p:extLst>
      <p:ext uri="{BB962C8B-B14F-4D97-AF65-F5344CB8AC3E}">
        <p14:creationId xmlns:p14="http://schemas.microsoft.com/office/powerpoint/2010/main" val="1594157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E9B940B-9AB3-482E-8871-82A2618F9B27}" type="slidenum">
              <a:rPr lang="en-US" altLang="en-US"/>
              <a:pPr/>
              <a:t>‹#›</a:t>
            </a:fld>
            <a:endParaRPr lang="en-US" altLang="en-US"/>
          </a:p>
        </p:txBody>
      </p:sp>
    </p:spTree>
    <p:extLst>
      <p:ext uri="{BB962C8B-B14F-4D97-AF65-F5344CB8AC3E}">
        <p14:creationId xmlns:p14="http://schemas.microsoft.com/office/powerpoint/2010/main" val="3635870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6BB1FB3-5907-44E1-B3A1-AEC56CD40D36}" type="slidenum">
              <a:rPr lang="en-US" altLang="en-US"/>
              <a:pPr/>
              <a:t>‹#›</a:t>
            </a:fld>
            <a:endParaRPr lang="en-US" altLang="en-US"/>
          </a:p>
        </p:txBody>
      </p:sp>
    </p:spTree>
    <p:extLst>
      <p:ext uri="{BB962C8B-B14F-4D97-AF65-F5344CB8AC3E}">
        <p14:creationId xmlns:p14="http://schemas.microsoft.com/office/powerpoint/2010/main" val="1510432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30885BE-F765-4374-B7FD-35C047B18FCC}" type="slidenum">
              <a:rPr lang="en-US" altLang="en-US"/>
              <a:pPr/>
              <a:t>‹#›</a:t>
            </a:fld>
            <a:endParaRPr lang="en-US" altLang="en-US"/>
          </a:p>
        </p:txBody>
      </p:sp>
    </p:spTree>
    <p:extLst>
      <p:ext uri="{BB962C8B-B14F-4D97-AF65-F5344CB8AC3E}">
        <p14:creationId xmlns:p14="http://schemas.microsoft.com/office/powerpoint/2010/main" val="1053067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4228169-D5BF-41E6-9F0F-BD313836BA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6.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6521450"/>
            <a:ext cx="3090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latin typeface="Times New Roman" panose="02020603050405020304" pitchFamily="18" charset="0"/>
              </a:rPr>
              <a:t>Copyright © Frank Eckardt 2002</a:t>
            </a:r>
          </a:p>
        </p:txBody>
      </p:sp>
      <p:pic>
        <p:nvPicPr>
          <p:cNvPr id="14339" name="Picture 3" descr="Geom_CD_Lithology_Karoo_Mesa_South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9263"/>
            <a:ext cx="9144000" cy="5957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6521450"/>
            <a:ext cx="3387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latin typeface="Times New Roman" panose="02020603050405020304" pitchFamily="18" charset="0"/>
              </a:rPr>
              <a:t>Copyright © J. Michael Daniels 2002</a:t>
            </a:r>
          </a:p>
        </p:txBody>
      </p:sp>
      <p:pic>
        <p:nvPicPr>
          <p:cNvPr id="19459" name="Picture 3" descr="val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9144000" cy="6191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Near La Grand Salar,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238" y="0"/>
            <a:ext cx="4579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1507" name="Text Box 3"/>
          <p:cNvSpPr txBox="1">
            <a:spLocks noChangeArrowheads="1"/>
          </p:cNvSpPr>
          <p:nvPr/>
        </p:nvSpPr>
        <p:spPr bwMode="auto">
          <a:xfrm>
            <a:off x="2333625" y="6521450"/>
            <a:ext cx="3533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latin typeface="Times New Roman" panose="02020603050405020304" pitchFamily="18" charset="0"/>
              </a:rPr>
              <a:t>Copyright © Christopher Hauser 2002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kat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550" y="0"/>
            <a:ext cx="46624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p:cNvSpPr txBox="1">
            <a:spLocks noChangeArrowheads="1"/>
          </p:cNvSpPr>
          <p:nvPr/>
        </p:nvSpPr>
        <p:spPr bwMode="auto">
          <a:xfrm>
            <a:off x="2271713" y="6477000"/>
            <a:ext cx="3443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latin typeface="Times New Roman" panose="02020603050405020304" pitchFamily="18" charset="0"/>
              </a:rPr>
              <a:t>Copyright © Nicolas Waldmann 2002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11.05b</a:t>
            </a:r>
          </a:p>
        </p:txBody>
      </p:sp>
      <p:sp>
        <p:nvSpPr>
          <p:cNvPr id="50179"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Stephen Marshak</a:t>
            </a:r>
          </a:p>
        </p:txBody>
      </p:sp>
      <p:pic>
        <p:nvPicPr>
          <p:cNvPr id="50180"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88"/>
            <a:ext cx="9144000" cy="6143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11.29</a:t>
            </a:r>
          </a:p>
        </p:txBody>
      </p:sp>
      <p:sp>
        <p:nvSpPr>
          <p:cNvPr id="65539"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W. W. Norton</a:t>
            </a:r>
          </a:p>
        </p:txBody>
      </p:sp>
      <p:pic>
        <p:nvPicPr>
          <p:cNvPr id="65540"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95413"/>
            <a:ext cx="8839200" cy="4067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Geom_CD_Lithology_Sedimentary_Rocks_Eng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0"/>
            <a:ext cx="464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5" name="Text Box 3"/>
          <p:cNvSpPr txBox="1">
            <a:spLocks noChangeArrowheads="1"/>
          </p:cNvSpPr>
          <p:nvPr/>
        </p:nvSpPr>
        <p:spPr bwMode="auto">
          <a:xfrm>
            <a:off x="2243138" y="6521450"/>
            <a:ext cx="3090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latin typeface="Times New Roman" panose="02020603050405020304" pitchFamily="18" charset="0"/>
              </a:rPr>
              <a:t>Copyright © Frank Eckardt 2002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G07_00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descr="fig9-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8863" y="0"/>
            <a:ext cx="430053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11.19abc</a:t>
            </a:r>
          </a:p>
        </p:txBody>
      </p:sp>
      <p:sp>
        <p:nvSpPr>
          <p:cNvPr id="58371"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W. W. Norton</a:t>
            </a:r>
          </a:p>
        </p:txBody>
      </p:sp>
      <p:pic>
        <p:nvPicPr>
          <p:cNvPr id="58372"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b="32866"/>
          <a:stretch>
            <a:fillRect/>
          </a:stretch>
        </p:blipFill>
        <p:spPr bwMode="auto">
          <a:xfrm>
            <a:off x="1382713" y="1219200"/>
            <a:ext cx="6378575" cy="4481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11.20a</a:t>
            </a:r>
          </a:p>
        </p:txBody>
      </p:sp>
      <p:sp>
        <p:nvSpPr>
          <p:cNvPr id="61443"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Stephen Marshak</a:t>
            </a:r>
          </a:p>
        </p:txBody>
      </p:sp>
      <p:pic>
        <p:nvPicPr>
          <p:cNvPr id="61444"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5275"/>
            <a:ext cx="9144000" cy="626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Pages from tectfigs-2"/>
          <p:cNvPicPr>
            <a:picLocks noChangeAspect="1" noChangeArrowheads="1"/>
          </p:cNvPicPr>
          <p:nvPr/>
        </p:nvPicPr>
        <p:blipFill>
          <a:blip r:embed="rId2" cstate="print">
            <a:extLst>
              <a:ext uri="{28A0092B-C50C-407E-A947-70E740481C1C}">
                <a14:useLocalDpi xmlns:a14="http://schemas.microsoft.com/office/drawing/2010/main" val="0"/>
              </a:ext>
            </a:extLst>
          </a:blip>
          <a:srcRect r="31053" b="68707"/>
          <a:stretch>
            <a:fillRect/>
          </a:stretch>
        </p:blipFill>
        <p:spPr bwMode="auto">
          <a:xfrm>
            <a:off x="152400" y="231775"/>
            <a:ext cx="4191000" cy="2740025"/>
          </a:xfrm>
          <a:prstGeom prst="rect">
            <a:avLst/>
          </a:prstGeom>
          <a:noFill/>
          <a:extLst>
            <a:ext uri="{909E8E84-426E-40DD-AFC4-6F175D3DCCD1}">
              <a14:hiddenFill xmlns:a14="http://schemas.microsoft.com/office/drawing/2010/main">
                <a:solidFill>
                  <a:srgbClr val="FFFFFF"/>
                </a:solidFill>
              </a14:hiddenFill>
            </a:ext>
          </a:extLst>
        </p:spPr>
      </p:pic>
      <p:pic>
        <p:nvPicPr>
          <p:cNvPr id="78853" name="Picture 5" descr="Pages from tectfigs-2"/>
          <p:cNvPicPr>
            <a:picLocks noChangeAspect="1" noChangeArrowheads="1"/>
          </p:cNvPicPr>
          <p:nvPr/>
        </p:nvPicPr>
        <p:blipFill>
          <a:blip r:embed="rId3" cstate="print">
            <a:extLst>
              <a:ext uri="{28A0092B-C50C-407E-A947-70E740481C1C}">
                <a14:useLocalDpi xmlns:a14="http://schemas.microsoft.com/office/drawing/2010/main" val="0"/>
              </a:ext>
            </a:extLst>
          </a:blip>
          <a:srcRect l="32181" t="30183" r="9439" b="26013"/>
          <a:stretch>
            <a:fillRect/>
          </a:stretch>
        </p:blipFill>
        <p:spPr bwMode="auto">
          <a:xfrm>
            <a:off x="4422775" y="750888"/>
            <a:ext cx="4662488" cy="5040312"/>
          </a:xfrm>
          <a:prstGeom prst="rect">
            <a:avLst/>
          </a:prstGeom>
          <a:noFill/>
          <a:extLst>
            <a:ext uri="{909E8E84-426E-40DD-AFC4-6F175D3DCCD1}">
              <a14:hiddenFill xmlns:a14="http://schemas.microsoft.com/office/drawing/2010/main">
                <a:solidFill>
                  <a:srgbClr val="FFFFFF"/>
                </a:solidFill>
              </a14:hiddenFill>
            </a:ext>
          </a:extLst>
        </p:spPr>
      </p:pic>
      <p:pic>
        <p:nvPicPr>
          <p:cNvPr id="78854" name="Picture 6" descr="Pages from tectfigs-2"/>
          <p:cNvPicPr>
            <a:picLocks noChangeAspect="1" noChangeArrowheads="1"/>
          </p:cNvPicPr>
          <p:nvPr/>
        </p:nvPicPr>
        <p:blipFill>
          <a:blip r:embed="rId4" cstate="print">
            <a:extLst>
              <a:ext uri="{28A0092B-C50C-407E-A947-70E740481C1C}">
                <a14:useLocalDpi xmlns:a14="http://schemas.microsoft.com/office/drawing/2010/main" val="0"/>
              </a:ext>
            </a:extLst>
          </a:blip>
          <a:srcRect l="60786" t="76453"/>
          <a:stretch>
            <a:fillRect/>
          </a:stretch>
        </p:blipFill>
        <p:spPr bwMode="auto">
          <a:xfrm>
            <a:off x="111125" y="3124200"/>
            <a:ext cx="4232275" cy="3660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11.20b</a:t>
            </a:r>
          </a:p>
        </p:txBody>
      </p:sp>
      <p:sp>
        <p:nvSpPr>
          <p:cNvPr id="62467"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Stephen Marshak</a:t>
            </a:r>
          </a:p>
        </p:txBody>
      </p:sp>
      <p:pic>
        <p:nvPicPr>
          <p:cNvPr id="62468"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488"/>
            <a:ext cx="9144000" cy="6169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descr="fig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0"/>
            <a:ext cx="54260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Syncline-Canadian Rock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27651" name="Text Box 3"/>
          <p:cNvSpPr txBox="1">
            <a:spLocks noChangeArrowheads="1"/>
          </p:cNvSpPr>
          <p:nvPr/>
        </p:nvSpPr>
        <p:spPr bwMode="auto">
          <a:xfrm>
            <a:off x="15875" y="6477000"/>
            <a:ext cx="3184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latin typeface="Times New Roman" panose="02020603050405020304" pitchFamily="18" charset="0"/>
              </a:rPr>
              <a:t>Copyright © Charles Higgins 2002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11.08d</a:t>
            </a:r>
          </a:p>
        </p:txBody>
      </p:sp>
      <p:sp>
        <p:nvSpPr>
          <p:cNvPr id="51203"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Stephen Marshak</a:t>
            </a:r>
          </a:p>
        </p:txBody>
      </p:sp>
      <p:pic>
        <p:nvPicPr>
          <p:cNvPr id="51204"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0"/>
            <a:ext cx="46069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9698" name="Object 2"/>
          <p:cNvGraphicFramePr>
            <a:graphicFrameLocks noChangeAspect="1"/>
          </p:cNvGraphicFramePr>
          <p:nvPr/>
        </p:nvGraphicFramePr>
        <p:xfrm>
          <a:off x="0" y="0"/>
          <a:ext cx="9144000" cy="6859588"/>
        </p:xfrm>
        <a:graphic>
          <a:graphicData uri="http://schemas.openxmlformats.org/presentationml/2006/ole">
            <mc:AlternateContent xmlns:mc="http://schemas.openxmlformats.org/markup-compatibility/2006">
              <mc:Choice xmlns:v="urn:schemas-microsoft-com:vml" Requires="v">
                <p:oleObj spid="_x0000_s29701" name="Photo Editor Photo" r:id="rId4" imgW="15238095" imgH="11428571" progId="MSPhotoEd.3">
                  <p:embed/>
                </p:oleObj>
              </mc:Choice>
              <mc:Fallback>
                <p:oleObj name="Photo Editor Photo" r:id="rId4" imgW="15238095" imgH="11428571"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699" name="Text Box 3"/>
          <p:cNvSpPr txBox="1">
            <a:spLocks noChangeArrowheads="1"/>
          </p:cNvSpPr>
          <p:nvPr/>
        </p:nvSpPr>
        <p:spPr bwMode="auto">
          <a:xfrm>
            <a:off x="0" y="6515100"/>
            <a:ext cx="3057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latin typeface="Times New Roman" panose="02020603050405020304" pitchFamily="18" charset="0"/>
              </a:rPr>
              <a:t>Copyright © Alan Arbogast 2002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11.37</a:t>
            </a:r>
          </a:p>
        </p:txBody>
      </p:sp>
      <p:sp>
        <p:nvSpPr>
          <p:cNvPr id="69635"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W. W. Norton</a:t>
            </a:r>
          </a:p>
        </p:txBody>
      </p:sp>
      <p:pic>
        <p:nvPicPr>
          <p:cNvPr id="69636"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90525"/>
            <a:ext cx="7620000" cy="6076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11.13b</a:t>
            </a:r>
          </a:p>
        </p:txBody>
      </p:sp>
      <p:sp>
        <p:nvSpPr>
          <p:cNvPr id="52227"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solidFill>
                  <a:schemeClr val="bg1"/>
                </a:solidFill>
              </a:rPr>
              <a:t>Stephen Marshak</a:t>
            </a:r>
          </a:p>
        </p:txBody>
      </p:sp>
      <p:pic>
        <p:nvPicPr>
          <p:cNvPr id="52228" name="Picture 4" descr="slide21-fig11-13b-pc-index-none"/>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0" y="304800"/>
            <a:ext cx="9144000" cy="6151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11.14a</a:t>
            </a:r>
          </a:p>
        </p:txBody>
      </p:sp>
      <p:sp>
        <p:nvSpPr>
          <p:cNvPr id="53251"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W. W. Norton</a:t>
            </a:r>
          </a:p>
        </p:txBody>
      </p:sp>
      <p:pic>
        <p:nvPicPr>
          <p:cNvPr id="53252"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l="12636" r="14362" b="66859"/>
          <a:stretch>
            <a:fillRect/>
          </a:stretch>
        </p:blipFill>
        <p:spPr bwMode="auto">
          <a:xfrm>
            <a:off x="1600200" y="1143000"/>
            <a:ext cx="6019800" cy="4418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11.14b</a:t>
            </a:r>
          </a:p>
        </p:txBody>
      </p:sp>
      <p:sp>
        <p:nvSpPr>
          <p:cNvPr id="54275"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W. W. Norton</a:t>
            </a:r>
          </a:p>
        </p:txBody>
      </p:sp>
      <p:pic>
        <p:nvPicPr>
          <p:cNvPr id="54276"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t="34732" b="40086"/>
          <a:stretch>
            <a:fillRect/>
          </a:stretch>
        </p:blipFill>
        <p:spPr bwMode="auto">
          <a:xfrm>
            <a:off x="838200" y="1676400"/>
            <a:ext cx="7332663" cy="2986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11.14cd</a:t>
            </a:r>
          </a:p>
        </p:txBody>
      </p:sp>
      <p:sp>
        <p:nvSpPr>
          <p:cNvPr id="55299"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W. W. Norton</a:t>
            </a:r>
          </a:p>
        </p:txBody>
      </p:sp>
      <p:pic>
        <p:nvPicPr>
          <p:cNvPr id="55300"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l="14040" t="59914" r="19977"/>
          <a:stretch>
            <a:fillRect/>
          </a:stretch>
        </p:blipFill>
        <p:spPr bwMode="auto">
          <a:xfrm>
            <a:off x="2362200" y="990600"/>
            <a:ext cx="4876800" cy="4791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ages from tectfigs-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68263"/>
            <a:ext cx="8610600" cy="67135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11.15ab</a:t>
            </a:r>
          </a:p>
        </p:txBody>
      </p:sp>
      <p:sp>
        <p:nvSpPr>
          <p:cNvPr id="56323" name="Rectangle 3"/>
          <p:cNvSpPr>
            <a:spLocks noGrp="1" noChangeArrowheads="1"/>
          </p:cNvSpPr>
          <p:nvPr>
            <p:ph type="subTitle" idx="1"/>
          </p:nvPr>
        </p:nvSpPr>
        <p:spPr>
          <a:xfrm>
            <a:off x="76200" y="6553200"/>
            <a:ext cx="8991600" cy="304800"/>
          </a:xfrm>
        </p:spPr>
        <p:txBody>
          <a:bodyPr/>
          <a:lstStyle/>
          <a:p>
            <a:pPr>
              <a:spcBef>
                <a:spcPct val="50000"/>
              </a:spcBef>
            </a:pPr>
            <a:r>
              <a:rPr lang="en-US" altLang="en-US" sz="3200"/>
              <a:t>Photo ©</a:t>
            </a:r>
            <a:r>
              <a:rPr lang="en-US" altLang="en-US" sz="3200">
                <a:latin typeface="MS Shell Dlg" panose="020B0604020202020204" pitchFamily="34" charset="0"/>
              </a:rPr>
              <a:t> Stephen Marshak						W. W. Norton</a:t>
            </a:r>
          </a:p>
        </p:txBody>
      </p:sp>
      <p:pic>
        <p:nvPicPr>
          <p:cNvPr id="56324"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4876800" cy="3305175"/>
          </a:xfrm>
          <a:prstGeom prst="rect">
            <a:avLst/>
          </a:prstGeom>
          <a:noFill/>
          <a:extLst>
            <a:ext uri="{909E8E84-426E-40DD-AFC4-6F175D3DCCD1}">
              <a14:hiddenFill xmlns:a14="http://schemas.microsoft.com/office/drawing/2010/main">
                <a:solidFill>
                  <a:srgbClr val="FFFFFF"/>
                </a:solidFill>
              </a14:hiddenFill>
            </a:ext>
          </a:extLst>
        </p:spPr>
      </p:pic>
      <p:pic>
        <p:nvPicPr>
          <p:cNvPr id="56325" name="Picture 5"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4495800" cy="3568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04_04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75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G07_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FG07_0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Pages from tectfigs-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04800"/>
            <a:ext cx="8763000" cy="6496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Pages from tectfigs-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38125"/>
            <a:ext cx="7696200" cy="654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descr="fig10-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87463"/>
            <a:ext cx="9144000" cy="44275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11.15c</a:t>
            </a:r>
          </a:p>
        </p:txBody>
      </p:sp>
      <p:sp>
        <p:nvSpPr>
          <p:cNvPr id="57347"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Stephen Marshak</a:t>
            </a:r>
          </a:p>
        </p:txBody>
      </p:sp>
      <p:pic>
        <p:nvPicPr>
          <p:cNvPr id="57348"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488"/>
            <a:ext cx="9144000" cy="6169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Pages from tectfigs-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52400"/>
            <a:ext cx="5821363" cy="6681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descr="fig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513" y="0"/>
            <a:ext cx="4611687"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Pages from tectfigs-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0"/>
            <a:ext cx="57023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6521450"/>
            <a:ext cx="3025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latin typeface="Times New Roman" panose="02020603050405020304" pitchFamily="18" charset="0"/>
              </a:rPr>
              <a:t>Copyright © Richard Kesel 2002</a:t>
            </a:r>
          </a:p>
        </p:txBody>
      </p:sp>
      <p:pic>
        <p:nvPicPr>
          <p:cNvPr id="31747" name="Picture 3" descr="Scan2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FG07_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Pages from tectfigs-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11125"/>
            <a:ext cx="7239000" cy="6746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tect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70058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tect2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036638"/>
            <a:ext cx="9144000" cy="4830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tect2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0"/>
            <a:ext cx="436245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tect2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7613" y="0"/>
            <a:ext cx="6707187"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tect28"/>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048000" y="0"/>
            <a:ext cx="288925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ect2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0"/>
            <a:ext cx="406082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11.34</a:t>
            </a:r>
          </a:p>
        </p:txBody>
      </p:sp>
      <p:sp>
        <p:nvSpPr>
          <p:cNvPr id="77827"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U.S. Geological Survey</a:t>
            </a:r>
          </a:p>
        </p:txBody>
      </p:sp>
      <p:pic>
        <p:nvPicPr>
          <p:cNvPr id="77828"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8313"/>
            <a:ext cx="9144000" cy="5921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10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1" name="Text Box 3"/>
          <p:cNvSpPr txBox="1">
            <a:spLocks noChangeArrowheads="1"/>
          </p:cNvSpPr>
          <p:nvPr/>
        </p:nvSpPr>
        <p:spPr bwMode="auto">
          <a:xfrm>
            <a:off x="0" y="6521450"/>
            <a:ext cx="3081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latin typeface="Times New Roman" panose="02020603050405020304" pitchFamily="18" charset="0"/>
              </a:rPr>
              <a:t>Copyright © Nicolaus Kuhn 2002</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11.27</a:t>
            </a:r>
          </a:p>
        </p:txBody>
      </p:sp>
      <p:sp>
        <p:nvSpPr>
          <p:cNvPr id="66563"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W. W. Norton</a:t>
            </a:r>
          </a:p>
        </p:txBody>
      </p:sp>
      <p:pic>
        <p:nvPicPr>
          <p:cNvPr id="66564"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450" y="228600"/>
            <a:ext cx="49911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685800" y="2130425"/>
            <a:ext cx="7772400" cy="1470025"/>
          </a:xfrm>
        </p:spPr>
        <p:txBody>
          <a:bodyPr anchor="ctr"/>
          <a:lstStyle/>
          <a:p>
            <a:r>
              <a:rPr lang="en-US" altLang="en-US" sz="4400">
                <a:solidFill>
                  <a:schemeClr val="tx1"/>
                </a:solidFill>
              </a:rPr>
              <a:t>Fig. 11.28a</a:t>
            </a:r>
          </a:p>
        </p:txBody>
      </p:sp>
      <p:sp>
        <p:nvSpPr>
          <p:cNvPr id="67587" name="Rectangle 3"/>
          <p:cNvSpPr>
            <a:spLocks noGrp="1" noChangeArrowheads="1"/>
          </p:cNvSpPr>
          <p:nvPr>
            <p:ph type="subTitle" idx="1"/>
          </p:nvPr>
        </p:nvSpPr>
        <p:spPr>
          <a:xfrm>
            <a:off x="1371600" y="3886200"/>
            <a:ext cx="6400800" cy="1752600"/>
          </a:xfrm>
        </p:spPr>
        <p:txBody>
          <a:bodyPr/>
          <a:lstStyle/>
          <a:p>
            <a:pPr>
              <a:spcBef>
                <a:spcPct val="50000"/>
              </a:spcBef>
            </a:pPr>
            <a:r>
              <a:rPr lang="en-US" altLang="en-US" sz="3200"/>
              <a:t>Stephen Marshak</a:t>
            </a:r>
          </a:p>
        </p:txBody>
      </p:sp>
      <p:pic>
        <p:nvPicPr>
          <p:cNvPr id="67588" name="Picture 4" desc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488"/>
            <a:ext cx="9144000" cy="6169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tec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368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tect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738" y="0"/>
            <a:ext cx="43751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tect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050" y="0"/>
            <a:ext cx="53657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tect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0"/>
            <a:ext cx="6850062"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descr="vieira_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163"/>
            <a:ext cx="8534400" cy="6827837"/>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p:cNvSpPr txBox="1">
            <a:spLocks noChangeArrowheads="1"/>
          </p:cNvSpPr>
          <p:nvPr/>
        </p:nvSpPr>
        <p:spPr bwMode="auto">
          <a:xfrm>
            <a:off x="323850" y="6521450"/>
            <a:ext cx="3105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latin typeface="Times New Roman" panose="02020603050405020304" pitchFamily="18" charset="0"/>
              </a:rPr>
              <a:t>Copyright © Goncalo Vieira 2002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2" name="Picture 4" descr="fig11-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28600"/>
            <a:ext cx="8001000" cy="6529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6" name="Picture 4" descr="fig11-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21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Geom_CD_Lithology_Dolerite1_Namib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588" y="0"/>
            <a:ext cx="4567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3" name="Text Box 3"/>
          <p:cNvSpPr txBox="1">
            <a:spLocks noChangeArrowheads="1"/>
          </p:cNvSpPr>
          <p:nvPr/>
        </p:nvSpPr>
        <p:spPr bwMode="auto">
          <a:xfrm>
            <a:off x="2319338" y="6521450"/>
            <a:ext cx="3090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a:spAutoFit/>
          </a:bodyPr>
          <a:lstStyle/>
          <a:p>
            <a:r>
              <a:rPr lang="en-US" altLang="en-US" sz="1600" b="1">
                <a:solidFill>
                  <a:srgbClr val="990000"/>
                </a:solidFill>
                <a:latin typeface="Times New Roman" panose="02020603050405020304" pitchFamily="18" charset="0"/>
              </a:rPr>
              <a:t>Copyright © Frank Eckardt 2002</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418</Words>
  <Application>Microsoft Office PowerPoint</Application>
  <PresentationFormat>On-screen Show (4:3)</PresentationFormat>
  <Paragraphs>65</Paragraphs>
  <Slides>55</Slides>
  <Notes>11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3" baseType="lpstr">
      <vt:lpstr>MS Mincho</vt:lpstr>
      <vt:lpstr>Arial</vt:lpstr>
      <vt:lpstr>Courier New</vt:lpstr>
      <vt:lpstr>MS Shell Dlg</vt:lpstr>
      <vt:lpstr>Tahoma</vt:lpstr>
      <vt:lpstr>Times New Roman</vt:lpstr>
      <vt:lpstr>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11.05b</vt:lpstr>
      <vt:lpstr>Fig. 11.29</vt:lpstr>
      <vt:lpstr>PowerPoint Presentation</vt:lpstr>
      <vt:lpstr>PowerPoint Presentation</vt:lpstr>
      <vt:lpstr>PowerPoint Presentation</vt:lpstr>
      <vt:lpstr>Fig. 11.19abc</vt:lpstr>
      <vt:lpstr>Fig. 11.20a</vt:lpstr>
      <vt:lpstr>Fig. 11.20b</vt:lpstr>
      <vt:lpstr>PowerPoint Presentation</vt:lpstr>
      <vt:lpstr>PowerPoint Presentation</vt:lpstr>
      <vt:lpstr>Fig. 11.08d</vt:lpstr>
      <vt:lpstr>PowerPoint Presentation</vt:lpstr>
      <vt:lpstr>Fig. 11.37</vt:lpstr>
      <vt:lpstr>Fig. 11.13b</vt:lpstr>
      <vt:lpstr>Fig. 11.14a</vt:lpstr>
      <vt:lpstr>Fig. 11.14b</vt:lpstr>
      <vt:lpstr>Fig. 11.14cd</vt:lpstr>
      <vt:lpstr>Fig. 11.15ab</vt:lpstr>
      <vt:lpstr>PowerPoint Presentation</vt:lpstr>
      <vt:lpstr>PowerPoint Presentation</vt:lpstr>
      <vt:lpstr>PowerPoint Presentation</vt:lpstr>
      <vt:lpstr>PowerPoint Presentation</vt:lpstr>
      <vt:lpstr>PowerPoint Presentation</vt:lpstr>
      <vt:lpstr>PowerPoint Presentation</vt:lpstr>
      <vt:lpstr>Fig. 11.15c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Fig. 11.34</vt:lpstr>
      <vt:lpstr>Fig. 11.27</vt:lpstr>
      <vt:lpstr>Fig. 11.28a</vt:lpstr>
      <vt:lpstr>PowerPoint Presentation</vt:lpstr>
      <vt:lpstr>PowerPoint Presentation</vt:lpstr>
      <vt:lpstr>PowerPoint Presentation</vt:lpstr>
      <vt:lpstr>PowerPoint Presentation</vt:lpstr>
    </vt:vector>
  </TitlesOfParts>
  <Company>Western oregon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Wou</dc:creator>
  <cp:lastModifiedBy>Steve Taylor</cp:lastModifiedBy>
  <cp:revision>16</cp:revision>
  <dcterms:created xsi:type="dcterms:W3CDTF">2008-11-18T02:42:42Z</dcterms:created>
  <dcterms:modified xsi:type="dcterms:W3CDTF">2020-10-01T21:30:07Z</dcterms:modified>
</cp:coreProperties>
</file>