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0"/>
  </p:notesMasterIdLst>
  <p:sldIdLst>
    <p:sldId id="272" r:id="rId2"/>
    <p:sldId id="274" r:id="rId3"/>
    <p:sldId id="277" r:id="rId4"/>
    <p:sldId id="276" r:id="rId5"/>
    <p:sldId id="256" r:id="rId6"/>
    <p:sldId id="332" r:id="rId7"/>
    <p:sldId id="278" r:id="rId8"/>
    <p:sldId id="333" r:id="rId9"/>
    <p:sldId id="334" r:id="rId10"/>
    <p:sldId id="258" r:id="rId11"/>
    <p:sldId id="335" r:id="rId12"/>
    <p:sldId id="257" r:id="rId13"/>
    <p:sldId id="339" r:id="rId14"/>
    <p:sldId id="340" r:id="rId15"/>
    <p:sldId id="341" r:id="rId16"/>
    <p:sldId id="342" r:id="rId17"/>
    <p:sldId id="350" r:id="rId18"/>
    <p:sldId id="351" r:id="rId19"/>
    <p:sldId id="336" r:id="rId20"/>
    <p:sldId id="337" r:id="rId21"/>
    <p:sldId id="261" r:id="rId22"/>
    <p:sldId id="313" r:id="rId23"/>
    <p:sldId id="262" r:id="rId24"/>
    <p:sldId id="263" r:id="rId25"/>
    <p:sldId id="279" r:id="rId26"/>
    <p:sldId id="281" r:id="rId27"/>
    <p:sldId id="280" r:id="rId28"/>
    <p:sldId id="282" r:id="rId29"/>
    <p:sldId id="304" r:id="rId30"/>
    <p:sldId id="305" r:id="rId31"/>
    <p:sldId id="306" r:id="rId32"/>
    <p:sldId id="307" r:id="rId33"/>
    <p:sldId id="358" r:id="rId34"/>
    <p:sldId id="325" r:id="rId35"/>
    <p:sldId id="308" r:id="rId36"/>
    <p:sldId id="349" r:id="rId37"/>
    <p:sldId id="283" r:id="rId38"/>
    <p:sldId id="324" r:id="rId39"/>
    <p:sldId id="355" r:id="rId40"/>
    <p:sldId id="326" r:id="rId41"/>
    <p:sldId id="328" r:id="rId42"/>
    <p:sldId id="286" r:id="rId43"/>
    <p:sldId id="303" r:id="rId44"/>
    <p:sldId id="302" r:id="rId45"/>
    <p:sldId id="329" r:id="rId46"/>
    <p:sldId id="331" r:id="rId47"/>
    <p:sldId id="322" r:id="rId48"/>
    <p:sldId id="319" r:id="rId49"/>
    <p:sldId id="330" r:id="rId50"/>
    <p:sldId id="288" r:id="rId51"/>
    <p:sldId id="289" r:id="rId52"/>
    <p:sldId id="290" r:id="rId53"/>
    <p:sldId id="343" r:id="rId54"/>
    <p:sldId id="327" r:id="rId55"/>
    <p:sldId id="317" r:id="rId56"/>
    <p:sldId id="345" r:id="rId57"/>
    <p:sldId id="344" r:id="rId58"/>
    <p:sldId id="346" r:id="rId59"/>
    <p:sldId id="347" r:id="rId60"/>
    <p:sldId id="311" r:id="rId61"/>
    <p:sldId id="312" r:id="rId62"/>
    <p:sldId id="354" r:id="rId63"/>
    <p:sldId id="316" r:id="rId64"/>
    <p:sldId id="315" r:id="rId65"/>
    <p:sldId id="314" r:id="rId66"/>
    <p:sldId id="356" r:id="rId67"/>
    <p:sldId id="352" r:id="rId68"/>
    <p:sldId id="353" r:id="rId69"/>
    <p:sldId id="291" r:id="rId70"/>
    <p:sldId id="293" r:id="rId71"/>
    <p:sldId id="294" r:id="rId72"/>
    <p:sldId id="359" r:id="rId73"/>
    <p:sldId id="357" r:id="rId74"/>
    <p:sldId id="268" r:id="rId75"/>
    <p:sldId id="269" r:id="rId76"/>
    <p:sldId id="270" r:id="rId77"/>
    <p:sldId id="271" r:id="rId78"/>
    <p:sldId id="348"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95" autoAdjust="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81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7153028-3E4A-4414-864A-F93493DBD9CB}" type="slidenum">
              <a:rPr lang="en-US" altLang="en-US"/>
              <a:pPr/>
              <a:t>‹#›</a:t>
            </a:fld>
            <a:endParaRPr lang="en-US" altLang="en-US"/>
          </a:p>
        </p:txBody>
      </p:sp>
    </p:spTree>
    <p:extLst>
      <p:ext uri="{BB962C8B-B14F-4D97-AF65-F5344CB8AC3E}">
        <p14:creationId xmlns:p14="http://schemas.microsoft.com/office/powerpoint/2010/main" val="211717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C1305-1CFD-46D4-BA12-FE9A2E355D39}" type="slidenum">
              <a:rPr lang="en-US" altLang="en-US"/>
              <a:pPr/>
              <a:t>2</a:t>
            </a:fld>
            <a:endParaRPr lang="en-US"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14400" y="4343400"/>
            <a:ext cx="5029200" cy="4114800"/>
          </a:xfrm>
        </p:spPr>
        <p:txBody>
          <a:bodyPr/>
          <a:lstStyle/>
          <a:p>
            <a:r>
              <a:rPr lang="en-US" altLang="en-US"/>
              <a:t>The south arm of the Kaskawulsh Glacier, Yukon Territory, Canada shows the joining of tributary valley glaciers and the location of medial moraines.</a:t>
            </a:r>
          </a:p>
        </p:txBody>
      </p:sp>
    </p:spTree>
    <p:extLst>
      <p:ext uri="{BB962C8B-B14F-4D97-AF65-F5344CB8AC3E}">
        <p14:creationId xmlns:p14="http://schemas.microsoft.com/office/powerpoint/2010/main" val="3399845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94665-B2B8-4FB7-9D98-6F85C1DF09C5}" type="slidenum">
              <a:rPr lang="en-US" altLang="en-US"/>
              <a:pPr/>
              <a:t>32</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14400" y="4343400"/>
            <a:ext cx="5029200" cy="4114800"/>
          </a:xfrm>
        </p:spPr>
        <p:txBody>
          <a:bodyPr/>
          <a:lstStyle/>
          <a:p>
            <a:r>
              <a:rPr lang="en-US" altLang="en-US"/>
              <a:t>U-shape of the valley of the Tomebamba River, upstream and west of Cuenca, Ecuador.  The valley shape (in addition to cirques and tarns and moraines upstream) provides evidence of glaciation, which occurred here during the Pleistocene.  Active glaciers still exist at higher altitudes in Ecuador, including on the mountain Cayambe, which sits on the Equator.</a:t>
            </a:r>
          </a:p>
        </p:txBody>
      </p:sp>
    </p:spTree>
    <p:extLst>
      <p:ext uri="{BB962C8B-B14F-4D97-AF65-F5344CB8AC3E}">
        <p14:creationId xmlns:p14="http://schemas.microsoft.com/office/powerpoint/2010/main" val="97703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A2999-161B-4C87-92D4-5A903EC8EBDD}" type="slidenum">
              <a:rPr lang="en-US" altLang="en-US"/>
              <a:pPr/>
              <a:t>35</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4114800"/>
          </a:xfrm>
        </p:spPr>
        <p:txBody>
          <a:bodyPr/>
          <a:lstStyle/>
          <a:p>
            <a:pPr algn="just"/>
            <a:r>
              <a:rPr lang="en-US" altLang="en-US">
                <a:latin typeface="Garamond" panose="02020404030301010803" pitchFamily="18" charset="0"/>
                <a:cs typeface="Times New Roman" panose="02020603050405020304" pitchFamily="18" charset="0"/>
              </a:rPr>
              <a:t>Hanging valley – unknown valley, along Kootenay river, B.C</a:t>
            </a:r>
          </a:p>
          <a:p>
            <a:endParaRPr lang="en-US" altLang="en-US">
              <a:ea typeface="MS Mincho" panose="02020609040205080304" pitchFamily="49" charset="-128"/>
            </a:endParaRPr>
          </a:p>
        </p:txBody>
      </p:sp>
    </p:spTree>
    <p:extLst>
      <p:ext uri="{BB962C8B-B14F-4D97-AF65-F5344CB8AC3E}">
        <p14:creationId xmlns:p14="http://schemas.microsoft.com/office/powerpoint/2010/main" val="123542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9C36D-6AF0-4910-9CD5-0CE48829C945}" type="slidenum">
              <a:rPr lang="en-US" altLang="en-US"/>
              <a:pPr/>
              <a:t>43</a:t>
            </a:fld>
            <a:endParaRPr lang="en-US" alt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altLang="en-US">
                <a:latin typeface="Courier New" panose="02070309020205020404" pitchFamily="49" charset="0"/>
                <a:ea typeface="MS Mincho" panose="02020609040205080304" pitchFamily="49" charset="-128"/>
              </a:rPr>
              <a:t>Roches mouttounées (granite), Serra da Estrela (Portugal), Glacial geomorphology.</a:t>
            </a:r>
            <a:endParaRPr lang="en-US" altLang="en-US">
              <a:latin typeface="Courier New" panose="02070309020205020404" pitchFamily="49" charset="0"/>
              <a:cs typeface="Courier New" panose="02070309020205020404" pitchFamily="49" charset="0"/>
            </a:endParaRPr>
          </a:p>
          <a:p>
            <a:endParaRPr lang="en-US" altLang="en-US"/>
          </a:p>
        </p:txBody>
      </p:sp>
    </p:spTree>
    <p:extLst>
      <p:ext uri="{BB962C8B-B14F-4D97-AF65-F5344CB8AC3E}">
        <p14:creationId xmlns:p14="http://schemas.microsoft.com/office/powerpoint/2010/main" val="206529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FAF9EF-DFE9-4605-9377-F5D7AF58A468}" type="slidenum">
              <a:rPr lang="en-US" altLang="en-US"/>
              <a:pPr/>
              <a:t>44</a:t>
            </a:fld>
            <a:endParaRPr lang="en-US"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altLang="en-US"/>
              <a:t>Fine striations on polished slate in Lake Valley near the South Yuba River, Sierra Nevada, California.  The compass is pointing in the direction of ice flow down valley and the striae are parallel to this trend.  Note that thin lines parallel to the bedding plane are not striae even though they have a similar appearance.  This surface is on top of a bedrock bench which is at an elevation corresponding to the approximate ice surface elevation and is interpreted as an erosional remnant of an ice marginal channel. </a:t>
            </a:r>
          </a:p>
        </p:txBody>
      </p:sp>
    </p:spTree>
    <p:extLst>
      <p:ext uri="{BB962C8B-B14F-4D97-AF65-F5344CB8AC3E}">
        <p14:creationId xmlns:p14="http://schemas.microsoft.com/office/powerpoint/2010/main" val="272860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611AE-FE62-4404-9C1D-0C5403D50A06}" type="slidenum">
              <a:rPr lang="en-US" altLang="en-US"/>
              <a:pPr/>
              <a:t>55</a:t>
            </a:fld>
            <a:endParaRPr lang="en-US" alt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4114800"/>
          </a:xfrm>
        </p:spPr>
        <p:txBody>
          <a:bodyPr/>
          <a:lstStyle/>
          <a:p>
            <a:r>
              <a:rPr lang="en-US" altLang="en-US">
                <a:ea typeface="MS Mincho" panose="02020609040205080304" pitchFamily="49" charset="-128"/>
              </a:rPr>
              <a:t>Growing kettle in outwash deposited by the 1996 Jokulhlaupfrom Breidamerkurjokull.</a:t>
            </a:r>
          </a:p>
        </p:txBody>
      </p:sp>
    </p:spTree>
    <p:extLst>
      <p:ext uri="{BB962C8B-B14F-4D97-AF65-F5344CB8AC3E}">
        <p14:creationId xmlns:p14="http://schemas.microsoft.com/office/powerpoint/2010/main" val="315896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1AAD00-BCC2-4EA7-A732-BC8EAB59D406}" type="slidenum">
              <a:rPr lang="en-US" altLang="en-US"/>
              <a:pPr/>
              <a:t>58</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4114800"/>
          </a:xfrm>
        </p:spPr>
        <p:txBody>
          <a:bodyPr/>
          <a:lstStyle/>
          <a:p>
            <a:r>
              <a:rPr lang="en-US" altLang="en-US"/>
              <a:t>Drumlin, Flamborough, Ontario, Canada. </a:t>
            </a:r>
            <a:r>
              <a:rPr lang="en-US" altLang="en-US">
                <a:latin typeface="Courier New" panose="02070309020205020404" pitchFamily="49" charset="0"/>
                <a:ea typeface="MS Mincho" panose="02020609040205080304" pitchFamily="49" charset="-128"/>
              </a:rPr>
              <a:t>The classic streamlined form of a drumlin is depicted in this photo.  Although easily recognized, considerable debate remains regarding the origin of these glacial features.</a:t>
            </a:r>
            <a:endParaRPr lang="en-US" altLang="en-US">
              <a:latin typeface="Courier New" panose="02070309020205020404" pitchFamily="49"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241932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252B2-6D37-488C-8E5B-02BE26E7123E}" type="slidenum">
              <a:rPr lang="en-US" altLang="en-US"/>
              <a:pPr/>
              <a:t>60</a:t>
            </a:fld>
            <a:endParaRPr lang="en-US" alt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p:spPr>
        <p:txBody>
          <a:bodyPr/>
          <a:lstStyle/>
          <a:p>
            <a:r>
              <a:rPr lang="en-US" altLang="en-US">
                <a:cs typeface="Times New Roman" panose="02020603050405020304" pitchFamily="18" charset="0"/>
              </a:rPr>
              <a:t>Glacial table - shows strength of ice, rate of melt in ablation zone, angular glacial debris and rockfall source, and meltwater stream.   Cape Dyer, Baffin Island, Nunavut, Canada.</a:t>
            </a:r>
          </a:p>
          <a:p>
            <a:endParaRPr lang="en-US" altLang="en-US"/>
          </a:p>
        </p:txBody>
      </p:sp>
    </p:spTree>
    <p:extLst>
      <p:ext uri="{BB962C8B-B14F-4D97-AF65-F5344CB8AC3E}">
        <p14:creationId xmlns:p14="http://schemas.microsoft.com/office/powerpoint/2010/main" val="761696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07229-0C24-4DD9-B288-F84B9E956DD2}" type="slidenum">
              <a:rPr lang="en-US" altLang="en-US"/>
              <a:pPr/>
              <a:t>61</a:t>
            </a:fld>
            <a:endParaRPr lang="en-US" alt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14400" y="4343400"/>
            <a:ext cx="5029200" cy="4114800"/>
          </a:xfrm>
        </p:spPr>
        <p:txBody>
          <a:bodyPr/>
          <a:lstStyle/>
          <a:p>
            <a:r>
              <a:rPr lang="en-US" altLang="en-US">
                <a:cs typeface="Times New Roman" panose="02020603050405020304" pitchFamily="18" charset="0"/>
              </a:rPr>
              <a:t>Erratic - nicely labelled boulder of gneiss (from Beartooth Plateau ~ 50 km NE) on Pleistocene rhyolite; Grand Canyon of the Yellowstone, Yellowstone National Park, WY.</a:t>
            </a:r>
          </a:p>
          <a:p>
            <a:endParaRPr lang="en-US" altLang="en-US"/>
          </a:p>
        </p:txBody>
      </p:sp>
    </p:spTree>
    <p:extLst>
      <p:ext uri="{BB962C8B-B14F-4D97-AF65-F5344CB8AC3E}">
        <p14:creationId xmlns:p14="http://schemas.microsoft.com/office/powerpoint/2010/main" val="459618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F5A61-02F4-496B-B227-E9A12E1A5D79}" type="slidenum">
              <a:rPr lang="en-US" altLang="en-US"/>
              <a:pPr/>
              <a:t>63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p:spPr>
        <p:txBody>
          <a:bodyPr/>
          <a:lstStyle/>
          <a:p>
            <a:r>
              <a:rPr lang="en-US" altLang="en-US"/>
              <a:t>Looking out of a meltwater tube in the Athabasca Glacier, Canada.</a:t>
            </a:r>
          </a:p>
        </p:txBody>
      </p:sp>
    </p:spTree>
    <p:extLst>
      <p:ext uri="{BB962C8B-B14F-4D97-AF65-F5344CB8AC3E}">
        <p14:creationId xmlns:p14="http://schemas.microsoft.com/office/powerpoint/2010/main" val="1823557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631FF-ED68-47DD-8601-A248570945B1}" type="slidenum">
              <a:rPr lang="en-US" altLang="en-US"/>
              <a:pPr/>
              <a:t>64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p:spPr>
        <p:txBody>
          <a:bodyPr/>
          <a:lstStyle/>
          <a:p>
            <a:r>
              <a:rPr lang="en-US" altLang="en-US"/>
              <a:t>Osmun Lake esker, northern Michigan.</a:t>
            </a:r>
          </a:p>
        </p:txBody>
      </p:sp>
    </p:spTree>
    <p:extLst>
      <p:ext uri="{BB962C8B-B14F-4D97-AF65-F5344CB8AC3E}">
        <p14:creationId xmlns:p14="http://schemas.microsoft.com/office/powerpoint/2010/main" val="1678488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87328E-8DB4-4F53-AE60-3185268A0273}" type="slidenum">
              <a:rPr lang="en-US" altLang="en-US"/>
              <a:pPr/>
              <a:t>3</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r>
              <a:rPr lang="en-US" altLang="en-US"/>
              <a:t>Crevasses on the Tulsequah glacier.</a:t>
            </a:r>
          </a:p>
        </p:txBody>
      </p:sp>
    </p:spTree>
    <p:extLst>
      <p:ext uri="{BB962C8B-B14F-4D97-AF65-F5344CB8AC3E}">
        <p14:creationId xmlns:p14="http://schemas.microsoft.com/office/powerpoint/2010/main" val="174632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2290A-F5E8-4905-8BF2-3B22FBD28262}" type="slidenum">
              <a:rPr lang="en-US" altLang="en-US"/>
              <a:pPr/>
              <a:t>65</a:t>
            </a:fld>
            <a:endParaRPr lang="en-US" alt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p:spPr>
        <p:txBody>
          <a:bodyPr/>
          <a:lstStyle/>
          <a:p>
            <a:r>
              <a:rPr lang="en-US" altLang="en-US"/>
              <a:t>Esker Terra Nova (NF) - cross-section through sandy esker, Terra Nova. Exposure is 10 m high.</a:t>
            </a:r>
          </a:p>
        </p:txBody>
      </p:sp>
    </p:spTree>
    <p:extLst>
      <p:ext uri="{BB962C8B-B14F-4D97-AF65-F5344CB8AC3E}">
        <p14:creationId xmlns:p14="http://schemas.microsoft.com/office/powerpoint/2010/main" val="3320521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52513-0E63-448F-A9A7-4D375A668E34}" type="slidenum">
              <a:rPr lang="en-US" altLang="en-US"/>
              <a:pPr/>
              <a:t>67</a:t>
            </a:fld>
            <a:endParaRPr lang="en-US" alt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914400" y="4343400"/>
            <a:ext cx="5029200" cy="4114800"/>
          </a:xfrm>
        </p:spPr>
        <p:txBody>
          <a:bodyPr/>
          <a:lstStyle/>
          <a:p>
            <a:r>
              <a:rPr lang="en-US" altLang="en-US"/>
              <a:t>Outwash in kame, Grayling MI.</a:t>
            </a:r>
          </a:p>
        </p:txBody>
      </p:sp>
    </p:spTree>
    <p:extLst>
      <p:ext uri="{BB962C8B-B14F-4D97-AF65-F5344CB8AC3E}">
        <p14:creationId xmlns:p14="http://schemas.microsoft.com/office/powerpoint/2010/main" val="24363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264CE-643B-4A3D-AB33-B111A7BF38CF}" type="slidenum">
              <a:rPr lang="en-US" altLang="en-US"/>
              <a:pPr/>
              <a:t>68</a:t>
            </a:fld>
            <a:endParaRPr lang="en-US" alt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914400" y="4343400"/>
            <a:ext cx="5029200" cy="4114800"/>
          </a:xfrm>
        </p:spPr>
        <p:txBody>
          <a:bodyPr/>
          <a:lstStyle/>
          <a:p>
            <a:r>
              <a:rPr lang="en-US" altLang="en-US"/>
              <a:t>Till over stratified gravel.</a:t>
            </a:r>
          </a:p>
        </p:txBody>
      </p:sp>
    </p:spTree>
    <p:extLst>
      <p:ext uri="{BB962C8B-B14F-4D97-AF65-F5344CB8AC3E}">
        <p14:creationId xmlns:p14="http://schemas.microsoft.com/office/powerpoint/2010/main" val="126072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5F1F53-6565-4D76-A7CD-F25184E30712}" type="slidenum">
              <a:rPr lang="en-US" altLang="en-US"/>
              <a:pPr/>
              <a:t>4</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r>
              <a:rPr lang="en-US" altLang="en-US"/>
              <a:t>Valley glacier in the Swiss Alps.  The light blue is the base of the glacier (note cave).</a:t>
            </a:r>
          </a:p>
        </p:txBody>
      </p:sp>
    </p:spTree>
    <p:extLst>
      <p:ext uri="{BB962C8B-B14F-4D97-AF65-F5344CB8AC3E}">
        <p14:creationId xmlns:p14="http://schemas.microsoft.com/office/powerpoint/2010/main" val="380295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11F88-DC14-403C-A26B-AFC82B999D0B}" type="slidenum">
              <a:rPr lang="en-US" altLang="en-US"/>
              <a:pPr/>
              <a:t>14</a:t>
            </a:fld>
            <a:endParaRPr lang="en-US" alt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4114800"/>
          </a:xfrm>
        </p:spPr>
        <p:txBody>
          <a:bodyPr/>
          <a:lstStyle/>
          <a:p>
            <a:pPr algn="just"/>
            <a:r>
              <a:rPr lang="en-US" altLang="en-US">
                <a:latin typeface="Garamond" panose="02020404030301010803" pitchFamily="18" charset="0"/>
                <a:cs typeface="Times New Roman" panose="02020603050405020304" pitchFamily="18" charset="0"/>
              </a:rPr>
              <a:t>Surficial crevasses – Kokanee Glacier, B.C.</a:t>
            </a:r>
          </a:p>
          <a:p>
            <a:endParaRPr lang="en-US" altLang="en-US">
              <a:ea typeface="MS Mincho" panose="02020609040205080304" pitchFamily="49" charset="-128"/>
            </a:endParaRPr>
          </a:p>
        </p:txBody>
      </p:sp>
    </p:spTree>
    <p:extLst>
      <p:ext uri="{BB962C8B-B14F-4D97-AF65-F5344CB8AC3E}">
        <p14:creationId xmlns:p14="http://schemas.microsoft.com/office/powerpoint/2010/main" val="201933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B097C-DB25-4BDE-96B7-777E7F6A0663}" type="slidenum">
              <a:rPr lang="en-US" altLang="en-US"/>
              <a:pPr/>
              <a:t>16</a:t>
            </a:fld>
            <a:endParaRPr lang="en-US" alt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r>
              <a:rPr lang="en-US" altLang="en-US">
                <a:ea typeface="MS Mincho" panose="02020609040205080304" pitchFamily="49" charset="-128"/>
              </a:rPr>
              <a:t>Moulin on the Matanuska Glacier near Palmer, Alaska.</a:t>
            </a:r>
          </a:p>
        </p:txBody>
      </p:sp>
    </p:spTree>
    <p:extLst>
      <p:ext uri="{BB962C8B-B14F-4D97-AF65-F5344CB8AC3E}">
        <p14:creationId xmlns:p14="http://schemas.microsoft.com/office/powerpoint/2010/main" val="107172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D0886-8AE7-49FA-AC15-A00CE3069BE6}" type="slidenum">
              <a:rPr lang="en-US" altLang="en-US"/>
              <a:pPr/>
              <a:t>22</a:t>
            </a:fld>
            <a:endParaRPr lang="en-US" alt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4114800"/>
          </a:xfrm>
        </p:spPr>
        <p:txBody>
          <a:bodyPr/>
          <a:lstStyle/>
          <a:p>
            <a:r>
              <a:rPr lang="en-US" altLang="en-US">
                <a:ea typeface="MS Mincho" panose="02020609040205080304" pitchFamily="49" charset="-128"/>
              </a:rPr>
              <a:t>Till exposed in lateral moraine, Tian Shan, northwestern China.</a:t>
            </a:r>
          </a:p>
        </p:txBody>
      </p:sp>
    </p:spTree>
    <p:extLst>
      <p:ext uri="{BB962C8B-B14F-4D97-AF65-F5344CB8AC3E}">
        <p14:creationId xmlns:p14="http://schemas.microsoft.com/office/powerpoint/2010/main" val="54040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3DD2E-4E46-4FBA-A634-B696B56E32D2}" type="slidenum">
              <a:rPr lang="en-US" altLang="en-US"/>
              <a:pPr/>
              <a:t>29</a:t>
            </a:fld>
            <a:endParaRPr lang="en-US" alt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14400" y="4343400"/>
            <a:ext cx="5029200" cy="4114800"/>
          </a:xfrm>
        </p:spPr>
        <p:txBody>
          <a:bodyPr/>
          <a:lstStyle/>
          <a:p>
            <a:r>
              <a:rPr lang="en-US" altLang="en-US">
                <a:cs typeface="Times New Roman" panose="02020603050405020304" pitchFamily="18" charset="0"/>
              </a:rPr>
              <a:t>Arête - Side view of arête - Angel Pass, Wind River Range, WY.  Note intersecting exfoliation joints with greater spacing inward.  Person and dog in lower left for scale.</a:t>
            </a:r>
          </a:p>
          <a:p>
            <a:endParaRPr lang="en-US" altLang="en-US"/>
          </a:p>
        </p:txBody>
      </p:sp>
    </p:spTree>
    <p:extLst>
      <p:ext uri="{BB962C8B-B14F-4D97-AF65-F5344CB8AC3E}">
        <p14:creationId xmlns:p14="http://schemas.microsoft.com/office/powerpoint/2010/main" val="251418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93A75-3680-4A13-BDFF-3741FEFCD486}" type="slidenum">
              <a:rPr lang="en-US" altLang="en-US"/>
              <a:pPr/>
              <a:t>30</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14400" y="4343400"/>
            <a:ext cx="5029200" cy="4114800"/>
          </a:xfrm>
        </p:spPr>
        <p:txBody>
          <a:bodyPr/>
          <a:lstStyle/>
          <a:p>
            <a:r>
              <a:rPr lang="en-US" altLang="en-US"/>
              <a:t>Horn, Canadian Rockies near Banff, Alberta.</a:t>
            </a:r>
          </a:p>
        </p:txBody>
      </p:sp>
    </p:spTree>
    <p:extLst>
      <p:ext uri="{BB962C8B-B14F-4D97-AF65-F5344CB8AC3E}">
        <p14:creationId xmlns:p14="http://schemas.microsoft.com/office/powerpoint/2010/main" val="397380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057514-8C18-40F3-BDBE-880FCAC3F134}" type="slidenum">
              <a:rPr lang="en-US" altLang="en-US"/>
              <a:pPr/>
              <a:t>31</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4400" y="4343400"/>
            <a:ext cx="5029200" cy="4114800"/>
          </a:xfrm>
        </p:spPr>
        <p:txBody>
          <a:bodyPr/>
          <a:lstStyle/>
          <a:p>
            <a:r>
              <a:rPr lang="en-US" altLang="en-US">
                <a:ea typeface="MS Mincho" panose="02020609040205080304" pitchFamily="49" charset="-128"/>
              </a:rPr>
              <a:t>Grinnell Lake with the Grinnell Glacier rock step, cirque, and headwall in the upper right, view from Grinnell Glacier Trail, Glacier NP. </a:t>
            </a:r>
          </a:p>
        </p:txBody>
      </p:sp>
    </p:spTree>
    <p:extLst>
      <p:ext uri="{BB962C8B-B14F-4D97-AF65-F5344CB8AC3E}">
        <p14:creationId xmlns:p14="http://schemas.microsoft.com/office/powerpoint/2010/main" val="263082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F8F8ED-900D-4C3E-9E16-080B0C8ECF20}" type="slidenum">
              <a:rPr lang="en-US" altLang="en-US"/>
              <a:pPr/>
              <a:t>‹#›</a:t>
            </a:fld>
            <a:endParaRPr lang="en-US" altLang="en-US"/>
          </a:p>
        </p:txBody>
      </p:sp>
    </p:spTree>
    <p:extLst>
      <p:ext uri="{BB962C8B-B14F-4D97-AF65-F5344CB8AC3E}">
        <p14:creationId xmlns:p14="http://schemas.microsoft.com/office/powerpoint/2010/main" val="306431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A2ACFA-7871-4016-8CE8-2CF6BD5224F8}" type="slidenum">
              <a:rPr lang="en-US" altLang="en-US"/>
              <a:pPr/>
              <a:t>‹#›</a:t>
            </a:fld>
            <a:endParaRPr lang="en-US" altLang="en-US"/>
          </a:p>
        </p:txBody>
      </p:sp>
    </p:spTree>
    <p:extLst>
      <p:ext uri="{BB962C8B-B14F-4D97-AF65-F5344CB8AC3E}">
        <p14:creationId xmlns:p14="http://schemas.microsoft.com/office/powerpoint/2010/main" val="247445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93E3053-F7B4-41E7-8FC5-50BAF05AD179}" type="slidenum">
              <a:rPr lang="en-US" altLang="en-US"/>
              <a:pPr/>
              <a:t>‹#›</a:t>
            </a:fld>
            <a:endParaRPr lang="en-US" altLang="en-US"/>
          </a:p>
        </p:txBody>
      </p:sp>
    </p:spTree>
    <p:extLst>
      <p:ext uri="{BB962C8B-B14F-4D97-AF65-F5344CB8AC3E}">
        <p14:creationId xmlns:p14="http://schemas.microsoft.com/office/powerpoint/2010/main" val="156659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D765F43-12FF-4D6E-8060-D0D0C3F12480}" type="slidenum">
              <a:rPr lang="en-US" altLang="en-US"/>
              <a:pPr/>
              <a:t>‹#›</a:t>
            </a:fld>
            <a:endParaRPr lang="en-US" altLang="en-US"/>
          </a:p>
        </p:txBody>
      </p:sp>
    </p:spTree>
    <p:extLst>
      <p:ext uri="{BB962C8B-B14F-4D97-AF65-F5344CB8AC3E}">
        <p14:creationId xmlns:p14="http://schemas.microsoft.com/office/powerpoint/2010/main" val="3715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8F8F4DC-D821-45B7-8F7B-FC7FF7B664EF}" type="slidenum">
              <a:rPr lang="en-US" altLang="en-US"/>
              <a:pPr/>
              <a:t>‹#›</a:t>
            </a:fld>
            <a:endParaRPr lang="en-US" altLang="en-US"/>
          </a:p>
        </p:txBody>
      </p:sp>
    </p:spTree>
    <p:extLst>
      <p:ext uri="{BB962C8B-B14F-4D97-AF65-F5344CB8AC3E}">
        <p14:creationId xmlns:p14="http://schemas.microsoft.com/office/powerpoint/2010/main" val="168953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70B8FEC-FCDE-4974-9805-2EE967B47917}" type="slidenum">
              <a:rPr lang="en-US" altLang="en-US"/>
              <a:pPr/>
              <a:t>‹#›</a:t>
            </a:fld>
            <a:endParaRPr lang="en-US" altLang="en-US"/>
          </a:p>
        </p:txBody>
      </p:sp>
    </p:spTree>
    <p:extLst>
      <p:ext uri="{BB962C8B-B14F-4D97-AF65-F5344CB8AC3E}">
        <p14:creationId xmlns:p14="http://schemas.microsoft.com/office/powerpoint/2010/main" val="222980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9CF05B-1A19-4990-B260-32D23D93282D}" type="slidenum">
              <a:rPr lang="en-US" altLang="en-US"/>
              <a:pPr/>
              <a:t>‹#›</a:t>
            </a:fld>
            <a:endParaRPr lang="en-US" altLang="en-US"/>
          </a:p>
        </p:txBody>
      </p:sp>
    </p:spTree>
    <p:extLst>
      <p:ext uri="{BB962C8B-B14F-4D97-AF65-F5344CB8AC3E}">
        <p14:creationId xmlns:p14="http://schemas.microsoft.com/office/powerpoint/2010/main" val="153887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BCEE846-91D8-4EB8-A338-0A1FCA5AE91A}" type="slidenum">
              <a:rPr lang="en-US" altLang="en-US"/>
              <a:pPr/>
              <a:t>‹#›</a:t>
            </a:fld>
            <a:endParaRPr lang="en-US" altLang="en-US"/>
          </a:p>
        </p:txBody>
      </p:sp>
    </p:spTree>
    <p:extLst>
      <p:ext uri="{BB962C8B-B14F-4D97-AF65-F5344CB8AC3E}">
        <p14:creationId xmlns:p14="http://schemas.microsoft.com/office/powerpoint/2010/main" val="231692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E0A5153-2962-4138-8DB9-D01AF74CE401}" type="slidenum">
              <a:rPr lang="en-US" altLang="en-US"/>
              <a:pPr/>
              <a:t>‹#›</a:t>
            </a:fld>
            <a:endParaRPr lang="en-US" altLang="en-US"/>
          </a:p>
        </p:txBody>
      </p:sp>
    </p:spTree>
    <p:extLst>
      <p:ext uri="{BB962C8B-B14F-4D97-AF65-F5344CB8AC3E}">
        <p14:creationId xmlns:p14="http://schemas.microsoft.com/office/powerpoint/2010/main" val="37963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ABB6716-8309-46D0-BE73-8511038FA9AB}" type="slidenum">
              <a:rPr lang="en-US" altLang="en-US"/>
              <a:pPr/>
              <a:t>‹#›</a:t>
            </a:fld>
            <a:endParaRPr lang="en-US" altLang="en-US"/>
          </a:p>
        </p:txBody>
      </p:sp>
    </p:spTree>
    <p:extLst>
      <p:ext uri="{BB962C8B-B14F-4D97-AF65-F5344CB8AC3E}">
        <p14:creationId xmlns:p14="http://schemas.microsoft.com/office/powerpoint/2010/main" val="209411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BF11E42-5470-4851-ADC6-6AE93894FCE7}" type="slidenum">
              <a:rPr lang="en-US" altLang="en-US"/>
              <a:pPr/>
              <a:t>‹#›</a:t>
            </a:fld>
            <a:endParaRPr lang="en-US" altLang="en-US"/>
          </a:p>
        </p:txBody>
      </p:sp>
    </p:spTree>
    <p:extLst>
      <p:ext uri="{BB962C8B-B14F-4D97-AF65-F5344CB8AC3E}">
        <p14:creationId xmlns:p14="http://schemas.microsoft.com/office/powerpoint/2010/main" val="115654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D038627-4CE3-43F2-AC50-B03C86113A68}" type="slidenum">
              <a:rPr lang="en-US" altLang="en-US"/>
              <a:pPr/>
              <a:t>‹#›</a:t>
            </a:fld>
            <a:endParaRPr lang="en-US" altLang="en-US"/>
          </a:p>
        </p:txBody>
      </p:sp>
    </p:spTree>
    <p:extLst>
      <p:ext uri="{BB962C8B-B14F-4D97-AF65-F5344CB8AC3E}">
        <p14:creationId xmlns:p14="http://schemas.microsoft.com/office/powerpoint/2010/main" val="154351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2D05032-051F-484B-88EE-3C14B19FA9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lacie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9144000" cy="6151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9-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86800" cy="684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22.10 a</a:t>
            </a:r>
            <a:endParaRPr lang="en-US" altLang="en-US" sz="4400">
              <a:solidFill>
                <a:schemeClr val="tx1"/>
              </a:solidFill>
              <a:latin typeface="Arial" panose="020B0604020202020204" pitchFamily="34" charset="0"/>
            </a:endParaRPr>
          </a:p>
        </p:txBody>
      </p:sp>
      <p:sp>
        <p:nvSpPr>
          <p:cNvPr id="135171"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35172"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063" y="739775"/>
            <a:ext cx="6364287"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0"/>
            <a:ext cx="67341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fig9-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36650"/>
            <a:ext cx="9144000" cy="434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0" y="6521450"/>
            <a:ext cx="3082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Mariette Prent 2002</a:t>
            </a:r>
          </a:p>
        </p:txBody>
      </p:sp>
      <p:pic>
        <p:nvPicPr>
          <p:cNvPr id="140291" name="Picture 3" descr="Prent 2- Kokanee surficial crevas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9575"/>
            <a:ext cx="9144000" cy="6040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revas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42339" name="Text Box 3"/>
          <p:cNvSpPr txBox="1">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Crevasse</a:t>
            </a:r>
            <a:endParaRPr lang="en-US" altLang="en-US" sz="1800" b="1">
              <a:solidFill>
                <a:schemeClr val="bg1"/>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0" y="0"/>
            <a:ext cx="4446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63" name="Text Box 3"/>
          <p:cNvSpPr txBox="1">
            <a:spLocks noChangeArrowheads="1"/>
          </p:cNvSpPr>
          <p:nvPr/>
        </p:nvSpPr>
        <p:spPr bwMode="auto">
          <a:xfrm>
            <a:off x="2378075" y="6521450"/>
            <a:ext cx="295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Lynne Beatty 2002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glacie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9144000" cy="621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glacier_equilibrium_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4788"/>
            <a:ext cx="8915400" cy="6424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22.21 c</a:t>
            </a:r>
            <a:endParaRPr lang="en-US" altLang="en-US" sz="4400">
              <a:solidFill>
                <a:schemeClr val="tx1"/>
              </a:solidFill>
              <a:latin typeface="Arial" panose="020B0604020202020204" pitchFamily="34" charset="0"/>
            </a:endParaRPr>
          </a:p>
        </p:txBody>
      </p:sp>
      <p:sp>
        <p:nvSpPr>
          <p:cNvPr id="136195"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36196"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31788"/>
            <a:ext cx="8293100" cy="6194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6521450"/>
            <a:ext cx="3001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Carol Harden 2002</a:t>
            </a:r>
          </a:p>
        </p:txBody>
      </p:sp>
      <p:pic>
        <p:nvPicPr>
          <p:cNvPr id="47107" name="Picture 3" descr="k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438"/>
            <a:ext cx="9144000" cy="6207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22.22 a</a:t>
            </a:r>
            <a:endParaRPr lang="en-US" altLang="en-US" sz="4400">
              <a:solidFill>
                <a:schemeClr val="tx1"/>
              </a:solidFill>
              <a:latin typeface="Arial" panose="020B0604020202020204" pitchFamily="34" charset="0"/>
            </a:endParaRPr>
          </a:p>
        </p:txBody>
      </p:sp>
      <p:sp>
        <p:nvSpPr>
          <p:cNvPr id="137219" name="Rectangle 3"/>
          <p:cNvSpPr>
            <a:spLocks noGrp="1" noChangeArrowheads="1"/>
          </p:cNvSpPr>
          <p:nvPr>
            <p:ph type="subTitle" idx="1"/>
          </p:nvPr>
        </p:nvSpPr>
        <p:spPr>
          <a:xfrm>
            <a:off x="1371600" y="3886200"/>
            <a:ext cx="6400800" cy="1752600"/>
          </a:xfrm>
        </p:spPr>
        <p:txBody>
          <a:bodyPr/>
          <a:lstStyle/>
          <a:p>
            <a:pPr fontAlgn="t">
              <a:spcBef>
                <a:spcPct val="50000"/>
              </a:spcBef>
            </a:pPr>
            <a:r>
              <a:rPr lang="en-US" altLang="en-US" sz="3200"/>
              <a:t> Stephen Marshak </a:t>
            </a:r>
          </a:p>
        </p:txBody>
      </p:sp>
      <p:pic>
        <p:nvPicPr>
          <p:cNvPr id="137220" name="Picture 4"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075"/>
            <a:ext cx="9144000" cy="6167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g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315200" cy="6929438"/>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6477000" y="6172200"/>
            <a:ext cx="122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t>Fig 9-20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0" y="6521450"/>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Jeff Munro 2002</a:t>
            </a:r>
          </a:p>
        </p:txBody>
      </p:sp>
      <p:pic>
        <p:nvPicPr>
          <p:cNvPr id="105475" name="Picture 3" descr="1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1021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p:cNvSpPr txBox="1">
            <a:spLocks noChangeArrowheads="1"/>
          </p:cNvSpPr>
          <p:nvPr/>
        </p:nvSpPr>
        <p:spPr bwMode="auto">
          <a:xfrm>
            <a:off x="7146925" y="4765675"/>
            <a:ext cx="122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t>Fig 10-9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9220200" cy="5253038"/>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7451725" y="5451475"/>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t>Fig 10-11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glac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21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laci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1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lacier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 y="801688"/>
            <a:ext cx="9144000" cy="544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glacie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138"/>
            <a:ext cx="9144000" cy="6418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ar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0"/>
            <a:ext cx="4594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7043" name="Text Box 3"/>
          <p:cNvSpPr txBox="1">
            <a:spLocks noChangeArrowheads="1"/>
          </p:cNvSpPr>
          <p:nvPr/>
        </p:nvSpPr>
        <p:spPr bwMode="auto">
          <a:xfrm>
            <a:off x="2338388" y="6521450"/>
            <a:ext cx="3071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William Locke 2002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ulsequah Glacier crevasses at T lk confl good 00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0" y="6523038"/>
            <a:ext cx="340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Martin Geertsema 2002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Randy Schaetzl 2002</a:t>
            </a:r>
          </a:p>
        </p:txBody>
      </p:sp>
      <p:pic>
        <p:nvPicPr>
          <p:cNvPr id="89091" name="Picture 3" descr="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8350"/>
            <a:ext cx="9144000" cy="540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0" y="6521450"/>
            <a:ext cx="2797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Bob Andrle 2002</a:t>
            </a:r>
          </a:p>
        </p:txBody>
      </p:sp>
      <p:pic>
        <p:nvPicPr>
          <p:cNvPr id="91139" name="Picture 3" descr="grinn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3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6521450"/>
            <a:ext cx="3001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Carol Harden 2002</a:t>
            </a:r>
          </a:p>
        </p:txBody>
      </p:sp>
      <p:pic>
        <p:nvPicPr>
          <p:cNvPr id="93187" name="Picture 3" descr="ushap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3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glacier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9144000" cy="6088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anging val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4931" name="Text Box 3"/>
          <p:cNvSpPr txBox="1">
            <a:spLocks noChangeArrowheads="1"/>
          </p:cNvSpPr>
          <p:nvPr/>
        </p:nvSpPr>
        <p:spPr bwMode="auto">
          <a:xfrm>
            <a:off x="0" y="6126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Hanging Valley</a:t>
            </a:r>
            <a:endParaRPr lang="en-US" altLang="en-US" sz="2000" b="1">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6521450"/>
            <a:ext cx="3082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Mariette Prent 2002</a:t>
            </a:r>
          </a:p>
        </p:txBody>
      </p:sp>
      <p:pic>
        <p:nvPicPr>
          <p:cNvPr id="95235" name="Picture 3" descr="Prent 9 - hanging vall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9575"/>
            <a:ext cx="9144000" cy="6040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glacie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9144000" cy="6151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glaci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0"/>
            <a:ext cx="359568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End morai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3907" name="Text Box 3"/>
          <p:cNvSpPr txBox="1">
            <a:spLocks noChangeArrowheads="1"/>
          </p:cNvSpPr>
          <p:nvPr/>
        </p:nvSpPr>
        <p:spPr bwMode="auto">
          <a:xfrm>
            <a:off x="0" y="6202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End Moraine 2</a:t>
            </a:r>
            <a:endParaRPr lang="en-US" altLang="en-US" sz="2000" b="1">
              <a:solidFill>
                <a:schemeClr val="bg1"/>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glacie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213"/>
            <a:ext cx="9144000" cy="5970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65214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Richard Kesel 2002</a:t>
            </a:r>
          </a:p>
        </p:txBody>
      </p:sp>
      <p:pic>
        <p:nvPicPr>
          <p:cNvPr id="52227" name="Picture 3" descr="Scan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ceger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5955" name="Text Box 3"/>
          <p:cNvSpPr txBox="1">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Icebergs</a:t>
            </a:r>
            <a:r>
              <a:rPr lang="en-US" altLang="en-US" sz="2000" b="1">
                <a:solidFill>
                  <a:schemeClr val="bg1"/>
                </a:solidFill>
                <a:latin typeface="Arial" panose="020B0604020202020204" pitchFamily="34" charset="0"/>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Meltwater 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8003" name="Text Box 3"/>
          <p:cNvSpPr txBox="1">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Melt Water lake</a:t>
            </a:r>
            <a:endParaRPr lang="en-US" altLang="en-US" sz="2000" b="1">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lacie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8"/>
            <a:ext cx="9144000" cy="5414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vieira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0" y="6521450"/>
            <a:ext cx="3105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Goncalo Vieira 2002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6521450"/>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Allan James 2002</a:t>
            </a:r>
          </a:p>
        </p:txBody>
      </p:sp>
      <p:pic>
        <p:nvPicPr>
          <p:cNvPr id="82947" name="Picture 3" descr="_9Stri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Glacial polish and str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470400" cy="6705600"/>
          </a:xfrm>
          <a:prstGeom prst="rect">
            <a:avLst/>
          </a:prstGeom>
          <a:noFill/>
          <a:extLst>
            <a:ext uri="{909E8E84-426E-40DD-AFC4-6F175D3DCCD1}">
              <a14:hiddenFill xmlns:a14="http://schemas.microsoft.com/office/drawing/2010/main">
                <a:solidFill>
                  <a:srgbClr val="FFFFFF"/>
                </a:solidFill>
              </a14:hiddenFill>
            </a:ext>
          </a:extLst>
        </p:spPr>
      </p:pic>
      <p:sp>
        <p:nvSpPr>
          <p:cNvPr id="129027" name="Text Box 3"/>
          <p:cNvSpPr txBox="1">
            <a:spLocks noChangeArrowheads="1"/>
          </p:cNvSpPr>
          <p:nvPr/>
        </p:nvSpPr>
        <p:spPr bwMode="auto">
          <a:xfrm>
            <a:off x="5867400" y="2857500"/>
            <a:ext cx="2060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a:t>Glacial Polish </a:t>
            </a:r>
          </a:p>
          <a:p>
            <a:pPr algn="ctr" eaLnBrk="1" hangingPunct="1"/>
            <a:r>
              <a:rPr lang="en-US" altLang="en-US" b="1"/>
              <a:t>and Striations</a:t>
            </a:r>
            <a:endParaRPr lang="en-US" altLang="en-US" b="1">
              <a:latin typeface="NewCenturySchlbk"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22.05 b</a:t>
            </a:r>
            <a:endParaRPr lang="en-US" altLang="en-US" sz="4400">
              <a:solidFill>
                <a:schemeClr val="tx1"/>
              </a:solidFill>
              <a:latin typeface="Arial" panose="020B0604020202020204" pitchFamily="34" charset="0"/>
            </a:endParaRPr>
          </a:p>
        </p:txBody>
      </p:sp>
      <p:sp>
        <p:nvSpPr>
          <p:cNvPr id="131075" name="Rectangle 3"/>
          <p:cNvSpPr>
            <a:spLocks noGrp="1" noChangeArrowheads="1"/>
          </p:cNvSpPr>
          <p:nvPr>
            <p:ph type="subTitle" idx="1"/>
          </p:nvPr>
        </p:nvSpPr>
        <p:spPr>
          <a:xfrm>
            <a:off x="1371600" y="3886200"/>
            <a:ext cx="6400800" cy="1752600"/>
          </a:xfrm>
        </p:spPr>
        <p:txBody>
          <a:bodyPr/>
          <a:lstStyle/>
          <a:p>
            <a:pPr fontAlgn="t">
              <a:spcBef>
                <a:spcPct val="50000"/>
              </a:spcBef>
            </a:pPr>
            <a:r>
              <a:rPr lang="en-US" altLang="en-US" sz="3200"/>
              <a:t>W. W. Norton. Modified from Radok, 1985</a:t>
            </a:r>
          </a:p>
        </p:txBody>
      </p:sp>
      <p:pic>
        <p:nvPicPr>
          <p:cNvPr id="131076"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739775"/>
            <a:ext cx="4365625"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3" descr="west_antarct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49213"/>
            <a:ext cx="6858000" cy="6808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antartica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650"/>
            <a:ext cx="7010400" cy="6737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22.05 a</a:t>
            </a:r>
            <a:endParaRPr lang="en-US" altLang="en-US" sz="4400">
              <a:solidFill>
                <a:schemeClr val="tx1"/>
              </a:solidFill>
              <a:latin typeface="Arial" panose="020B0604020202020204" pitchFamily="34" charset="0"/>
            </a:endParaRPr>
          </a:p>
        </p:txBody>
      </p:sp>
      <p:sp>
        <p:nvSpPr>
          <p:cNvPr id="130051" name="Rectangle 3"/>
          <p:cNvSpPr>
            <a:spLocks noGrp="1" noChangeArrowheads="1"/>
          </p:cNvSpPr>
          <p:nvPr>
            <p:ph type="subTitle" idx="1"/>
          </p:nvPr>
        </p:nvSpPr>
        <p:spPr>
          <a:xfrm>
            <a:off x="1371600" y="3886200"/>
            <a:ext cx="6400800" cy="1752600"/>
          </a:xfrm>
        </p:spPr>
        <p:txBody>
          <a:bodyPr/>
          <a:lstStyle/>
          <a:p>
            <a:pPr fontAlgn="t">
              <a:spcBef>
                <a:spcPct val="50000"/>
              </a:spcBef>
            </a:pPr>
            <a:r>
              <a:rPr lang="en-US" altLang="en-US" sz="3200"/>
              <a:t>W. W. Norton. Modified from Flint, 1971</a:t>
            </a:r>
          </a:p>
        </p:txBody>
      </p:sp>
      <p:pic>
        <p:nvPicPr>
          <p:cNvPr id="130052"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739775"/>
            <a:ext cx="7126287"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0"/>
            <a:ext cx="44831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lacier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6934200" cy="681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lacie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613"/>
            <a:ext cx="9144000" cy="6021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lacie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74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fig1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0"/>
            <a:ext cx="50593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Kett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6979" name="Text Box 3"/>
          <p:cNvSpPr txBox="1">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bg1"/>
                </a:solidFill>
              </a:rPr>
              <a:t>Kettle</a:t>
            </a:r>
            <a:endParaRPr lang="en-US" altLang="en-US" sz="2000" b="1">
              <a:solidFill>
                <a:schemeClr val="bg1"/>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0" y="6521450"/>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Jeff Munro 2002</a:t>
            </a:r>
          </a:p>
        </p:txBody>
      </p:sp>
      <p:pic>
        <p:nvPicPr>
          <p:cNvPr id="113667" name="Picture 3" descr="1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22.25 a</a:t>
            </a:r>
            <a:endParaRPr lang="en-US" altLang="en-US" sz="4400">
              <a:solidFill>
                <a:schemeClr val="tx1"/>
              </a:solidFill>
              <a:latin typeface="Arial" panose="020B0604020202020204" pitchFamily="34" charset="0"/>
            </a:endParaRPr>
          </a:p>
        </p:txBody>
      </p:sp>
      <p:sp>
        <p:nvSpPr>
          <p:cNvPr id="147459"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47460"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739775"/>
            <a:ext cx="6364287"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fig10-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0"/>
            <a:ext cx="49704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Daryl Dagesse 2002</a:t>
            </a:r>
          </a:p>
        </p:txBody>
      </p:sp>
      <p:pic>
        <p:nvPicPr>
          <p:cNvPr id="148483" name="Picture 3" descr="Drum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9144000" cy="480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imag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57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22.07 a b</a:t>
            </a:r>
            <a:endParaRPr lang="en-US" altLang="en-US" sz="4400">
              <a:solidFill>
                <a:schemeClr val="tx1"/>
              </a:solidFill>
              <a:latin typeface="Arial" panose="020B0604020202020204" pitchFamily="34" charset="0"/>
            </a:endParaRPr>
          </a:p>
        </p:txBody>
      </p:sp>
      <p:sp>
        <p:nvSpPr>
          <p:cNvPr id="132099"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32100"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739775"/>
            <a:ext cx="3935413"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glacial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0"/>
            <a:ext cx="4484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2338388" y="6521450"/>
            <a:ext cx="3071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William Locke 2002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rr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0"/>
            <a:ext cx="5461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27" name="Text Box 3"/>
          <p:cNvSpPr txBox="1">
            <a:spLocks noChangeArrowheads="1"/>
          </p:cNvSpPr>
          <p:nvPr/>
        </p:nvSpPr>
        <p:spPr bwMode="auto">
          <a:xfrm>
            <a:off x="0" y="6521450"/>
            <a:ext cx="3071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William Locke 2002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glacier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588"/>
            <a:ext cx="9144000" cy="6018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0" y="6477000"/>
            <a:ext cx="2846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Ken Grimes 2002</a:t>
            </a:r>
          </a:p>
        </p:txBody>
      </p:sp>
      <p:pic>
        <p:nvPicPr>
          <p:cNvPr id="111619" name="Picture 3" descr="Glac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22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Osmun Lake es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Text Box 3"/>
          <p:cNvSpPr txBox="1">
            <a:spLocks noChangeArrowheads="1"/>
          </p:cNvSpPr>
          <p:nvPr/>
        </p:nvSpPr>
        <p:spPr bwMode="auto">
          <a:xfrm>
            <a:off x="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Randy Schaetzl 2002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0" y="6521450"/>
            <a:ext cx="2832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Norm Catto 2002</a:t>
            </a:r>
          </a:p>
        </p:txBody>
      </p:sp>
      <p:pic>
        <p:nvPicPr>
          <p:cNvPr id="107523" name="Picture 3" descr="esker terran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700"/>
            <a:ext cx="9144000" cy="607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glacier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888"/>
            <a:ext cx="9144000" cy="6107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Randy Schaetzl 2002</a:t>
            </a:r>
          </a:p>
        </p:txBody>
      </p:sp>
      <p:pic>
        <p:nvPicPr>
          <p:cNvPr id="156675" name="Picture 3" descr="Outwash-K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9144000" cy="6018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pPr eaLnBrk="1" hangingPunct="1"/>
            <a:r>
              <a:rPr lang="en-US" altLang="en-US" sz="1600" b="1">
                <a:solidFill>
                  <a:srgbClr val="990000"/>
                </a:solidFill>
              </a:rPr>
              <a:t>Copyright © Randy Schaetzl 2002</a:t>
            </a:r>
          </a:p>
        </p:txBody>
      </p:sp>
      <p:pic>
        <p:nvPicPr>
          <p:cNvPr id="158723" name="Picture 3" descr="Till over stratified g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25"/>
            <a:ext cx="9144000" cy="485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lacie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6200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lacie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086600" cy="686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lacier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950"/>
            <a:ext cx="9144000" cy="291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glacier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0"/>
            <a:ext cx="49228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CH9OTHER_Page_033_Image_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275" y="0"/>
            <a:ext cx="6054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glacie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388"/>
            <a:ext cx="9144000" cy="6170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088"/>
            <a:ext cx="9144000" cy="4100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g1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130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p:cNvSpPr txBox="1">
            <a:spLocks noChangeArrowheads="1"/>
          </p:cNvSpPr>
          <p:nvPr/>
        </p:nvSpPr>
        <p:spPr bwMode="auto">
          <a:xfrm>
            <a:off x="7223125" y="6213475"/>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solidFill>
                  <a:schemeClr val="bg1"/>
                </a:solidFill>
              </a:rPr>
              <a:t>Fig 11-17</a:t>
            </a:r>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1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949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5334000" y="6400800"/>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t>Fig 11-21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15-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25"/>
            <a:ext cx="9144000" cy="557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periglacial_patterned_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44000" cy="6589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22.08 a</a:t>
            </a:r>
            <a:endParaRPr lang="en-US" altLang="en-US" sz="4400">
              <a:solidFill>
                <a:schemeClr val="tx1"/>
              </a:solidFill>
              <a:latin typeface="Arial" panose="020B0604020202020204" pitchFamily="34" charset="0"/>
            </a:endParaRPr>
          </a:p>
        </p:txBody>
      </p:sp>
      <p:sp>
        <p:nvSpPr>
          <p:cNvPr id="133123"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33124"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258888"/>
            <a:ext cx="8293100" cy="4338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latin typeface="Arial" panose="020B0604020202020204" pitchFamily="34" charset="0"/>
              </a:rPr>
              <a:t>Fig. </a:t>
            </a:r>
            <a:r>
              <a:rPr lang="en-US" altLang="en-US" sz="4400">
                <a:latin typeface="Arial" panose="020B0604020202020204" pitchFamily="34" charset="0"/>
              </a:rPr>
              <a:t>22.08 b</a:t>
            </a:r>
            <a:endParaRPr lang="en-US" altLang="en-US" sz="4400">
              <a:solidFill>
                <a:schemeClr val="tx1"/>
              </a:solidFill>
              <a:latin typeface="Arial" panose="020B0604020202020204" pitchFamily="34" charset="0"/>
            </a:endParaRPr>
          </a:p>
        </p:txBody>
      </p:sp>
      <p:sp>
        <p:nvSpPr>
          <p:cNvPr id="13414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134148" name="Picture 4" descr="EA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739775"/>
            <a:ext cx="6634163" cy="537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372</TotalTime>
  <Words>761</Words>
  <Application>Microsoft Office PowerPoint</Application>
  <PresentationFormat>On-screen Show (4:3)</PresentationFormat>
  <Paragraphs>97</Paragraphs>
  <Slides>78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MS Mincho</vt:lpstr>
      <vt:lpstr>Arial</vt:lpstr>
      <vt:lpstr>Courier New</vt:lpstr>
      <vt:lpstr>Garamond</vt:lpstr>
      <vt:lpstr>NewCenturySchlbk</vt:lpstr>
      <vt:lpstr>Times New Roman</vt:lpstr>
      <vt:lpstr>Blank Presentation</vt:lpstr>
      <vt:lpstr>PowerPoint Presentation</vt:lpstr>
      <vt:lpstr>PowerPoint Presentation</vt:lpstr>
      <vt:lpstr>PowerPoint Presentation</vt:lpstr>
      <vt:lpstr>PowerPoint Presentation</vt:lpstr>
      <vt:lpstr>PowerPoint Presentation</vt:lpstr>
      <vt:lpstr>Fig. 22.07 a b</vt:lpstr>
      <vt:lpstr>PowerPoint Presentation</vt:lpstr>
      <vt:lpstr>Fig. 22.08 a</vt:lpstr>
      <vt:lpstr>Fig. 22.08 b</vt:lpstr>
      <vt:lpstr>PowerPoint Presentation</vt:lpstr>
      <vt:lpstr>Fig. 22.10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22.21 c</vt:lpstr>
      <vt:lpstr>Fig. 22.22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22.05 b</vt:lpstr>
      <vt:lpstr>PowerPoint Presentation</vt:lpstr>
      <vt:lpstr>PowerPoint Presentation</vt:lpstr>
      <vt:lpstr>Fig. 22.05 a</vt:lpstr>
      <vt:lpstr>PowerPoint Presentation</vt:lpstr>
      <vt:lpstr>PowerPoint Presentation</vt:lpstr>
      <vt:lpstr>PowerPoint Presentation</vt:lpstr>
      <vt:lpstr>PowerPoint Presentation</vt:lpstr>
      <vt:lpstr>PowerPoint Presentation</vt:lpstr>
      <vt:lpstr>PowerPoint Presentation</vt:lpstr>
      <vt:lpstr>Fig. 22.25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Western Oregon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taylors</dc:creator>
  <cp:lastModifiedBy>Steve Taylor</cp:lastModifiedBy>
  <cp:revision>21</cp:revision>
  <dcterms:created xsi:type="dcterms:W3CDTF">2002-11-04T21:29:04Z</dcterms:created>
  <dcterms:modified xsi:type="dcterms:W3CDTF">2020-10-01T21:26:16Z</dcterms:modified>
</cp:coreProperties>
</file>