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1" r:id="rId2"/>
    <p:sldId id="319" r:id="rId3"/>
    <p:sldId id="320" r:id="rId4"/>
    <p:sldId id="367" r:id="rId5"/>
    <p:sldId id="374" r:id="rId6"/>
    <p:sldId id="375" r:id="rId7"/>
    <p:sldId id="371" r:id="rId8"/>
    <p:sldId id="376" r:id="rId9"/>
    <p:sldId id="377" r:id="rId10"/>
    <p:sldId id="378" r:id="rId11"/>
    <p:sldId id="379" r:id="rId12"/>
    <p:sldId id="372" r:id="rId13"/>
    <p:sldId id="373" r:id="rId14"/>
    <p:sldId id="318" r:id="rId15"/>
    <p:sldId id="333" r:id="rId16"/>
    <p:sldId id="297" r:id="rId17"/>
    <p:sldId id="334" r:id="rId18"/>
    <p:sldId id="289" r:id="rId19"/>
    <p:sldId id="368" r:id="rId20"/>
    <p:sldId id="315" r:id="rId21"/>
    <p:sldId id="316" r:id="rId22"/>
    <p:sldId id="290" r:id="rId23"/>
    <p:sldId id="369" r:id="rId24"/>
    <p:sldId id="269" r:id="rId25"/>
    <p:sldId id="256" r:id="rId26"/>
    <p:sldId id="295" r:id="rId27"/>
    <p:sldId id="313" r:id="rId28"/>
    <p:sldId id="346" r:id="rId29"/>
    <p:sldId id="292" r:id="rId30"/>
    <p:sldId id="321" r:id="rId31"/>
    <p:sldId id="322" r:id="rId32"/>
    <p:sldId id="323" r:id="rId33"/>
    <p:sldId id="324" r:id="rId34"/>
    <p:sldId id="325" r:id="rId35"/>
    <p:sldId id="326" r:id="rId36"/>
    <p:sldId id="356" r:id="rId37"/>
    <p:sldId id="327" r:id="rId38"/>
    <p:sldId id="328" r:id="rId39"/>
    <p:sldId id="343" r:id="rId40"/>
    <p:sldId id="304" r:id="rId41"/>
    <p:sldId id="305" r:id="rId42"/>
    <p:sldId id="309" r:id="rId43"/>
    <p:sldId id="344" r:id="rId44"/>
    <p:sldId id="329" r:id="rId45"/>
    <p:sldId id="330" r:id="rId46"/>
    <p:sldId id="332" r:id="rId47"/>
    <p:sldId id="347" r:id="rId48"/>
    <p:sldId id="348" r:id="rId49"/>
    <p:sldId id="349" r:id="rId50"/>
    <p:sldId id="331" r:id="rId51"/>
    <p:sldId id="350" r:id="rId52"/>
    <p:sldId id="351" r:id="rId53"/>
    <p:sldId id="352" r:id="rId54"/>
    <p:sldId id="353" r:id="rId55"/>
    <p:sldId id="354" r:id="rId56"/>
    <p:sldId id="355" r:id="rId57"/>
    <p:sldId id="357" r:id="rId58"/>
    <p:sldId id="358" r:id="rId59"/>
    <p:sldId id="359" r:id="rId60"/>
    <p:sldId id="360" r:id="rId61"/>
    <p:sldId id="361" r:id="rId62"/>
    <p:sldId id="362" r:id="rId63"/>
    <p:sldId id="363" r:id="rId64"/>
    <p:sldId id="272" r:id="rId65"/>
    <p:sldId id="277" r:id="rId66"/>
    <p:sldId id="310" r:id="rId67"/>
    <p:sldId id="311" r:id="rId68"/>
    <p:sldId id="312" r:id="rId69"/>
    <p:sldId id="276" r:id="rId70"/>
    <p:sldId id="303" r:id="rId71"/>
    <p:sldId id="370" r:id="rId72"/>
    <p:sldId id="340" r:id="rId73"/>
    <p:sldId id="341" r:id="rId74"/>
    <p:sldId id="342" r:id="rId75"/>
    <p:sldId id="317" r:id="rId76"/>
    <p:sldId id="293" r:id="rId77"/>
    <p:sldId id="287" r:id="rId78"/>
    <p:sldId id="265" r:id="rId79"/>
    <p:sldId id="271" r:id="rId80"/>
    <p:sldId id="336" r:id="rId81"/>
    <p:sldId id="270" r:id="rId82"/>
    <p:sldId id="280" r:id="rId83"/>
    <p:sldId id="337" r:id="rId84"/>
    <p:sldId id="364" r:id="rId85"/>
    <p:sldId id="339" r:id="rId86"/>
    <p:sldId id="338" r:id="rId87"/>
    <p:sldId id="286" r:id="rId88"/>
    <p:sldId id="345" r:id="rId8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2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41A117-8ED9-46F7-8BC8-16B6AFB9F83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82073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307B6C-68FD-4234-8468-CDC890485B5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10495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8E9408-340A-4218-946F-BA0F3B7509B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0989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964BD1-C6F4-4951-9F30-379FA6E549F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90443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FFC0B6-CC94-4756-8EF1-67A7528C360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94358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10476B-B3FE-453F-B11B-D6965C727C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7491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7380CD-CDFE-4A11-A4BC-BBDDDEA3859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4352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EAD9BD-B02A-45B8-AFDD-C1370C4BFF5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90943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04332A-7212-4F62-9698-BFBC2E8564A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8557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21CD67-F72E-433A-A416-174CEA896CD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4034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05B4F9-EB81-45EF-9487-B02C39FF70E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4810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fld id="{90EF46AE-632F-42A2-901F-929E84BF711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0"/>
            <a:ext cx="8229600" cy="1143000"/>
          </a:xfrm>
        </p:spPr>
        <p:txBody>
          <a:bodyPr/>
          <a:lstStyle/>
          <a:p>
            <a:r>
              <a:rPr lang="en-US" altLang="en-US" b="1">
                <a:solidFill>
                  <a:srgbClr val="FFFF00"/>
                </a:solidFill>
              </a:rPr>
              <a:t>Fluvial Introduction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Text Box 2"/>
          <p:cNvSpPr txBox="1">
            <a:spLocks noChangeArrowheads="1"/>
          </p:cNvSpPr>
          <p:nvPr/>
        </p:nvSpPr>
        <p:spPr bwMode="auto">
          <a:xfrm>
            <a:off x="3303588" y="49213"/>
            <a:ext cx="2690812" cy="102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hangingPunct="0">
              <a:lnSpc>
                <a:spcPct val="90000"/>
              </a:lnSpc>
            </a:pPr>
            <a:r>
              <a:rPr lang="en-US" altLang="en-US" sz="4000" b="0">
                <a:latin typeface="Times New Roman" pitchFamily="18" charset="0"/>
                <a:cs typeface="Times New Roman" pitchFamily="18" charset="0"/>
              </a:rPr>
              <a:t>Hydrograph</a:t>
            </a:r>
          </a:p>
          <a:p>
            <a:pPr algn="ctr" eaLnBrk="0" hangingPunct="0">
              <a:lnSpc>
                <a:spcPct val="90000"/>
              </a:lnSpc>
            </a:pPr>
            <a:r>
              <a:rPr lang="en-US" altLang="en-US" sz="2700" b="0">
                <a:latin typeface="Times New Roman" pitchFamily="18" charset="0"/>
                <a:cs typeface="Times New Roman" pitchFamily="18" charset="0"/>
              </a:rPr>
              <a:t>Figure 6.11</a:t>
            </a:r>
            <a:endParaRPr lang="en-US" altLang="en-US" sz="2700" b="0">
              <a:latin typeface="Times New Roman" pitchFamily="18" charset="0"/>
            </a:endParaRPr>
          </a:p>
        </p:txBody>
      </p:sp>
      <p:pic>
        <p:nvPicPr>
          <p:cNvPr id="128003" name="Picture 3" descr="06_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13" y="1023938"/>
            <a:ext cx="7888287" cy="561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8004" name="Text Box 4"/>
          <p:cNvSpPr txBox="1">
            <a:spLocks noChangeArrowheads="1"/>
          </p:cNvSpPr>
          <p:nvPr/>
        </p:nvSpPr>
        <p:spPr bwMode="auto">
          <a:xfrm>
            <a:off x="3429000" y="6640513"/>
            <a:ext cx="2820988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/>
            <a:r>
              <a:rPr lang="en-US" altLang="en-US" sz="1000" b="0">
                <a:latin typeface="Times New Roman" pitchFamily="18" charset="0"/>
                <a:cs typeface="Times New Roman" pitchFamily="18" charset="0"/>
              </a:rPr>
              <a:t>U. S. Geological Survey Open-File Report 79-681</a:t>
            </a:r>
            <a:r>
              <a:rPr lang="en-US" altLang="en-US" sz="1000" b="0">
                <a:latin typeface="Times New Roman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 descr="fluvial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87325"/>
            <a:ext cx="8077200" cy="644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 descr="fig5-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74663"/>
            <a:ext cx="8915400" cy="5697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 descr="FG05_00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0"/>
            <a:ext cx="8229600" cy="1143000"/>
          </a:xfrm>
        </p:spPr>
        <p:txBody>
          <a:bodyPr/>
          <a:lstStyle/>
          <a:p>
            <a:r>
              <a:rPr lang="en-US" altLang="en-US" b="1">
                <a:solidFill>
                  <a:srgbClr val="FFFF00"/>
                </a:solidFill>
              </a:rPr>
              <a:t>Fluvial Processes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fluvial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33400"/>
            <a:ext cx="8915400" cy="572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899" name="Text Box 3"/>
          <p:cNvSpPr txBox="1">
            <a:spLocks noChangeArrowheads="1"/>
          </p:cNvSpPr>
          <p:nvPr/>
        </p:nvSpPr>
        <p:spPr bwMode="auto">
          <a:xfrm>
            <a:off x="5241925" y="5603875"/>
            <a:ext cx="10350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2400">
                <a:latin typeface="Times New Roman" pitchFamily="18" charset="0"/>
              </a:rPr>
              <a:t>Q=AV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image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9144000" cy="446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fluvial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538" y="152400"/>
            <a:ext cx="5834062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fig6-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50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Text Box 2"/>
          <p:cNvSpPr txBox="1">
            <a:spLocks noChangeArrowheads="1"/>
          </p:cNvSpPr>
          <p:nvPr/>
        </p:nvSpPr>
        <p:spPr bwMode="auto">
          <a:xfrm>
            <a:off x="1198563" y="596900"/>
            <a:ext cx="6915150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hangingPunct="0"/>
            <a:r>
              <a:rPr lang="en-US" altLang="en-US" sz="4000" b="0">
                <a:latin typeface="Times New Roman" pitchFamily="18" charset="0"/>
                <a:cs typeface="Times New Roman" pitchFamily="18" charset="0"/>
              </a:rPr>
              <a:t>Schematic Diagram of Saltation </a:t>
            </a:r>
          </a:p>
          <a:p>
            <a:pPr algn="ctr" eaLnBrk="0" hangingPunct="0"/>
            <a:r>
              <a:rPr lang="en-US" altLang="en-US" sz="2700" b="0">
                <a:latin typeface="Times New Roman" pitchFamily="18" charset="0"/>
                <a:cs typeface="Times New Roman" pitchFamily="18" charset="0"/>
              </a:rPr>
              <a:t>Figure 6.3 </a:t>
            </a:r>
            <a:r>
              <a:rPr lang="en-US" altLang="en-US" sz="2700" b="0">
                <a:latin typeface="Times New Roman" pitchFamily="18" charset="0"/>
              </a:rPr>
              <a:t> </a:t>
            </a:r>
          </a:p>
        </p:txBody>
      </p:sp>
      <p:pic>
        <p:nvPicPr>
          <p:cNvPr id="116739" name="Picture 3" descr="06_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2433638"/>
            <a:ext cx="8886825" cy="3195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fluvial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03288"/>
            <a:ext cx="8839200" cy="5040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288925" y="5375275"/>
            <a:ext cx="24415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2400">
                <a:latin typeface="Times New Roman" pitchFamily="18" charset="0"/>
              </a:rPr>
              <a:t>Hydrologic Cycle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tect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613"/>
            <a:ext cx="9144000" cy="6224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tect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7638"/>
            <a:ext cx="9144000" cy="6634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fig5-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6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Text Box 2"/>
          <p:cNvSpPr txBox="1">
            <a:spLocks noChangeArrowheads="1"/>
          </p:cNvSpPr>
          <p:nvPr/>
        </p:nvSpPr>
        <p:spPr bwMode="auto">
          <a:xfrm>
            <a:off x="1112838" y="511175"/>
            <a:ext cx="6529387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hangingPunct="0"/>
            <a:r>
              <a:rPr lang="en-US" altLang="en-US" sz="4000" b="0">
                <a:latin typeface="Times New Roman" pitchFamily="18" charset="0"/>
                <a:cs typeface="Times New Roman" pitchFamily="18" charset="0"/>
              </a:rPr>
              <a:t>Longitudinal Profile of Stream</a:t>
            </a:r>
          </a:p>
          <a:p>
            <a:pPr algn="ctr" eaLnBrk="0" hangingPunct="0"/>
            <a:r>
              <a:rPr lang="en-US" altLang="en-US" sz="2700" b="0">
                <a:latin typeface="Times New Roman" pitchFamily="18" charset="0"/>
                <a:cs typeface="Times New Roman" pitchFamily="18" charset="0"/>
              </a:rPr>
              <a:t>Figure 6.4</a:t>
            </a:r>
            <a:endParaRPr lang="en-US" altLang="en-US" sz="2700" b="0">
              <a:latin typeface="Times New Roman" pitchFamily="18" charset="0"/>
            </a:endParaRPr>
          </a:p>
        </p:txBody>
      </p:sp>
      <p:pic>
        <p:nvPicPr>
          <p:cNvPr id="117763" name="Picture 3" descr="06_04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2309813"/>
            <a:ext cx="8972550" cy="3319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image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5265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fig6-4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1950" y="323850"/>
            <a:ext cx="3340100" cy="6208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fig4-2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113" y="111125"/>
            <a:ext cx="6580187" cy="663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fig5-2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988" y="152400"/>
            <a:ext cx="6780212" cy="6700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fig6-2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8305800" cy="6583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fluvial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9600"/>
            <a:ext cx="8534400" cy="561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211" name="Text Box 3"/>
          <p:cNvSpPr txBox="1">
            <a:spLocks noChangeArrowheads="1"/>
          </p:cNvSpPr>
          <p:nvPr/>
        </p:nvSpPr>
        <p:spPr bwMode="auto">
          <a:xfrm>
            <a:off x="5927725" y="3775075"/>
            <a:ext cx="895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2400">
                <a:latin typeface="Times New Roman" pitchFamily="18" charset="0"/>
              </a:rPr>
              <a:t>Tools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0"/>
            <a:ext cx="8229600" cy="1143000"/>
          </a:xfrm>
        </p:spPr>
        <p:txBody>
          <a:bodyPr/>
          <a:lstStyle/>
          <a:p>
            <a:r>
              <a:rPr lang="en-US" altLang="en-US" b="1">
                <a:solidFill>
                  <a:srgbClr val="FFFF00"/>
                </a:solidFill>
              </a:rPr>
              <a:t>Fluvial Landforms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fluvial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92138"/>
            <a:ext cx="8534400" cy="5656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fluvial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92138"/>
            <a:ext cx="8534400" cy="5656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fluvial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9600"/>
            <a:ext cx="8534400" cy="559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635" name="Text Box 3"/>
          <p:cNvSpPr txBox="1">
            <a:spLocks noChangeArrowheads="1"/>
          </p:cNvSpPr>
          <p:nvPr/>
        </p:nvSpPr>
        <p:spPr bwMode="auto">
          <a:xfrm>
            <a:off x="517525" y="5527675"/>
            <a:ext cx="44481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2400">
                <a:latin typeface="Times New Roman" pitchFamily="18" charset="0"/>
              </a:rPr>
              <a:t>Braided Pattern - Over Capacity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fluvial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9600"/>
            <a:ext cx="8534400" cy="565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659" name="Text Box 3"/>
          <p:cNvSpPr txBox="1">
            <a:spLocks noChangeArrowheads="1"/>
          </p:cNvSpPr>
          <p:nvPr/>
        </p:nvSpPr>
        <p:spPr bwMode="auto">
          <a:xfrm>
            <a:off x="441325" y="879475"/>
            <a:ext cx="553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2400">
                <a:latin typeface="Times New Roman" pitchFamily="18" charset="0"/>
              </a:rPr>
              <a:t>Suspended Load river , Flood Conditions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fluvial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84213"/>
            <a:ext cx="8610600" cy="5487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683" name="Text Box 3"/>
          <p:cNvSpPr txBox="1">
            <a:spLocks noChangeArrowheads="1"/>
          </p:cNvSpPr>
          <p:nvPr/>
        </p:nvSpPr>
        <p:spPr bwMode="auto">
          <a:xfrm>
            <a:off x="593725" y="5756275"/>
            <a:ext cx="3375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2400">
                <a:latin typeface="Times New Roman" pitchFamily="18" charset="0"/>
              </a:rPr>
              <a:t>Floodplain Development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fluvial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363" y="304800"/>
            <a:ext cx="4186237" cy="632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fluvial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09600"/>
            <a:ext cx="8382000" cy="562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731" name="Text Box 3"/>
          <p:cNvSpPr txBox="1">
            <a:spLocks noChangeArrowheads="1"/>
          </p:cNvSpPr>
          <p:nvPr/>
        </p:nvSpPr>
        <p:spPr bwMode="auto">
          <a:xfrm>
            <a:off x="441325" y="5527675"/>
            <a:ext cx="1749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2400">
                <a:latin typeface="Times New Roman" pitchFamily="18" charset="0"/>
              </a:rPr>
              <a:t>Rill Erosion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fluvial4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33400"/>
            <a:ext cx="8839200" cy="5862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451" name="Text Box 3"/>
          <p:cNvSpPr txBox="1">
            <a:spLocks noChangeArrowheads="1"/>
          </p:cNvSpPr>
          <p:nvPr/>
        </p:nvSpPr>
        <p:spPr bwMode="auto">
          <a:xfrm>
            <a:off x="746125" y="879475"/>
            <a:ext cx="5076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2400">
                <a:latin typeface="Times New Roman" pitchFamily="18" charset="0"/>
              </a:rPr>
              <a:t>Rill and Gully Erosion on the Palouse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fluvial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727200"/>
            <a:ext cx="8534400" cy="363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755" name="Text Box 3"/>
          <p:cNvSpPr txBox="1">
            <a:spLocks noChangeArrowheads="1"/>
          </p:cNvSpPr>
          <p:nvPr/>
        </p:nvSpPr>
        <p:spPr bwMode="auto">
          <a:xfrm>
            <a:off x="441325" y="4918075"/>
            <a:ext cx="2882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2400">
                <a:latin typeface="Times New Roman" pitchFamily="18" charset="0"/>
              </a:rPr>
              <a:t>Meander Hydraulics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fluvial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017713"/>
            <a:ext cx="8534400" cy="2782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779" name="Text Box 3"/>
          <p:cNvSpPr txBox="1">
            <a:spLocks noChangeArrowheads="1"/>
          </p:cNvSpPr>
          <p:nvPr/>
        </p:nvSpPr>
        <p:spPr bwMode="auto">
          <a:xfrm>
            <a:off x="365125" y="2022475"/>
            <a:ext cx="39862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2400">
                <a:latin typeface="Times New Roman" pitchFamily="18" charset="0"/>
              </a:rPr>
              <a:t>Oxbow Cutoff / Development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fluvial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57213"/>
            <a:ext cx="8458200" cy="5691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139" name="Text Box 3"/>
          <p:cNvSpPr txBox="1">
            <a:spLocks noChangeArrowheads="1"/>
          </p:cNvSpPr>
          <p:nvPr/>
        </p:nvSpPr>
        <p:spPr bwMode="auto">
          <a:xfrm>
            <a:off x="4937125" y="650875"/>
            <a:ext cx="24923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2400">
                <a:latin typeface="Times New Roman" pitchFamily="18" charset="0"/>
              </a:rPr>
              <a:t>Meandering river</a:t>
            </a:r>
          </a:p>
        </p:txBody>
      </p:sp>
      <p:sp>
        <p:nvSpPr>
          <p:cNvPr id="91140" name="Text Box 4"/>
          <p:cNvSpPr txBox="1">
            <a:spLocks noChangeArrowheads="1"/>
          </p:cNvSpPr>
          <p:nvPr/>
        </p:nvSpPr>
        <p:spPr bwMode="auto">
          <a:xfrm>
            <a:off x="4327525" y="2098675"/>
            <a:ext cx="1235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2400">
                <a:latin typeface="Times New Roman" pitchFamily="18" charset="0"/>
              </a:rPr>
              <a:t>Oxbows</a:t>
            </a:r>
          </a:p>
        </p:txBody>
      </p:sp>
      <p:sp>
        <p:nvSpPr>
          <p:cNvPr id="91141" name="Line 5"/>
          <p:cNvSpPr>
            <a:spLocks noChangeShapeType="1"/>
          </p:cNvSpPr>
          <p:nvPr/>
        </p:nvSpPr>
        <p:spPr bwMode="auto">
          <a:xfrm>
            <a:off x="4876800" y="2438400"/>
            <a:ext cx="228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142" name="Text Box 6"/>
          <p:cNvSpPr txBox="1">
            <a:spLocks noChangeArrowheads="1"/>
          </p:cNvSpPr>
          <p:nvPr/>
        </p:nvSpPr>
        <p:spPr bwMode="auto">
          <a:xfrm>
            <a:off x="2270125" y="3546475"/>
            <a:ext cx="1444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2400">
                <a:latin typeface="Times New Roman" pitchFamily="18" charset="0"/>
              </a:rPr>
              <a:t>Point Bar</a:t>
            </a:r>
          </a:p>
        </p:txBody>
      </p:sp>
      <p:sp>
        <p:nvSpPr>
          <p:cNvPr id="91143" name="Line 7"/>
          <p:cNvSpPr>
            <a:spLocks noChangeShapeType="1"/>
          </p:cNvSpPr>
          <p:nvPr/>
        </p:nvSpPr>
        <p:spPr bwMode="auto">
          <a:xfrm flipH="1">
            <a:off x="1905000" y="3810000"/>
            <a:ext cx="4572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ext Box 2"/>
          <p:cNvSpPr txBox="1">
            <a:spLocks noChangeArrowheads="1"/>
          </p:cNvSpPr>
          <p:nvPr/>
        </p:nvSpPr>
        <p:spPr bwMode="auto">
          <a:xfrm>
            <a:off x="1370013" y="323850"/>
            <a:ext cx="6243637" cy="1125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hangingPunct="0"/>
            <a:r>
              <a:rPr lang="en-US" altLang="en-US" sz="4000" b="0">
                <a:latin typeface="Times New Roman" pitchFamily="18" charset="0"/>
                <a:cs typeface="Times New Roman" pitchFamily="18" charset="0"/>
              </a:rPr>
              <a:t>Streams and Drainage Basins</a:t>
            </a:r>
          </a:p>
          <a:p>
            <a:pPr algn="ctr" eaLnBrk="0" hangingPunct="0"/>
            <a:r>
              <a:rPr lang="en-US" altLang="en-US" sz="2700" b="0">
                <a:latin typeface="Times New Roman" pitchFamily="18" charset="0"/>
                <a:cs typeface="Times New Roman" pitchFamily="18" charset="0"/>
              </a:rPr>
              <a:t>Figure 6.2</a:t>
            </a:r>
            <a:endParaRPr lang="en-US" altLang="en-US" sz="2700" b="0">
              <a:latin typeface="Times New Roman" pitchFamily="18" charset="0"/>
            </a:endParaRPr>
          </a:p>
        </p:txBody>
      </p:sp>
      <p:pic>
        <p:nvPicPr>
          <p:cNvPr id="115715" name="Picture 3" descr="06_02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1774825"/>
            <a:ext cx="8972550" cy="4367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fig6-23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0"/>
            <a:ext cx="34528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fig6-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0"/>
            <a:ext cx="7391400" cy="678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fig7-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9175"/>
            <a:ext cx="9144000" cy="304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fluvial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25475"/>
            <a:ext cx="8534400" cy="562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63" name="Text Box 3"/>
          <p:cNvSpPr txBox="1">
            <a:spLocks noChangeArrowheads="1"/>
          </p:cNvSpPr>
          <p:nvPr/>
        </p:nvSpPr>
        <p:spPr bwMode="auto">
          <a:xfrm>
            <a:off x="898525" y="1031875"/>
            <a:ext cx="30876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2400">
                <a:latin typeface="Times New Roman" pitchFamily="18" charset="0"/>
              </a:rPr>
              <a:t>Entrenched Meanders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fluvial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0" y="228600"/>
            <a:ext cx="4368800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803" name="Text Box 3"/>
          <p:cNvSpPr txBox="1">
            <a:spLocks noChangeArrowheads="1"/>
          </p:cNvSpPr>
          <p:nvPr/>
        </p:nvSpPr>
        <p:spPr bwMode="auto">
          <a:xfrm>
            <a:off x="2727325" y="6061075"/>
            <a:ext cx="29352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2400">
                <a:latin typeface="Times New Roman" pitchFamily="18" charset="0"/>
              </a:rPr>
              <a:t>Floodplain Widening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fluvial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49288"/>
            <a:ext cx="8382000" cy="552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827" name="Text Box 3"/>
          <p:cNvSpPr txBox="1">
            <a:spLocks noChangeArrowheads="1"/>
          </p:cNvSpPr>
          <p:nvPr/>
        </p:nvSpPr>
        <p:spPr bwMode="auto">
          <a:xfrm>
            <a:off x="441325" y="574675"/>
            <a:ext cx="56181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2400">
                <a:latin typeface="Times New Roman" pitchFamily="18" charset="0"/>
              </a:rPr>
              <a:t>Entrenched Meanders - Colorado Plateau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fluvial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98488"/>
            <a:ext cx="8458200" cy="5726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875" name="Text Box 3"/>
          <p:cNvSpPr txBox="1">
            <a:spLocks noChangeArrowheads="1"/>
          </p:cNvSpPr>
          <p:nvPr/>
        </p:nvSpPr>
        <p:spPr bwMode="auto">
          <a:xfrm>
            <a:off x="441325" y="1412875"/>
            <a:ext cx="59118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2400">
                <a:latin typeface="Times New Roman" pitchFamily="18" charset="0"/>
              </a:rPr>
              <a:t>Braided Outwash -Glacial-Fluvial Processes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fluvial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25475"/>
            <a:ext cx="8458200" cy="562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fluvial3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52400"/>
            <a:ext cx="5699125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259" name="Text Box 3"/>
          <p:cNvSpPr txBox="1">
            <a:spLocks noChangeArrowheads="1"/>
          </p:cNvSpPr>
          <p:nvPr/>
        </p:nvSpPr>
        <p:spPr bwMode="auto">
          <a:xfrm>
            <a:off x="3717925" y="422275"/>
            <a:ext cx="2003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2400">
                <a:latin typeface="Times New Roman" pitchFamily="18" charset="0"/>
              </a:rPr>
              <a:t>Gully Erosion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fluvial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33400"/>
            <a:ext cx="8610600" cy="5783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283" name="Text Box 3"/>
          <p:cNvSpPr txBox="1">
            <a:spLocks noChangeArrowheads="1"/>
          </p:cNvSpPr>
          <p:nvPr/>
        </p:nvSpPr>
        <p:spPr bwMode="auto">
          <a:xfrm>
            <a:off x="4098925" y="1412875"/>
            <a:ext cx="24971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2400">
                <a:latin typeface="Times New Roman" pitchFamily="18" charset="0"/>
              </a:rPr>
              <a:t>Badlands Erosion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 descr="fig5-7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48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fluvial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09600"/>
            <a:ext cx="8382000" cy="561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851" name="Text Box 3"/>
          <p:cNvSpPr txBox="1">
            <a:spLocks noChangeArrowheads="1"/>
          </p:cNvSpPr>
          <p:nvPr/>
        </p:nvSpPr>
        <p:spPr bwMode="auto">
          <a:xfrm>
            <a:off x="6384925" y="2708275"/>
            <a:ext cx="12842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2400">
                <a:latin typeface="Times New Roman" pitchFamily="18" charset="0"/>
              </a:rPr>
              <a:t>Potholes</a:t>
            </a:r>
          </a:p>
        </p:txBody>
      </p:sp>
      <p:sp>
        <p:nvSpPr>
          <p:cNvPr id="78852" name="Line 4"/>
          <p:cNvSpPr>
            <a:spLocks noChangeShapeType="1"/>
          </p:cNvSpPr>
          <p:nvPr/>
        </p:nvSpPr>
        <p:spPr bwMode="auto">
          <a:xfrm flipH="1">
            <a:off x="5257800" y="2971800"/>
            <a:ext cx="12192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fluvial4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22238"/>
            <a:ext cx="6858000" cy="6659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307" name="Text Box 3"/>
          <p:cNvSpPr txBox="1">
            <a:spLocks noChangeArrowheads="1"/>
          </p:cNvSpPr>
          <p:nvPr/>
        </p:nvSpPr>
        <p:spPr bwMode="auto">
          <a:xfrm>
            <a:off x="3336925" y="117475"/>
            <a:ext cx="17859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2400">
                <a:latin typeface="Times New Roman" pitchFamily="18" charset="0"/>
              </a:rPr>
              <a:t>Slot Canyon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fluvial4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61975"/>
            <a:ext cx="8686800" cy="576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9331" name="Text Box 3"/>
          <p:cNvSpPr txBox="1">
            <a:spLocks noChangeArrowheads="1"/>
          </p:cNvSpPr>
          <p:nvPr/>
        </p:nvSpPr>
        <p:spPr bwMode="auto">
          <a:xfrm>
            <a:off x="3870325" y="727075"/>
            <a:ext cx="21224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2400">
                <a:latin typeface="Times New Roman" pitchFamily="18" charset="0"/>
              </a:rPr>
              <a:t>Arroyo (Wadi)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fluvial4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52400"/>
            <a:ext cx="4451350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355" name="Text Box 3"/>
          <p:cNvSpPr txBox="1">
            <a:spLocks noChangeArrowheads="1"/>
          </p:cNvSpPr>
          <p:nvPr/>
        </p:nvSpPr>
        <p:spPr bwMode="auto">
          <a:xfrm>
            <a:off x="2727325" y="1641475"/>
            <a:ext cx="21415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2400">
                <a:latin typeface="Times New Roman" pitchFamily="18" charset="0"/>
              </a:rPr>
              <a:t>Grand Canyon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fluvial4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33400"/>
            <a:ext cx="8763000" cy="5865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379" name="Text Box 3"/>
          <p:cNvSpPr txBox="1">
            <a:spLocks noChangeArrowheads="1"/>
          </p:cNvSpPr>
          <p:nvPr/>
        </p:nvSpPr>
        <p:spPr bwMode="auto">
          <a:xfrm>
            <a:off x="517525" y="955675"/>
            <a:ext cx="43132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2400">
                <a:latin typeface="Times New Roman" pitchFamily="18" charset="0"/>
              </a:rPr>
              <a:t>Low Gradient Coast Plain river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fluvial4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0" y="228600"/>
            <a:ext cx="4319588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fluvial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09600"/>
            <a:ext cx="8458200" cy="5662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427" name="Text Box 3"/>
          <p:cNvSpPr txBox="1">
            <a:spLocks noChangeArrowheads="1"/>
          </p:cNvSpPr>
          <p:nvPr/>
        </p:nvSpPr>
        <p:spPr bwMode="auto">
          <a:xfrm>
            <a:off x="517525" y="803275"/>
            <a:ext cx="1698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2400">
                <a:latin typeface="Times New Roman" pitchFamily="18" charset="0"/>
              </a:rPr>
              <a:t>Snake river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fluvial4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33400"/>
            <a:ext cx="8610600" cy="572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fluvial4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27075"/>
            <a:ext cx="8610600" cy="536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fluvial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8382000" cy="621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 descr="fig5-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8991600" cy="5078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fluvial5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33400"/>
            <a:ext cx="8686800" cy="581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fluvial5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52463"/>
            <a:ext cx="8458200" cy="551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fluvial5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46113"/>
            <a:ext cx="8534400" cy="5602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 descr="fluvial5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42925"/>
            <a:ext cx="8382000" cy="570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1619" name="Text Box 3"/>
          <p:cNvSpPr txBox="1">
            <a:spLocks noChangeArrowheads="1"/>
          </p:cNvSpPr>
          <p:nvPr/>
        </p:nvSpPr>
        <p:spPr bwMode="auto">
          <a:xfrm>
            <a:off x="5165725" y="727075"/>
            <a:ext cx="1333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2400">
                <a:latin typeface="Times New Roman" pitchFamily="18" charset="0"/>
              </a:rPr>
              <a:t>Terraces</a:t>
            </a:r>
          </a:p>
        </p:txBody>
      </p:sp>
      <p:sp>
        <p:nvSpPr>
          <p:cNvPr id="111620" name="Line 4"/>
          <p:cNvSpPr>
            <a:spLocks noChangeShapeType="1"/>
          </p:cNvSpPr>
          <p:nvPr/>
        </p:nvSpPr>
        <p:spPr bwMode="auto">
          <a:xfrm flipH="1">
            <a:off x="5638800" y="1143000"/>
            <a:ext cx="2286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image3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0"/>
            <a:ext cx="7772400" cy="690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fig5-3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7088"/>
            <a:ext cx="9144000" cy="5421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fig6-4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36877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tect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938" y="0"/>
            <a:ext cx="68500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tect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138" y="0"/>
            <a:ext cx="33877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fig5-3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575" y="3041650"/>
            <a:ext cx="962025" cy="77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3" name="Picture 5" descr="fig4-4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863" y="687388"/>
            <a:ext cx="5757862" cy="548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 descr="FG05_00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fig7-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8534400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Text Box 2"/>
          <p:cNvSpPr txBox="1">
            <a:spLocks noChangeArrowheads="1"/>
          </p:cNvSpPr>
          <p:nvPr/>
        </p:nvSpPr>
        <p:spPr bwMode="auto">
          <a:xfrm>
            <a:off x="849313" y="184150"/>
            <a:ext cx="7370762" cy="92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hangingPunct="0">
              <a:lnSpc>
                <a:spcPct val="80000"/>
              </a:lnSpc>
            </a:pPr>
            <a:r>
              <a:rPr lang="en-US" altLang="en-US" sz="4000" b="0">
                <a:latin typeface="Times New Roman" pitchFamily="18" charset="0"/>
                <a:cs typeface="Times New Roman" pitchFamily="18" charset="0"/>
              </a:rPr>
              <a:t>River Delta and Mountain Streams</a:t>
            </a:r>
          </a:p>
          <a:p>
            <a:pPr algn="ctr" eaLnBrk="0" hangingPunct="0">
              <a:lnSpc>
                <a:spcPct val="80000"/>
              </a:lnSpc>
            </a:pPr>
            <a:r>
              <a:rPr lang="en-US" altLang="en-US" sz="2700" b="0">
                <a:latin typeface="Times New Roman" pitchFamily="18" charset="0"/>
                <a:cs typeface="Times New Roman" pitchFamily="18" charset="0"/>
              </a:rPr>
              <a:t>Figure 6.5b</a:t>
            </a:r>
            <a:endParaRPr lang="en-US" altLang="en-US" sz="2700" b="0">
              <a:latin typeface="Times New Roman" pitchFamily="18" charset="0"/>
            </a:endParaRPr>
          </a:p>
        </p:txBody>
      </p:sp>
      <p:pic>
        <p:nvPicPr>
          <p:cNvPr id="118787" name="Picture 3" descr="06_05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" y="1109663"/>
            <a:ext cx="8372475" cy="5700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fluvial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100" y="76200"/>
            <a:ext cx="2730500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067" name="Text Box 3"/>
          <p:cNvSpPr txBox="1">
            <a:spLocks noChangeArrowheads="1"/>
          </p:cNvSpPr>
          <p:nvPr/>
        </p:nvSpPr>
        <p:spPr bwMode="auto">
          <a:xfrm>
            <a:off x="3870325" y="4994275"/>
            <a:ext cx="1749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2400">
                <a:latin typeface="Times New Roman" pitchFamily="18" charset="0"/>
              </a:rPr>
              <a:t>Knick Point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fluvial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66700"/>
            <a:ext cx="7010400" cy="636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091" name="Text Box 3"/>
          <p:cNvSpPr txBox="1">
            <a:spLocks noChangeArrowheads="1"/>
          </p:cNvSpPr>
          <p:nvPr/>
        </p:nvSpPr>
        <p:spPr bwMode="auto">
          <a:xfrm>
            <a:off x="2193925" y="422275"/>
            <a:ext cx="2460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2400">
                <a:latin typeface="Times New Roman" pitchFamily="18" charset="0"/>
              </a:rPr>
              <a:t>Yellowstone Falls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fluvial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84200"/>
            <a:ext cx="8534400" cy="574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tect3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22588" y="0"/>
            <a:ext cx="3325812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0"/>
            <a:ext cx="8229600" cy="1143000"/>
          </a:xfrm>
        </p:spPr>
        <p:txBody>
          <a:bodyPr/>
          <a:lstStyle/>
          <a:p>
            <a:r>
              <a:rPr lang="en-US" altLang="en-US" b="1">
                <a:solidFill>
                  <a:srgbClr val="FFFF00"/>
                </a:solidFill>
              </a:rPr>
              <a:t>Watershed Dynamics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4" descr="fig5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36600"/>
            <a:ext cx="8763000" cy="55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fig7-2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5" y="3035300"/>
            <a:ext cx="855663" cy="785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fig6-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313" y="1050925"/>
            <a:ext cx="6681787" cy="475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fig6-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238" y="1314450"/>
            <a:ext cx="6613525" cy="4227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fig6-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111125"/>
            <a:ext cx="6781800" cy="663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image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0" y="-42863"/>
            <a:ext cx="5014913" cy="6945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 descr="fig5-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8610600" cy="622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fluvial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76200"/>
            <a:ext cx="6345238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971" name="Text Box 3"/>
          <p:cNvSpPr txBox="1">
            <a:spLocks noChangeArrowheads="1"/>
          </p:cNvSpPr>
          <p:nvPr/>
        </p:nvSpPr>
        <p:spPr bwMode="auto">
          <a:xfrm>
            <a:off x="1508125" y="193675"/>
            <a:ext cx="4333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2400">
                <a:latin typeface="Times New Roman" pitchFamily="18" charset="0"/>
              </a:rPr>
              <a:t>Drainage Network (watersheds)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image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0"/>
            <a:ext cx="7467600" cy="688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fig5-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0"/>
            <a:ext cx="45053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fluvial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0"/>
            <a:ext cx="8610600" cy="373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FG05_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fluvial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3513"/>
            <a:ext cx="7239000" cy="6542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043" name="Text Box 3"/>
          <p:cNvSpPr txBox="1">
            <a:spLocks noChangeArrowheads="1"/>
          </p:cNvSpPr>
          <p:nvPr/>
        </p:nvSpPr>
        <p:spPr bwMode="auto">
          <a:xfrm>
            <a:off x="4556125" y="117475"/>
            <a:ext cx="2774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2400">
                <a:latin typeface="Times New Roman" pitchFamily="18" charset="0"/>
              </a:rPr>
              <a:t>Base Level Changes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fluvial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01688"/>
            <a:ext cx="8839200" cy="5294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019" name="Text Box 3"/>
          <p:cNvSpPr txBox="1">
            <a:spLocks noChangeArrowheads="1"/>
          </p:cNvSpPr>
          <p:nvPr/>
        </p:nvSpPr>
        <p:spPr bwMode="auto">
          <a:xfrm>
            <a:off x="288925" y="879475"/>
            <a:ext cx="1419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2400">
                <a:latin typeface="Times New Roman" pitchFamily="18" charset="0"/>
              </a:rPr>
              <a:t>Dendritic</a:t>
            </a:r>
          </a:p>
        </p:txBody>
      </p:sp>
      <p:sp>
        <p:nvSpPr>
          <p:cNvPr id="86020" name="Text Box 4"/>
          <p:cNvSpPr txBox="1">
            <a:spLocks noChangeArrowheads="1"/>
          </p:cNvSpPr>
          <p:nvPr/>
        </p:nvSpPr>
        <p:spPr bwMode="auto">
          <a:xfrm>
            <a:off x="4708525" y="1336675"/>
            <a:ext cx="1047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2400">
                <a:latin typeface="Times New Roman" pitchFamily="18" charset="0"/>
              </a:rPr>
              <a:t>Radial</a:t>
            </a:r>
          </a:p>
        </p:txBody>
      </p:sp>
      <p:sp>
        <p:nvSpPr>
          <p:cNvPr id="86021" name="Text Box 5"/>
          <p:cNvSpPr txBox="1">
            <a:spLocks noChangeArrowheads="1"/>
          </p:cNvSpPr>
          <p:nvPr/>
        </p:nvSpPr>
        <p:spPr bwMode="auto">
          <a:xfrm>
            <a:off x="4724400" y="3810000"/>
            <a:ext cx="1028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2400">
                <a:latin typeface="Times New Roman" pitchFamily="18" charset="0"/>
              </a:rPr>
              <a:t>Trellis</a:t>
            </a:r>
          </a:p>
        </p:txBody>
      </p:sp>
      <p:sp>
        <p:nvSpPr>
          <p:cNvPr id="86022" name="Text Box 6"/>
          <p:cNvSpPr txBox="1">
            <a:spLocks noChangeArrowheads="1"/>
          </p:cNvSpPr>
          <p:nvPr/>
        </p:nvSpPr>
        <p:spPr bwMode="auto">
          <a:xfrm>
            <a:off x="136525" y="3317875"/>
            <a:ext cx="17922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2400">
                <a:latin typeface="Times New Roman" pitchFamily="18" charset="0"/>
              </a:rPr>
              <a:t>Rectangular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fig5-2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4375"/>
            <a:ext cx="9144000" cy="545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fluvial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425" y="228600"/>
            <a:ext cx="5718175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 descr="fig5-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0"/>
            <a:ext cx="8077200" cy="682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135</Words>
  <Application>Microsoft Office PowerPoint</Application>
  <PresentationFormat>On-screen Show (4:3)</PresentationFormat>
  <Paragraphs>49</Paragraphs>
  <Slides>88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88</vt:i4>
      </vt:variant>
    </vt:vector>
  </HeadingPairs>
  <TitlesOfParts>
    <vt:vector size="91" baseType="lpstr">
      <vt:lpstr>Arial</vt:lpstr>
      <vt:lpstr>Times New Roman</vt:lpstr>
      <vt:lpstr>Default Design</vt:lpstr>
      <vt:lpstr>Fluvial Introduction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Fluvial Processes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Fluvial Landforms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Watershed Dynamics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Western oregon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Wou</dc:creator>
  <cp:lastModifiedBy>Steve Taylor</cp:lastModifiedBy>
  <cp:revision>17</cp:revision>
  <dcterms:created xsi:type="dcterms:W3CDTF">2006-11-09T21:06:11Z</dcterms:created>
  <dcterms:modified xsi:type="dcterms:W3CDTF">2020-10-01T21:25:32Z</dcterms:modified>
</cp:coreProperties>
</file>