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78" r:id="rId2"/>
    <p:sldId id="324" r:id="rId3"/>
    <p:sldId id="321" r:id="rId4"/>
    <p:sldId id="279" r:id="rId5"/>
    <p:sldId id="280" r:id="rId6"/>
    <p:sldId id="322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256" r:id="rId42"/>
    <p:sldId id="315" r:id="rId43"/>
    <p:sldId id="316" r:id="rId44"/>
    <p:sldId id="317" r:id="rId45"/>
    <p:sldId id="318" r:id="rId46"/>
    <p:sldId id="319" r:id="rId47"/>
    <p:sldId id="320" r:id="rId48"/>
    <p:sldId id="257" r:id="rId49"/>
    <p:sldId id="258" r:id="rId50"/>
    <p:sldId id="259" r:id="rId51"/>
    <p:sldId id="260" r:id="rId52"/>
    <p:sldId id="261" r:id="rId53"/>
    <p:sldId id="262" r:id="rId54"/>
    <p:sldId id="263" r:id="rId55"/>
    <p:sldId id="264" r:id="rId56"/>
    <p:sldId id="265" r:id="rId57"/>
    <p:sldId id="266" r:id="rId58"/>
    <p:sldId id="267" r:id="rId59"/>
    <p:sldId id="268" r:id="rId60"/>
    <p:sldId id="269" r:id="rId61"/>
    <p:sldId id="270" r:id="rId62"/>
    <p:sldId id="271" r:id="rId63"/>
    <p:sldId id="272" r:id="rId64"/>
    <p:sldId id="273" r:id="rId65"/>
    <p:sldId id="274" r:id="rId66"/>
    <p:sldId id="275" r:id="rId67"/>
    <p:sldId id="276" r:id="rId68"/>
    <p:sldId id="277" r:id="rId6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E058B-AADF-4538-BD0A-C7C94A0341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18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36DB2-8E2C-4272-B7AB-0413735106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751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77FDC-8072-40AB-9C1E-AB06259164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434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31739-8C57-4E7B-A39A-D3D9FE4367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40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80485-09E7-426D-A403-32C3371416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876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C2F5F-7EEF-4E90-86C3-BB380CF536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2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1DF16-DC50-4E1C-8BD9-45B034F842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427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F716A-7CD0-463C-921B-EC175CCE1D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442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EAC82-32AA-4C9B-8116-99DC7A69F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792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F3AF0-F5FF-45A3-B0C2-49752C4EC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96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B07DB-1BB8-410C-B3BE-F80EA3EAF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64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D968A8F3-D0DC-4010-AD84-99D2644D9D2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482850" y="101600"/>
            <a:ext cx="4316413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4000" b="0">
                <a:cs typeface="Times New Roman" panose="02020603050405020304" pitchFamily="18" charset="0"/>
              </a:rPr>
              <a:t>Landslide Potential </a:t>
            </a:r>
          </a:p>
          <a:p>
            <a:pPr algn="ctr">
              <a:lnSpc>
                <a:spcPct val="80000"/>
              </a:lnSpc>
            </a:pPr>
            <a:r>
              <a:rPr lang="en-US" altLang="en-US" sz="2700" b="0">
                <a:cs typeface="Times New Roman" panose="02020603050405020304" pitchFamily="18" charset="0"/>
              </a:rPr>
              <a:t>Figure 8.1 </a:t>
            </a:r>
            <a:r>
              <a:rPr lang="en-US" altLang="en-US" sz="2700" b="0"/>
              <a:t> </a:t>
            </a:r>
          </a:p>
        </p:txBody>
      </p:sp>
      <p:pic>
        <p:nvPicPr>
          <p:cNvPr id="25603" name="Picture 3" descr="08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023938"/>
            <a:ext cx="6953250" cy="574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051425" y="6619875"/>
            <a:ext cx="3386138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40000"/>
              </a:lnSpc>
            </a:pPr>
            <a:r>
              <a:rPr lang="en-US" altLang="en-US" sz="1000" b="0">
                <a:cs typeface="Times New Roman" panose="02020603050405020304" pitchFamily="18" charset="0"/>
              </a:rPr>
              <a:t>After U. S. Geological Survey Professional Paper 950, 1978</a:t>
            </a:r>
            <a:r>
              <a:rPr lang="en-US" altLang="en-US" sz="2700" b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168650" y="0"/>
            <a:ext cx="30892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Slope Failure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8.5 </a:t>
            </a:r>
            <a:r>
              <a:rPr lang="en-US" altLang="en-US" sz="2700" b="0"/>
              <a:t> </a:t>
            </a:r>
          </a:p>
        </p:txBody>
      </p:sp>
      <p:pic>
        <p:nvPicPr>
          <p:cNvPr id="31747" name="Picture 3" descr="08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1135063"/>
            <a:ext cx="748347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541463" y="0"/>
            <a:ext cx="6215062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Instability of Expansive Clay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8.6</a:t>
            </a:r>
            <a:endParaRPr lang="en-US" altLang="en-US" sz="2700" b="0"/>
          </a:p>
        </p:txBody>
      </p:sp>
      <p:pic>
        <p:nvPicPr>
          <p:cNvPr id="32771" name="Picture 3" descr="08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09663"/>
            <a:ext cx="8305800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654300" y="0"/>
            <a:ext cx="42735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Landslide in Brazil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8.7 </a:t>
            </a:r>
            <a:r>
              <a:rPr lang="en-US" altLang="en-US" sz="2700" b="0"/>
              <a:t> </a:t>
            </a:r>
          </a:p>
        </p:txBody>
      </p:sp>
      <p:pic>
        <p:nvPicPr>
          <p:cNvPr id="33795" name="Picture 3" descr="08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109663"/>
            <a:ext cx="7688262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835025" y="287338"/>
            <a:ext cx="2247900" cy="23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Erosion</a:t>
            </a:r>
          </a:p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and Slope</a:t>
            </a:r>
          </a:p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Failure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8.8</a:t>
            </a:r>
            <a:endParaRPr lang="en-US" altLang="en-US" sz="2700" b="0"/>
          </a:p>
        </p:txBody>
      </p:sp>
      <p:pic>
        <p:nvPicPr>
          <p:cNvPr id="34819" name="Picture 3" descr="08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190500"/>
            <a:ext cx="4410075" cy="663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720725" y="407988"/>
            <a:ext cx="25336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0">
                <a:cs typeface="Times New Roman" panose="02020603050405020304" pitchFamily="18" charset="0"/>
              </a:rPr>
              <a:t>Avalanche </a:t>
            </a:r>
          </a:p>
          <a:p>
            <a:r>
              <a:rPr lang="en-US" altLang="en-US" sz="2700" b="0">
                <a:cs typeface="Times New Roman" panose="02020603050405020304" pitchFamily="18" charset="0"/>
              </a:rPr>
              <a:t>Figure 8.9a</a:t>
            </a:r>
            <a:r>
              <a:rPr lang="en-US" altLang="en-US" sz="2700" b="0"/>
              <a:t> </a:t>
            </a:r>
          </a:p>
        </p:txBody>
      </p:sp>
      <p:pic>
        <p:nvPicPr>
          <p:cNvPr id="35843" name="Picture 3" descr="08_09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169863"/>
            <a:ext cx="4322762" cy="65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254375" y="0"/>
            <a:ext cx="253206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Avalanche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8.9b</a:t>
            </a:r>
            <a:r>
              <a:rPr lang="en-US" altLang="en-US" sz="2700" b="0"/>
              <a:t> </a:t>
            </a:r>
          </a:p>
        </p:txBody>
      </p:sp>
      <p:pic>
        <p:nvPicPr>
          <p:cNvPr id="36867" name="Picture 3" descr="08_0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219200"/>
            <a:ext cx="8732838" cy="543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820738" y="323850"/>
            <a:ext cx="26892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Quick Clay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8.10 </a:t>
            </a:r>
            <a:r>
              <a:rPr lang="en-US" altLang="en-US" sz="2700" b="0"/>
              <a:t> </a:t>
            </a:r>
          </a:p>
        </p:txBody>
      </p:sp>
      <p:pic>
        <p:nvPicPr>
          <p:cNvPr id="37891" name="Picture 3" descr="0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169863"/>
            <a:ext cx="4460875" cy="66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8_11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973138"/>
            <a:ext cx="6678612" cy="588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61988" y="101600"/>
            <a:ext cx="7799387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4000" b="0">
                <a:cs typeface="Times New Roman" panose="02020603050405020304" pitchFamily="18" charset="0"/>
              </a:rPr>
              <a:t>Construction and Human Habitation </a:t>
            </a:r>
          </a:p>
          <a:p>
            <a:pPr algn="ctr">
              <a:lnSpc>
                <a:spcPct val="80000"/>
              </a:lnSpc>
            </a:pPr>
            <a:r>
              <a:rPr lang="en-US" altLang="en-US" sz="2700" b="0">
                <a:cs typeface="Times New Roman" panose="02020603050405020304" pitchFamily="18" charset="0"/>
              </a:rPr>
              <a:t>Figure 8.11 </a:t>
            </a:r>
            <a:r>
              <a:rPr lang="en-US" altLang="en-US" sz="2700" b="0"/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28625" y="-17463"/>
            <a:ext cx="7769225" cy="112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0">
                <a:cs typeface="Times New Roman" panose="02020603050405020304" pitchFamily="18" charset="0"/>
              </a:rPr>
              <a:t>Failure of Steep, Unvegetated Slope </a:t>
            </a:r>
          </a:p>
          <a:p>
            <a:r>
              <a:rPr lang="en-US" altLang="en-US" sz="2700" b="0">
                <a:cs typeface="Times New Roman" panose="02020603050405020304" pitchFamily="18" charset="0"/>
              </a:rPr>
              <a:t>Figure 8.12 </a:t>
            </a:r>
            <a:r>
              <a:rPr lang="en-US" altLang="en-US" sz="2700" b="0"/>
              <a:t> </a:t>
            </a:r>
          </a:p>
        </p:txBody>
      </p:sp>
      <p:pic>
        <p:nvPicPr>
          <p:cNvPr id="39939" name="Picture 3" descr="08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682625"/>
            <a:ext cx="6232525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17500" y="49213"/>
            <a:ext cx="8826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4000" b="0">
                <a:cs typeface="Times New Roman" panose="02020603050405020304" pitchFamily="18" charset="0"/>
              </a:rPr>
              <a:t>Damage from Portuguese Bend Landslide</a:t>
            </a:r>
          </a:p>
          <a:p>
            <a:pPr algn="ctr">
              <a:lnSpc>
                <a:spcPct val="90000"/>
              </a:lnSpc>
            </a:pPr>
            <a:r>
              <a:rPr lang="en-US" altLang="en-US" sz="2700" b="0">
                <a:cs typeface="Times New Roman" panose="02020603050405020304" pitchFamily="18" charset="0"/>
              </a:rPr>
              <a:t>Figure 8.13a, b </a:t>
            </a:r>
            <a:r>
              <a:rPr lang="en-US" altLang="en-US" sz="2700" b="0"/>
              <a:t> </a:t>
            </a:r>
          </a:p>
        </p:txBody>
      </p:sp>
      <p:pic>
        <p:nvPicPr>
          <p:cNvPr id="40963" name="Picture 3" descr="08_1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109663"/>
            <a:ext cx="4087812" cy="53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08_1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741613"/>
            <a:ext cx="4140200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71450" y="6397625"/>
            <a:ext cx="45402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/>
              <a:t>A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710113" y="6311900"/>
            <a:ext cx="4349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/>
              <a:t>B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4800"/>
            <a:ext cx="7010400" cy="60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88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176463" y="511175"/>
            <a:ext cx="51879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4000" b="0">
                <a:cs typeface="Times New Roman" panose="02020603050405020304" pitchFamily="18" charset="0"/>
              </a:rPr>
              <a:t>Geologic Cross Section </a:t>
            </a:r>
          </a:p>
          <a:p>
            <a:pPr algn="ctr">
              <a:lnSpc>
                <a:spcPct val="90000"/>
              </a:lnSpc>
            </a:pPr>
            <a:r>
              <a:rPr lang="en-US" altLang="en-US" sz="2700" b="0">
                <a:cs typeface="Times New Roman" panose="02020603050405020304" pitchFamily="18" charset="0"/>
              </a:rPr>
              <a:t>Box 8.1 Figure 1 </a:t>
            </a:r>
            <a:r>
              <a:rPr lang="en-US" altLang="en-US" sz="2700" b="0"/>
              <a:t> </a:t>
            </a:r>
          </a:p>
        </p:txBody>
      </p:sp>
      <p:pic>
        <p:nvPicPr>
          <p:cNvPr id="41987" name="Picture 3" descr="080101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943100"/>
            <a:ext cx="8774113" cy="40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424238" y="169863"/>
            <a:ext cx="252888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Landslide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Box 8.1 Figure 2</a:t>
            </a:r>
          </a:p>
        </p:txBody>
      </p:sp>
      <p:pic>
        <p:nvPicPr>
          <p:cNvPr id="43011" name="Picture 3" descr="080102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279525"/>
            <a:ext cx="8037513" cy="541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747838" y="169863"/>
            <a:ext cx="5786437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4000" b="0">
                <a:cs typeface="Times New Roman" panose="02020603050405020304" pitchFamily="18" charset="0"/>
              </a:rPr>
              <a:t>Types of Mass Movements</a:t>
            </a:r>
          </a:p>
          <a:p>
            <a:pPr algn="ctr">
              <a:lnSpc>
                <a:spcPct val="80000"/>
              </a:lnSpc>
            </a:pPr>
            <a:r>
              <a:rPr lang="en-US" altLang="en-US" sz="2700" b="0">
                <a:cs typeface="Times New Roman" panose="02020603050405020304" pitchFamily="18" charset="0"/>
              </a:rPr>
              <a:t>Figure 8.14</a:t>
            </a:r>
            <a:endParaRPr lang="en-US" altLang="en-US" sz="2700" b="0"/>
          </a:p>
        </p:txBody>
      </p:sp>
      <p:pic>
        <p:nvPicPr>
          <p:cNvPr id="44035" name="Picture 3" descr="08_14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104900"/>
            <a:ext cx="656907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725488" y="198438"/>
            <a:ext cx="77851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Devil’s Postpile National Monument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8.15</a:t>
            </a:r>
            <a:endParaRPr lang="en-US" altLang="en-US" sz="2700" b="0"/>
          </a:p>
        </p:txBody>
      </p:sp>
      <p:pic>
        <p:nvPicPr>
          <p:cNvPr id="45059" name="Picture 3" descr="08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392238"/>
            <a:ext cx="8116887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054225" y="68263"/>
            <a:ext cx="5145088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“Fallen City” Rockslide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8.16</a:t>
            </a:r>
            <a:endParaRPr lang="en-US" altLang="en-US" sz="2700" b="0"/>
          </a:p>
        </p:txBody>
      </p:sp>
      <p:pic>
        <p:nvPicPr>
          <p:cNvPr id="46083" name="Picture 3" descr="08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365250"/>
            <a:ext cx="8220075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733550" y="0"/>
            <a:ext cx="58007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Slump in Pacific Palisades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8.17 </a:t>
            </a:r>
            <a:r>
              <a:rPr lang="en-US" altLang="en-US" sz="2700" b="0"/>
              <a:t> </a:t>
            </a:r>
          </a:p>
        </p:txBody>
      </p:sp>
      <p:pic>
        <p:nvPicPr>
          <p:cNvPr id="47107" name="Picture 3" descr="08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93800"/>
            <a:ext cx="8421688" cy="55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428625" y="341313"/>
            <a:ext cx="2403475" cy="17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Snow</a:t>
            </a:r>
          </a:p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Avalanche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8.18</a:t>
            </a:r>
            <a:endParaRPr lang="en-US" altLang="en-US" sz="2700" b="0"/>
          </a:p>
        </p:txBody>
      </p:sp>
      <p:pic>
        <p:nvPicPr>
          <p:cNvPr id="48131" name="Picture 3" descr="08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169863"/>
            <a:ext cx="5427663" cy="66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509963" y="68263"/>
            <a:ext cx="2390775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Earthflow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8.19 </a:t>
            </a:r>
            <a:r>
              <a:rPr lang="en-US" altLang="en-US" sz="2700" b="0"/>
              <a:t> </a:t>
            </a:r>
          </a:p>
        </p:txBody>
      </p:sp>
      <p:pic>
        <p:nvPicPr>
          <p:cNvPr id="49155" name="Picture 3" descr="08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193800"/>
            <a:ext cx="8458200" cy="555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462088" y="0"/>
            <a:ext cx="6329362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Puget Peak Debris Avalanche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8.20</a:t>
            </a:r>
            <a:endParaRPr lang="en-US" altLang="en-US" sz="2700" b="0"/>
          </a:p>
        </p:txBody>
      </p:sp>
      <p:pic>
        <p:nvPicPr>
          <p:cNvPr id="50179" name="Picture 3" descr="08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109663"/>
            <a:ext cx="8048625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534988" y="427038"/>
            <a:ext cx="2889250" cy="17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Slide near</a:t>
            </a:r>
          </a:p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Thistle, Utah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8.21</a:t>
            </a:r>
            <a:endParaRPr lang="en-US" altLang="en-US" sz="2700" b="0"/>
          </a:p>
        </p:txBody>
      </p:sp>
      <p:pic>
        <p:nvPicPr>
          <p:cNvPr id="51203" name="Picture 3" descr="08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169863"/>
            <a:ext cx="4159250" cy="666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868879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83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214313" y="0"/>
            <a:ext cx="88836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Reduce Consequences of Slope Instability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8.22a</a:t>
            </a:r>
            <a:endParaRPr lang="en-US" altLang="en-US" sz="2700" b="0"/>
          </a:p>
        </p:txBody>
      </p:sp>
      <p:pic>
        <p:nvPicPr>
          <p:cNvPr id="52227" name="Picture 3" descr="08_2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93800"/>
            <a:ext cx="8372475" cy="552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0" y="-85725"/>
            <a:ext cx="9012238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0">
                <a:cs typeface="Times New Roman" panose="02020603050405020304" pitchFamily="18" charset="0"/>
              </a:rPr>
              <a:t>Reduce Consequences of Slope Instability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8.22b</a:t>
            </a:r>
            <a:endParaRPr lang="en-US" altLang="en-US" sz="2700" b="0"/>
          </a:p>
        </p:txBody>
      </p:sp>
      <p:pic>
        <p:nvPicPr>
          <p:cNvPr id="53251" name="Picture 3" descr="08_22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023938"/>
            <a:ext cx="5624513" cy="583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06363" y="0"/>
            <a:ext cx="88836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Reduce Consequences of Slope Instability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8.22c</a:t>
            </a:r>
            <a:endParaRPr lang="en-US" altLang="en-US" sz="2700" b="0"/>
          </a:p>
        </p:txBody>
      </p:sp>
      <p:pic>
        <p:nvPicPr>
          <p:cNvPr id="54275" name="Picture 3" descr="08_2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22363"/>
            <a:ext cx="877570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2576513" y="152400"/>
            <a:ext cx="41021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Slope Stabilization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8.23a</a:t>
            </a:r>
            <a:endParaRPr lang="en-US" altLang="en-US" sz="2700" b="0"/>
          </a:p>
        </p:txBody>
      </p:sp>
      <p:pic>
        <p:nvPicPr>
          <p:cNvPr id="55299" name="Picture 3" descr="08_23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365250"/>
            <a:ext cx="8972550" cy="52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740025" y="323850"/>
            <a:ext cx="4102100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Slope Stabilization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8.23b</a:t>
            </a:r>
            <a:endParaRPr lang="en-US" altLang="en-US" sz="2700" b="0"/>
          </a:p>
        </p:txBody>
      </p:sp>
      <p:pic>
        <p:nvPicPr>
          <p:cNvPr id="56323" name="Picture 3" descr="08_23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132013"/>
            <a:ext cx="8818563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3294063" y="238125"/>
            <a:ext cx="2614612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Rock Fall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Box 8.2 Figure 1</a:t>
            </a:r>
            <a:r>
              <a:rPr lang="en-US" altLang="en-US" sz="2700" b="0"/>
              <a:t> </a:t>
            </a:r>
          </a:p>
        </p:txBody>
      </p:sp>
      <p:pic>
        <p:nvPicPr>
          <p:cNvPr id="57347" name="Picture 3" descr="0802_1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587500"/>
            <a:ext cx="8990013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514350" y="407988"/>
            <a:ext cx="333216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Retaining Wall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8.24</a:t>
            </a:r>
            <a:endParaRPr lang="en-US" altLang="en-US" sz="2700" b="0"/>
          </a:p>
        </p:txBody>
      </p:sp>
      <p:pic>
        <p:nvPicPr>
          <p:cNvPr id="58371" name="Picture 3" descr="08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255588"/>
            <a:ext cx="4397375" cy="64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92088" y="511175"/>
            <a:ext cx="40894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Stabilizing a Slope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8.25a, b </a:t>
            </a:r>
            <a:r>
              <a:rPr lang="en-US" altLang="en-US" sz="2700" b="0"/>
              <a:t> </a:t>
            </a:r>
          </a:p>
        </p:txBody>
      </p:sp>
      <p:pic>
        <p:nvPicPr>
          <p:cNvPr id="59395" name="Picture 3" descr="08_2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6600"/>
            <a:ext cx="4710113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08_2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341313"/>
            <a:ext cx="4067175" cy="592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-26988" y="6227763"/>
            <a:ext cx="4556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/>
              <a:t>A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4794250" y="6227763"/>
            <a:ext cx="4365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/>
              <a:t>B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322263" y="511175"/>
            <a:ext cx="2279650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Improved</a:t>
            </a:r>
          </a:p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Drainage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8.26a, b</a:t>
            </a:r>
            <a:endParaRPr lang="en-US" altLang="en-US" sz="2700" b="0"/>
          </a:p>
        </p:txBody>
      </p:sp>
      <p:pic>
        <p:nvPicPr>
          <p:cNvPr id="60419" name="Picture 3" descr="08_26a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169863"/>
            <a:ext cx="4946650" cy="64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340100" y="2946400"/>
            <a:ext cx="45402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/>
              <a:t>A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3357563" y="6056313"/>
            <a:ext cx="4349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/>
              <a:t>B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2590800" y="-17463"/>
            <a:ext cx="4344988" cy="112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Improved Drainage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8.26c </a:t>
            </a:r>
            <a:r>
              <a:rPr lang="en-US" altLang="en-US" sz="2700" b="0"/>
              <a:t> </a:t>
            </a:r>
          </a:p>
        </p:txBody>
      </p:sp>
      <p:pic>
        <p:nvPicPr>
          <p:cNvPr id="61443" name="Picture 3" descr="08_2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11250"/>
            <a:ext cx="8561388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833563" y="323850"/>
            <a:ext cx="5700712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Effects of Slope Geometry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</a:t>
            </a:r>
            <a:endParaRPr lang="en-US" altLang="en-US" sz="2700" b="0"/>
          </a:p>
        </p:txBody>
      </p:sp>
      <p:pic>
        <p:nvPicPr>
          <p:cNvPr id="26627" name="Picture 3" descr="08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4113"/>
            <a:ext cx="5047322" cy="25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797292"/>
            <a:ext cx="5285544" cy="3908307"/>
          </a:xfrm>
          <a:prstGeom prst="rect">
            <a:avLst/>
          </a:prstGeom>
        </p:spPr>
      </p:pic>
      <p:pic>
        <p:nvPicPr>
          <p:cNvPr id="5" name="Picture 3" descr="08_03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57" y="3429000"/>
            <a:ext cx="3038611" cy="29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65" y="183269"/>
            <a:ext cx="3700002" cy="236428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2654300" y="238125"/>
            <a:ext cx="42164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Stabilizing a Slope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8.27a </a:t>
            </a:r>
            <a:r>
              <a:rPr lang="en-US" altLang="en-US" sz="2700" b="0"/>
              <a:t> </a:t>
            </a:r>
          </a:p>
        </p:txBody>
      </p:sp>
      <p:pic>
        <p:nvPicPr>
          <p:cNvPr id="62467" name="Picture 3" descr="08_2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512888"/>
            <a:ext cx="8972550" cy="479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sswast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152400"/>
            <a:ext cx="6443662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60525" y="6061075"/>
            <a:ext cx="245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Rock Block Slides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2633663" y="-17463"/>
            <a:ext cx="4216400" cy="112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Stabilizing a Slope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8.27b </a:t>
            </a:r>
            <a:r>
              <a:rPr lang="en-US" altLang="en-US" sz="2700" b="0"/>
              <a:t> </a:t>
            </a:r>
          </a:p>
        </p:txBody>
      </p:sp>
      <p:pic>
        <p:nvPicPr>
          <p:cNvPr id="63491" name="Picture 3" descr="08_2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28713"/>
            <a:ext cx="84582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177925" y="323850"/>
            <a:ext cx="6870700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Failure of Vegetation on Slopes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8.28a, b </a:t>
            </a:r>
            <a:r>
              <a:rPr lang="en-US" altLang="en-US" sz="2700" b="0"/>
              <a:t> </a:t>
            </a:r>
          </a:p>
        </p:txBody>
      </p:sp>
      <p:pic>
        <p:nvPicPr>
          <p:cNvPr id="64515" name="Picture 3" descr="08_2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962150"/>
            <a:ext cx="3502025" cy="413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08_2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1962150"/>
            <a:ext cx="5461000" cy="375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-26988" y="6056313"/>
            <a:ext cx="455613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/>
              <a:t>A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3589338" y="5629275"/>
            <a:ext cx="4349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700"/>
              <a:t>B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3117850" y="0"/>
            <a:ext cx="33893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Signs of Creep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8.29a </a:t>
            </a:r>
            <a:r>
              <a:rPr lang="en-US" altLang="en-US" sz="2700" b="0"/>
              <a:t> </a:t>
            </a:r>
          </a:p>
        </p:txBody>
      </p:sp>
      <p:pic>
        <p:nvPicPr>
          <p:cNvPr id="65539" name="Picture 3" descr="08_2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109663"/>
            <a:ext cx="7707312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3082925" y="0"/>
            <a:ext cx="32607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Signs of Creep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8.29b</a:t>
            </a:r>
            <a:endParaRPr lang="en-US" altLang="en-US" sz="2700" b="0"/>
          </a:p>
        </p:txBody>
      </p:sp>
      <p:pic>
        <p:nvPicPr>
          <p:cNvPr id="66563" name="Picture 3" descr="08_2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279525"/>
            <a:ext cx="7219950" cy="550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789238" y="0"/>
            <a:ext cx="37179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Slope Instability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8.30a</a:t>
            </a:r>
            <a:endParaRPr lang="en-US" altLang="en-US" sz="2700" b="0"/>
          </a:p>
        </p:txBody>
      </p:sp>
      <p:pic>
        <p:nvPicPr>
          <p:cNvPr id="67587" name="Picture 3" descr="08_3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139825"/>
            <a:ext cx="8629650" cy="559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2789238" y="0"/>
            <a:ext cx="37179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Slope Instability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8.30b</a:t>
            </a:r>
            <a:endParaRPr lang="en-US" altLang="en-US" sz="2700" b="0"/>
          </a:p>
        </p:txBody>
      </p:sp>
      <p:pic>
        <p:nvPicPr>
          <p:cNvPr id="68611" name="Picture 3" descr="08_3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09663"/>
            <a:ext cx="8305800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sswaste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763000" cy="56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sswaste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52400"/>
            <a:ext cx="447675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574925" y="5832475"/>
            <a:ext cx="3138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Spheroidal weathering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96850" y="255588"/>
            <a:ext cx="1847850" cy="23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Angle</a:t>
            </a:r>
          </a:p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Of</a:t>
            </a:r>
          </a:p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Repose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8.3a</a:t>
            </a:r>
            <a:endParaRPr lang="en-US" altLang="en-US" sz="2700" b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35" y="6531"/>
            <a:ext cx="2819400" cy="3573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65" y="3346269"/>
            <a:ext cx="3918735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5" y="76201"/>
            <a:ext cx="4917492" cy="3504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6" t="-38461" r="-22126" b="66961"/>
          <a:stretch/>
        </p:blipFill>
        <p:spPr>
          <a:xfrm>
            <a:off x="67614" y="1295400"/>
            <a:ext cx="4049299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484044"/>
            <a:ext cx="3154680" cy="236524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sswaste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382000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46125" y="5375275"/>
            <a:ext cx="1552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Exfoliation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sswaste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077200" cy="528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asswaste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975"/>
            <a:ext cx="8763000" cy="596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93725" y="5680075"/>
            <a:ext cx="3305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Differential Weathering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asswaste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213"/>
            <a:ext cx="7086600" cy="673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127125" y="193675"/>
            <a:ext cx="1938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Mass wasting</a:t>
            </a:r>
          </a:p>
          <a:p>
            <a:r>
              <a:rPr lang="en-US" altLang="en-US"/>
              <a:t>classification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asswaste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"/>
            <a:ext cx="8001000" cy="672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69925" y="6061075"/>
            <a:ext cx="3146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Rock Fall Mechanisms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62000" y="2438400"/>
            <a:ext cx="1700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Talus Slope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2286000" y="28194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775325" y="5146675"/>
            <a:ext cx="89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Scree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 flipV="1">
            <a:off x="5562600" y="50292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asswaste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82763"/>
            <a:ext cx="8686800" cy="324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asswaste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9067800" cy="371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asswaste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95325"/>
            <a:ext cx="8458200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sswaste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50875"/>
            <a:ext cx="8305800" cy="5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asswaste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76200"/>
            <a:ext cx="281305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327525" y="1565275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Creep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034"/>
            <a:ext cx="4587240" cy="3105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4142232" cy="2654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95599"/>
            <a:ext cx="3429000" cy="3939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352800"/>
            <a:ext cx="456538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11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asswaste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3875"/>
            <a:ext cx="86868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413125" y="879475"/>
            <a:ext cx="3103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Large-Scale Landslide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asswaste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17525" y="4308475"/>
            <a:ext cx="1671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Terracettes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asswaste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534400" cy="572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asswaste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32752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429000" y="5486400"/>
            <a:ext cx="2759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Landslide-Dammed</a:t>
            </a:r>
          </a:p>
          <a:p>
            <a:r>
              <a:rPr lang="en-US" altLang="en-US"/>
              <a:t>Lake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sswaste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534400" cy="52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593725" y="1031875"/>
            <a:ext cx="3492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Don’t Buy Property Here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asswaste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152400"/>
            <a:ext cx="4462462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asswaste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76200"/>
            <a:ext cx="6046787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asswaste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8000"/>
            <a:ext cx="891540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632325" y="803275"/>
            <a:ext cx="3662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Sheeting / rock-block Slide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asswaste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610600" cy="53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17525" y="1031875"/>
            <a:ext cx="1733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Rock Creep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977900" y="255588"/>
            <a:ext cx="1847850" cy="23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Angle</a:t>
            </a:r>
          </a:p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Of</a:t>
            </a:r>
          </a:p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Repose 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8.3b</a:t>
            </a:r>
            <a:endParaRPr lang="en-US" altLang="en-US" sz="2700" b="0"/>
          </a:p>
        </p:txBody>
      </p:sp>
      <p:pic>
        <p:nvPicPr>
          <p:cNvPr id="28675" name="Picture 3" descr="08_0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169863"/>
            <a:ext cx="4421188" cy="65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514350" y="323850"/>
            <a:ext cx="2817813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Volcano and</a:t>
            </a:r>
          </a:p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Sand Angle</a:t>
            </a:r>
          </a:p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of Repose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8.4a</a:t>
            </a:r>
            <a:endParaRPr lang="en-US" altLang="en-US" sz="2700" b="0"/>
          </a:p>
        </p:txBody>
      </p:sp>
      <p:pic>
        <p:nvPicPr>
          <p:cNvPr id="29699" name="Picture 3" descr="08_0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169863"/>
            <a:ext cx="4456112" cy="65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855663" y="68263"/>
            <a:ext cx="7556500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2763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25525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38288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1050" defTabSz="1025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82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54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26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850" defTabSz="1025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0">
                <a:cs typeface="Times New Roman" panose="02020603050405020304" pitchFamily="18" charset="0"/>
              </a:rPr>
              <a:t>Volcano and Sand Angle of Repose</a:t>
            </a:r>
          </a:p>
          <a:p>
            <a:pPr algn="ctr"/>
            <a:r>
              <a:rPr lang="en-US" altLang="en-US" sz="2700" b="0">
                <a:cs typeface="Times New Roman" panose="02020603050405020304" pitchFamily="18" charset="0"/>
              </a:rPr>
              <a:t>Figure 8.4b</a:t>
            </a:r>
            <a:endParaRPr lang="en-US" altLang="en-US" sz="2700" b="0"/>
          </a:p>
        </p:txBody>
      </p:sp>
      <p:pic>
        <p:nvPicPr>
          <p:cNvPr id="30723" name="Picture 3" descr="08_0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193800"/>
            <a:ext cx="8374062" cy="55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Office\Templates\Blank Presentation.pot</Template>
  <TotalTime>49</TotalTime>
  <Words>293</Words>
  <Application>Microsoft Office PowerPoint</Application>
  <PresentationFormat>On-screen Show (4:3)</PresentationFormat>
  <Paragraphs>123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Arial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Oregon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Natural Science</dc:creator>
  <cp:lastModifiedBy>Steve Taylor</cp:lastModifiedBy>
  <cp:revision>9</cp:revision>
  <dcterms:created xsi:type="dcterms:W3CDTF">2002-01-18T19:38:07Z</dcterms:created>
  <dcterms:modified xsi:type="dcterms:W3CDTF">2020-10-01T21:24:47Z</dcterms:modified>
</cp:coreProperties>
</file>