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3"/>
  </p:notesMasterIdLst>
  <p:sldIdLst>
    <p:sldId id="302" r:id="rId2"/>
    <p:sldId id="304" r:id="rId3"/>
    <p:sldId id="271" r:id="rId4"/>
    <p:sldId id="294" r:id="rId5"/>
    <p:sldId id="301" r:id="rId6"/>
    <p:sldId id="303" r:id="rId7"/>
    <p:sldId id="291" r:id="rId8"/>
    <p:sldId id="295" r:id="rId9"/>
    <p:sldId id="296" r:id="rId10"/>
    <p:sldId id="297" r:id="rId11"/>
    <p:sldId id="298" r:id="rId12"/>
    <p:sldId id="299" r:id="rId13"/>
    <p:sldId id="300" r:id="rId14"/>
    <p:sldId id="274" r:id="rId15"/>
    <p:sldId id="286" r:id="rId16"/>
    <p:sldId id="287" r:id="rId17"/>
    <p:sldId id="272" r:id="rId18"/>
    <p:sldId id="273" r:id="rId19"/>
    <p:sldId id="290" r:id="rId20"/>
    <p:sldId id="288" r:id="rId21"/>
    <p:sldId id="289" r:id="rId22"/>
    <p:sldId id="275" r:id="rId23"/>
    <p:sldId id="276" r:id="rId24"/>
    <p:sldId id="282" r:id="rId25"/>
    <p:sldId id="283" r:id="rId26"/>
    <p:sldId id="264" r:id="rId27"/>
    <p:sldId id="277" r:id="rId28"/>
    <p:sldId id="268" r:id="rId29"/>
    <p:sldId id="278" r:id="rId30"/>
    <p:sldId id="279" r:id="rId31"/>
    <p:sldId id="280" r:id="rId32"/>
    <p:sldId id="269" r:id="rId33"/>
    <p:sldId id="270" r:id="rId34"/>
    <p:sldId id="281" r:id="rId35"/>
    <p:sldId id="266" r:id="rId36"/>
    <p:sldId id="257" r:id="rId37"/>
    <p:sldId id="284" r:id="rId38"/>
    <p:sldId id="285" r:id="rId39"/>
    <p:sldId id="258" r:id="rId40"/>
    <p:sldId id="256" r:id="rId41"/>
    <p:sldId id="267" r:id="rId42"/>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4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4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4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4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1" autoAdjust="0"/>
    <p:restoredTop sz="94660"/>
  </p:normalViewPr>
  <p:slideViewPr>
    <p:cSldViewPr>
      <p:cViewPr varScale="1">
        <p:scale>
          <a:sx n="108" d="100"/>
          <a:sy n="108" d="100"/>
        </p:scale>
        <p:origin x="172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4DEFA833-EFBA-45C6-8E41-A06828ECFF42}"/>
              </a:ext>
            </a:extLst>
          </p:cNvPr>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b="0" smtClean="0"/>
            </a:lvl1pPr>
          </a:lstStyle>
          <a:p>
            <a:pPr>
              <a:defRPr/>
            </a:pPr>
            <a:endParaRPr lang="en-US" altLang="en-US"/>
          </a:p>
        </p:txBody>
      </p:sp>
      <p:sp>
        <p:nvSpPr>
          <p:cNvPr id="55299" name="Rectangle 3">
            <a:extLst>
              <a:ext uri="{FF2B5EF4-FFF2-40B4-BE49-F238E27FC236}">
                <a16:creationId xmlns:a16="http://schemas.microsoft.com/office/drawing/2014/main" id="{1B9C8F89-5F03-42D2-A2A1-7B17CEC098B1}"/>
              </a:ext>
            </a:extLst>
          </p:cNvPr>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b="0" smtClean="0"/>
            </a:lvl1pPr>
          </a:lstStyle>
          <a:p>
            <a:pPr>
              <a:defRPr/>
            </a:pPr>
            <a:endParaRPr lang="en-US" altLang="en-US"/>
          </a:p>
        </p:txBody>
      </p:sp>
      <p:sp>
        <p:nvSpPr>
          <p:cNvPr id="44036" name="Rectangle 4">
            <a:extLst>
              <a:ext uri="{FF2B5EF4-FFF2-40B4-BE49-F238E27FC236}">
                <a16:creationId xmlns:a16="http://schemas.microsoft.com/office/drawing/2014/main" id="{7A66DAA4-330A-4BCF-A470-56F22CF74B49}"/>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1" name="Rectangle 5">
            <a:extLst>
              <a:ext uri="{FF2B5EF4-FFF2-40B4-BE49-F238E27FC236}">
                <a16:creationId xmlns:a16="http://schemas.microsoft.com/office/drawing/2014/main" id="{3338AF98-18EA-4F11-8F20-C712F988C3D5}"/>
              </a:ext>
            </a:extLst>
          </p:cNvPr>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5302" name="Rectangle 6">
            <a:extLst>
              <a:ext uri="{FF2B5EF4-FFF2-40B4-BE49-F238E27FC236}">
                <a16:creationId xmlns:a16="http://schemas.microsoft.com/office/drawing/2014/main" id="{7DA7C74A-AA24-484D-8D42-5E057C30E813}"/>
              </a:ext>
            </a:extLst>
          </p:cNvPr>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b="0" smtClean="0"/>
            </a:lvl1pPr>
          </a:lstStyle>
          <a:p>
            <a:pPr>
              <a:defRPr/>
            </a:pPr>
            <a:endParaRPr lang="en-US" altLang="en-US"/>
          </a:p>
        </p:txBody>
      </p:sp>
      <p:sp>
        <p:nvSpPr>
          <p:cNvPr id="55303" name="Rectangle 7">
            <a:extLst>
              <a:ext uri="{FF2B5EF4-FFF2-40B4-BE49-F238E27FC236}">
                <a16:creationId xmlns:a16="http://schemas.microsoft.com/office/drawing/2014/main" id="{A6AD7F56-804F-4233-A806-D365C59B5FF6}"/>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b="0"/>
            </a:lvl1pPr>
          </a:lstStyle>
          <a:p>
            <a:fld id="{1F782FFC-9EF8-4716-A1B4-B2F93519631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F42B9516-E4AF-45FF-943D-1137F84AD1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11E9FCB3-C6B5-4286-998E-46EFCA1D389A}" type="slidenum">
              <a:rPr lang="en-US" altLang="en-US" sz="1200" b="0"/>
              <a:pPr/>
              <a:t>16</a:t>
            </a:fld>
            <a:endParaRPr lang="en-US" altLang="en-US" sz="1200" b="0"/>
          </a:p>
        </p:txBody>
      </p:sp>
      <p:sp>
        <p:nvSpPr>
          <p:cNvPr id="45059" name="Rectangle 2">
            <a:extLst>
              <a:ext uri="{FF2B5EF4-FFF2-40B4-BE49-F238E27FC236}">
                <a16:creationId xmlns:a16="http://schemas.microsoft.com/office/drawing/2014/main" id="{8567FC7D-ADEB-434F-A0F2-0AF80AC78FB2}"/>
              </a:ext>
            </a:extLst>
          </p:cNvPr>
          <p:cNvSpPr>
            <a:spLocks noRot="1" noChangeArrowheads="1" noTextEdit="1"/>
          </p:cNvSpPr>
          <p:nvPr>
            <p:ph type="sldImg"/>
          </p:nvPr>
        </p:nvSpPr>
        <p:spPr>
          <a:ln/>
        </p:spPr>
      </p:sp>
      <p:sp>
        <p:nvSpPr>
          <p:cNvPr id="45060" name="Rectangle 3">
            <a:extLst>
              <a:ext uri="{FF2B5EF4-FFF2-40B4-BE49-F238E27FC236}">
                <a16:creationId xmlns:a16="http://schemas.microsoft.com/office/drawing/2014/main" id="{51714E9F-7DEB-4347-940D-F75778DAEEB8}"/>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 example of biotic weathering.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CEC24A48-32C4-4BC5-9722-877D818F039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DCF5D3C2-E637-4A8C-A259-8F750C3C3875}" type="slidenum">
              <a:rPr lang="en-US" altLang="en-US" sz="1200" b="0"/>
              <a:pPr/>
              <a:t>19</a:t>
            </a:fld>
            <a:endParaRPr lang="en-US" altLang="en-US" sz="1200" b="0"/>
          </a:p>
        </p:txBody>
      </p:sp>
      <p:sp>
        <p:nvSpPr>
          <p:cNvPr id="46083" name="Rectangle 2">
            <a:extLst>
              <a:ext uri="{FF2B5EF4-FFF2-40B4-BE49-F238E27FC236}">
                <a16:creationId xmlns:a16="http://schemas.microsoft.com/office/drawing/2014/main" id="{C1184843-9921-4BFE-BCB3-4008C5FFCEB9}"/>
              </a:ext>
            </a:extLst>
          </p:cNvPr>
          <p:cNvSpPr>
            <a:spLocks noRot="1" noChangeArrowheads="1" noTextEdit="1"/>
          </p:cNvSpPr>
          <p:nvPr>
            <p:ph type="sldImg"/>
          </p:nvPr>
        </p:nvSpPr>
        <p:spPr>
          <a:ln/>
        </p:spPr>
      </p:sp>
      <p:sp>
        <p:nvSpPr>
          <p:cNvPr id="46084" name="Rectangle 3">
            <a:extLst>
              <a:ext uri="{FF2B5EF4-FFF2-40B4-BE49-F238E27FC236}">
                <a16:creationId xmlns:a16="http://schemas.microsoft.com/office/drawing/2014/main" id="{7901B7D4-A54D-4765-9631-054373628060}"/>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Salt Weathering in Death Valley.  The abundance of salts in Death Valley generate abundant evidence of salt weathering, such as cavernously weathered granodiorite boulder(upper left), en echelon break-up of a metamorphic clast (upper right), and mushroom rock (lower left).  The lower right illustrates scanning electron microscope imagery (and corresponding map) of halite crystals precipitated in a fragment of mushroom rock.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378F6DB3-36D4-4C96-8195-83C2CB8BCF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11BE60B8-D932-4611-987F-BFC409096341}" type="slidenum">
              <a:rPr lang="en-US" altLang="en-US" sz="1200" b="0"/>
              <a:pPr/>
              <a:t>20</a:t>
            </a:fld>
            <a:endParaRPr lang="en-US" altLang="en-US" sz="1200" b="0"/>
          </a:p>
        </p:txBody>
      </p:sp>
      <p:sp>
        <p:nvSpPr>
          <p:cNvPr id="47107" name="Rectangle 2">
            <a:extLst>
              <a:ext uri="{FF2B5EF4-FFF2-40B4-BE49-F238E27FC236}">
                <a16:creationId xmlns:a16="http://schemas.microsoft.com/office/drawing/2014/main" id="{BF9C8B35-CB78-4C6C-934E-53F93AC3B559}"/>
              </a:ext>
            </a:extLst>
          </p:cNvPr>
          <p:cNvSpPr>
            <a:spLocks noRot="1" noChangeArrowheads="1" noTextEdit="1"/>
          </p:cNvSpPr>
          <p:nvPr>
            <p:ph type="sldImg"/>
          </p:nvPr>
        </p:nvSpPr>
        <p:spPr>
          <a:ln/>
        </p:spPr>
      </p:sp>
      <p:sp>
        <p:nvSpPr>
          <p:cNvPr id="47108" name="Rectangle 3">
            <a:extLst>
              <a:ext uri="{FF2B5EF4-FFF2-40B4-BE49-F238E27FC236}">
                <a16:creationId xmlns:a16="http://schemas.microsoft.com/office/drawing/2014/main" id="{A45818E6-80C9-471E-8F20-223697C00098}"/>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en-US">
                <a:cs typeface="Times New Roman" panose="02020603050405020304" pitchFamily="18" charset="0"/>
              </a:rPr>
              <a:t>Weathering of granite by salt action, at the Mediterranean coast of  S France, east of St. Tropez.</a:t>
            </a:r>
          </a:p>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6CCA6789-11E5-4C95-A7F8-EE3AF6E573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0731BC9A-F3D6-461B-994F-7B51C8FE2A5B}" type="slidenum">
              <a:rPr lang="en-US" altLang="en-US" sz="1200" b="0"/>
              <a:pPr/>
              <a:t>21</a:t>
            </a:fld>
            <a:endParaRPr lang="en-US" altLang="en-US" sz="1200" b="0"/>
          </a:p>
        </p:txBody>
      </p:sp>
      <p:sp>
        <p:nvSpPr>
          <p:cNvPr id="48131" name="Rectangle 2">
            <a:extLst>
              <a:ext uri="{FF2B5EF4-FFF2-40B4-BE49-F238E27FC236}">
                <a16:creationId xmlns:a16="http://schemas.microsoft.com/office/drawing/2014/main" id="{06157D84-B50F-460F-B3B9-6DEA8D67A894}"/>
              </a:ext>
            </a:extLst>
          </p:cNvPr>
          <p:cNvSpPr>
            <a:spLocks noRot="1" noChangeArrowheads="1" noTextEdit="1"/>
          </p:cNvSpPr>
          <p:nvPr>
            <p:ph type="sldImg"/>
          </p:nvPr>
        </p:nvSpPr>
        <p:spPr>
          <a:ln/>
        </p:spPr>
      </p:sp>
      <p:sp>
        <p:nvSpPr>
          <p:cNvPr id="48132" name="Rectangle 3">
            <a:extLst>
              <a:ext uri="{FF2B5EF4-FFF2-40B4-BE49-F238E27FC236}">
                <a16:creationId xmlns:a16="http://schemas.microsoft.com/office/drawing/2014/main" id="{B3507FAC-356C-4C59-9BB2-305A1435E55F}"/>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Weathering of granodiorite has been more rapid than weathering of relatively mafic xenoliths resulting in a positive relief of the later.  Mapping indicates that these surfaces were glaciated during the late glacial maximum (Tioga) and these surfaces are presumably less than 25,000 years in age and possibly as young as 14,600 years B.P.  Rattlesnake Canyon, South Yuba basin, northwestern Sierra Nevada, California.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C0627EA-40E5-472D-966F-A6BFEC9BD8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9A37FA0-0091-4F95-8A4F-2E3FB81E158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1306478-CAF4-42B7-B53B-D4B5C4DBAC58}"/>
              </a:ext>
            </a:extLst>
          </p:cNvPr>
          <p:cNvSpPr>
            <a:spLocks noGrp="1" noChangeArrowheads="1"/>
          </p:cNvSpPr>
          <p:nvPr>
            <p:ph type="sldNum" sz="quarter" idx="12"/>
          </p:nvPr>
        </p:nvSpPr>
        <p:spPr>
          <a:ln/>
        </p:spPr>
        <p:txBody>
          <a:bodyPr/>
          <a:lstStyle>
            <a:lvl1pPr>
              <a:defRPr/>
            </a:lvl1pPr>
          </a:lstStyle>
          <a:p>
            <a:fld id="{6781E81C-968E-4D68-B0F1-C741F2591F87}" type="slidenum">
              <a:rPr lang="en-US" altLang="en-US"/>
              <a:pPr/>
              <a:t>‹#›</a:t>
            </a:fld>
            <a:endParaRPr lang="en-US" altLang="en-US"/>
          </a:p>
        </p:txBody>
      </p:sp>
    </p:spTree>
    <p:extLst>
      <p:ext uri="{BB962C8B-B14F-4D97-AF65-F5344CB8AC3E}">
        <p14:creationId xmlns:p14="http://schemas.microsoft.com/office/powerpoint/2010/main" val="2622065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BF3C64-2CD6-4027-8739-E4D63A486E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E898591-C6D1-4B45-8B44-936996FBB5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3C80EFE-8A9E-4357-9BD9-3CD3E7F0A9A6}"/>
              </a:ext>
            </a:extLst>
          </p:cNvPr>
          <p:cNvSpPr>
            <a:spLocks noGrp="1" noChangeArrowheads="1"/>
          </p:cNvSpPr>
          <p:nvPr>
            <p:ph type="sldNum" sz="quarter" idx="12"/>
          </p:nvPr>
        </p:nvSpPr>
        <p:spPr>
          <a:ln/>
        </p:spPr>
        <p:txBody>
          <a:bodyPr/>
          <a:lstStyle>
            <a:lvl1pPr>
              <a:defRPr/>
            </a:lvl1pPr>
          </a:lstStyle>
          <a:p>
            <a:fld id="{B106AB8C-65D0-487D-AADE-6F859D9A0334}" type="slidenum">
              <a:rPr lang="en-US" altLang="en-US"/>
              <a:pPr/>
              <a:t>‹#›</a:t>
            </a:fld>
            <a:endParaRPr lang="en-US" altLang="en-US"/>
          </a:p>
        </p:txBody>
      </p:sp>
    </p:spTree>
    <p:extLst>
      <p:ext uri="{BB962C8B-B14F-4D97-AF65-F5344CB8AC3E}">
        <p14:creationId xmlns:p14="http://schemas.microsoft.com/office/powerpoint/2010/main" val="535442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F13409-13D3-4623-AE69-38D1BFA91C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113CD92-48CF-4A3F-93D4-7E31397544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BBB7DB7-0E0B-40AD-BE6B-09F5316928A5}"/>
              </a:ext>
            </a:extLst>
          </p:cNvPr>
          <p:cNvSpPr>
            <a:spLocks noGrp="1" noChangeArrowheads="1"/>
          </p:cNvSpPr>
          <p:nvPr>
            <p:ph type="sldNum" sz="quarter" idx="12"/>
          </p:nvPr>
        </p:nvSpPr>
        <p:spPr>
          <a:ln/>
        </p:spPr>
        <p:txBody>
          <a:bodyPr/>
          <a:lstStyle>
            <a:lvl1pPr>
              <a:defRPr/>
            </a:lvl1pPr>
          </a:lstStyle>
          <a:p>
            <a:fld id="{4917C76A-2FEA-4194-B767-74A169AAA27F}" type="slidenum">
              <a:rPr lang="en-US" altLang="en-US"/>
              <a:pPr/>
              <a:t>‹#›</a:t>
            </a:fld>
            <a:endParaRPr lang="en-US" altLang="en-US"/>
          </a:p>
        </p:txBody>
      </p:sp>
    </p:spTree>
    <p:extLst>
      <p:ext uri="{BB962C8B-B14F-4D97-AF65-F5344CB8AC3E}">
        <p14:creationId xmlns:p14="http://schemas.microsoft.com/office/powerpoint/2010/main" val="989644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A1094C-67DB-4692-A8DB-0657319DF3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733CB2B-AEE8-474D-950D-25AB6E4D68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86E1887-8864-4074-9589-7EBFCF981B71}"/>
              </a:ext>
            </a:extLst>
          </p:cNvPr>
          <p:cNvSpPr>
            <a:spLocks noGrp="1" noChangeArrowheads="1"/>
          </p:cNvSpPr>
          <p:nvPr>
            <p:ph type="sldNum" sz="quarter" idx="12"/>
          </p:nvPr>
        </p:nvSpPr>
        <p:spPr>
          <a:ln/>
        </p:spPr>
        <p:txBody>
          <a:bodyPr/>
          <a:lstStyle>
            <a:lvl1pPr>
              <a:defRPr/>
            </a:lvl1pPr>
          </a:lstStyle>
          <a:p>
            <a:fld id="{F688D989-464F-4A63-8D51-D90B63C3DD2A}" type="slidenum">
              <a:rPr lang="en-US" altLang="en-US"/>
              <a:pPr/>
              <a:t>‹#›</a:t>
            </a:fld>
            <a:endParaRPr lang="en-US" altLang="en-US"/>
          </a:p>
        </p:txBody>
      </p:sp>
    </p:spTree>
    <p:extLst>
      <p:ext uri="{BB962C8B-B14F-4D97-AF65-F5344CB8AC3E}">
        <p14:creationId xmlns:p14="http://schemas.microsoft.com/office/powerpoint/2010/main" val="2478940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FF5586C-603F-489F-ACD2-32D3BE44EB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1DC3C4D-9801-4F8F-838C-C7AAC7B351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49A6B7A-916D-4E92-A627-CE3A93643664}"/>
              </a:ext>
            </a:extLst>
          </p:cNvPr>
          <p:cNvSpPr>
            <a:spLocks noGrp="1" noChangeArrowheads="1"/>
          </p:cNvSpPr>
          <p:nvPr>
            <p:ph type="sldNum" sz="quarter" idx="12"/>
          </p:nvPr>
        </p:nvSpPr>
        <p:spPr>
          <a:ln/>
        </p:spPr>
        <p:txBody>
          <a:bodyPr/>
          <a:lstStyle>
            <a:lvl1pPr>
              <a:defRPr/>
            </a:lvl1pPr>
          </a:lstStyle>
          <a:p>
            <a:fld id="{95F71205-8236-4D5D-ABE7-A4FBC624582D}" type="slidenum">
              <a:rPr lang="en-US" altLang="en-US"/>
              <a:pPr/>
              <a:t>‹#›</a:t>
            </a:fld>
            <a:endParaRPr lang="en-US" altLang="en-US"/>
          </a:p>
        </p:txBody>
      </p:sp>
    </p:spTree>
    <p:extLst>
      <p:ext uri="{BB962C8B-B14F-4D97-AF65-F5344CB8AC3E}">
        <p14:creationId xmlns:p14="http://schemas.microsoft.com/office/powerpoint/2010/main" val="851218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E4BCEA8-C1AE-493B-9881-1FD1BB1FD0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1FDCE8A-D1D1-4BBB-9ACA-8771ED623C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9DD8915-75C5-40F7-A095-4BED748DDC17}"/>
              </a:ext>
            </a:extLst>
          </p:cNvPr>
          <p:cNvSpPr>
            <a:spLocks noGrp="1" noChangeArrowheads="1"/>
          </p:cNvSpPr>
          <p:nvPr>
            <p:ph type="sldNum" sz="quarter" idx="12"/>
          </p:nvPr>
        </p:nvSpPr>
        <p:spPr>
          <a:ln/>
        </p:spPr>
        <p:txBody>
          <a:bodyPr/>
          <a:lstStyle>
            <a:lvl1pPr>
              <a:defRPr/>
            </a:lvl1pPr>
          </a:lstStyle>
          <a:p>
            <a:fld id="{F264060C-525E-4257-86FA-AC33B222648C}" type="slidenum">
              <a:rPr lang="en-US" altLang="en-US"/>
              <a:pPr/>
              <a:t>‹#›</a:t>
            </a:fld>
            <a:endParaRPr lang="en-US" altLang="en-US"/>
          </a:p>
        </p:txBody>
      </p:sp>
    </p:spTree>
    <p:extLst>
      <p:ext uri="{BB962C8B-B14F-4D97-AF65-F5344CB8AC3E}">
        <p14:creationId xmlns:p14="http://schemas.microsoft.com/office/powerpoint/2010/main" val="84206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8D9629D-8503-4970-905A-E61275415C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198D4B2-84F6-417D-83D0-C360945A67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C544026-ED6B-4877-93F3-DEFEFAD8F2CD}"/>
              </a:ext>
            </a:extLst>
          </p:cNvPr>
          <p:cNvSpPr>
            <a:spLocks noGrp="1" noChangeArrowheads="1"/>
          </p:cNvSpPr>
          <p:nvPr>
            <p:ph type="sldNum" sz="quarter" idx="12"/>
          </p:nvPr>
        </p:nvSpPr>
        <p:spPr>
          <a:ln/>
        </p:spPr>
        <p:txBody>
          <a:bodyPr/>
          <a:lstStyle>
            <a:lvl1pPr>
              <a:defRPr/>
            </a:lvl1pPr>
          </a:lstStyle>
          <a:p>
            <a:fld id="{6C91DE3A-D23B-4BCC-BEFF-BABE37376477}" type="slidenum">
              <a:rPr lang="en-US" altLang="en-US"/>
              <a:pPr/>
              <a:t>‹#›</a:t>
            </a:fld>
            <a:endParaRPr lang="en-US" altLang="en-US"/>
          </a:p>
        </p:txBody>
      </p:sp>
    </p:spTree>
    <p:extLst>
      <p:ext uri="{BB962C8B-B14F-4D97-AF65-F5344CB8AC3E}">
        <p14:creationId xmlns:p14="http://schemas.microsoft.com/office/powerpoint/2010/main" val="2862766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B5299F9-489C-428E-809D-66C79819FA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8F1CC62-E182-42B3-AA28-40BC16FE14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84872C7-4F9A-4925-8FB4-ED10161F3223}"/>
              </a:ext>
            </a:extLst>
          </p:cNvPr>
          <p:cNvSpPr>
            <a:spLocks noGrp="1" noChangeArrowheads="1"/>
          </p:cNvSpPr>
          <p:nvPr>
            <p:ph type="sldNum" sz="quarter" idx="12"/>
          </p:nvPr>
        </p:nvSpPr>
        <p:spPr>
          <a:ln/>
        </p:spPr>
        <p:txBody>
          <a:bodyPr/>
          <a:lstStyle>
            <a:lvl1pPr>
              <a:defRPr/>
            </a:lvl1pPr>
          </a:lstStyle>
          <a:p>
            <a:fld id="{5789382A-DC17-45E8-A233-471995FCFBC8}" type="slidenum">
              <a:rPr lang="en-US" altLang="en-US"/>
              <a:pPr/>
              <a:t>‹#›</a:t>
            </a:fld>
            <a:endParaRPr lang="en-US" altLang="en-US"/>
          </a:p>
        </p:txBody>
      </p:sp>
    </p:spTree>
    <p:extLst>
      <p:ext uri="{BB962C8B-B14F-4D97-AF65-F5344CB8AC3E}">
        <p14:creationId xmlns:p14="http://schemas.microsoft.com/office/powerpoint/2010/main" val="192645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C33C80F-0531-42CB-9E93-74981022B4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7C057B76-79CF-46B0-891C-3D0A9F9220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54E8266-B491-48D2-9318-340316647B00}"/>
              </a:ext>
            </a:extLst>
          </p:cNvPr>
          <p:cNvSpPr>
            <a:spLocks noGrp="1" noChangeArrowheads="1"/>
          </p:cNvSpPr>
          <p:nvPr>
            <p:ph type="sldNum" sz="quarter" idx="12"/>
          </p:nvPr>
        </p:nvSpPr>
        <p:spPr>
          <a:ln/>
        </p:spPr>
        <p:txBody>
          <a:bodyPr/>
          <a:lstStyle>
            <a:lvl1pPr>
              <a:defRPr/>
            </a:lvl1pPr>
          </a:lstStyle>
          <a:p>
            <a:fld id="{77AD7712-1A4E-48C9-878D-7C30F0B04E08}" type="slidenum">
              <a:rPr lang="en-US" altLang="en-US"/>
              <a:pPr/>
              <a:t>‹#›</a:t>
            </a:fld>
            <a:endParaRPr lang="en-US" altLang="en-US"/>
          </a:p>
        </p:txBody>
      </p:sp>
    </p:spTree>
    <p:extLst>
      <p:ext uri="{BB962C8B-B14F-4D97-AF65-F5344CB8AC3E}">
        <p14:creationId xmlns:p14="http://schemas.microsoft.com/office/powerpoint/2010/main" val="18467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D5C688-6D57-45D1-9733-D9C36F592A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9526A65-EFDF-4DE6-8FAB-8E293D6FDA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26B23A9-C686-417D-94BD-0B0F73B24E60}"/>
              </a:ext>
            </a:extLst>
          </p:cNvPr>
          <p:cNvSpPr>
            <a:spLocks noGrp="1" noChangeArrowheads="1"/>
          </p:cNvSpPr>
          <p:nvPr>
            <p:ph type="sldNum" sz="quarter" idx="12"/>
          </p:nvPr>
        </p:nvSpPr>
        <p:spPr>
          <a:ln/>
        </p:spPr>
        <p:txBody>
          <a:bodyPr/>
          <a:lstStyle>
            <a:lvl1pPr>
              <a:defRPr/>
            </a:lvl1pPr>
          </a:lstStyle>
          <a:p>
            <a:fld id="{02B63CC6-3399-44EA-9D53-665723CA6E3D}" type="slidenum">
              <a:rPr lang="en-US" altLang="en-US"/>
              <a:pPr/>
              <a:t>‹#›</a:t>
            </a:fld>
            <a:endParaRPr lang="en-US" altLang="en-US"/>
          </a:p>
        </p:txBody>
      </p:sp>
    </p:spTree>
    <p:extLst>
      <p:ext uri="{BB962C8B-B14F-4D97-AF65-F5344CB8AC3E}">
        <p14:creationId xmlns:p14="http://schemas.microsoft.com/office/powerpoint/2010/main" val="1665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8CD7CDD-EE60-447E-B761-4C255AAF20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44DE6FF-391A-4967-93B6-BA6CCE4F93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09C09E2-F292-4945-8A09-B15AD4BD3E06}"/>
              </a:ext>
            </a:extLst>
          </p:cNvPr>
          <p:cNvSpPr>
            <a:spLocks noGrp="1" noChangeArrowheads="1"/>
          </p:cNvSpPr>
          <p:nvPr>
            <p:ph type="sldNum" sz="quarter" idx="12"/>
          </p:nvPr>
        </p:nvSpPr>
        <p:spPr>
          <a:ln/>
        </p:spPr>
        <p:txBody>
          <a:bodyPr/>
          <a:lstStyle>
            <a:lvl1pPr>
              <a:defRPr/>
            </a:lvl1pPr>
          </a:lstStyle>
          <a:p>
            <a:fld id="{8102B051-3D5D-45F3-9F72-F52C94B2FE90}" type="slidenum">
              <a:rPr lang="en-US" altLang="en-US"/>
              <a:pPr/>
              <a:t>‹#›</a:t>
            </a:fld>
            <a:endParaRPr lang="en-US" altLang="en-US"/>
          </a:p>
        </p:txBody>
      </p:sp>
    </p:spTree>
    <p:extLst>
      <p:ext uri="{BB962C8B-B14F-4D97-AF65-F5344CB8AC3E}">
        <p14:creationId xmlns:p14="http://schemas.microsoft.com/office/powerpoint/2010/main" val="4203509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6C4AC16-1B94-4836-A666-2ACF406E8B4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75A24A8-B51D-4810-9408-016E0B5E9F3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E552F48-D705-428D-B7EF-A499EFA7FA54}"/>
              </a:ext>
            </a:extLst>
          </p:cNvPr>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US" altLang="en-US"/>
          </a:p>
        </p:txBody>
      </p:sp>
      <p:sp>
        <p:nvSpPr>
          <p:cNvPr id="1029" name="Rectangle 5">
            <a:extLst>
              <a:ext uri="{FF2B5EF4-FFF2-40B4-BE49-F238E27FC236}">
                <a16:creationId xmlns:a16="http://schemas.microsoft.com/office/drawing/2014/main" id="{51CF2C30-9A33-4479-B4BB-FEA42876C066}"/>
              </a:ext>
            </a:extLst>
          </p:cNvPr>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US" altLang="en-US"/>
          </a:p>
        </p:txBody>
      </p:sp>
      <p:sp>
        <p:nvSpPr>
          <p:cNvPr id="1030" name="Rectangle 6">
            <a:extLst>
              <a:ext uri="{FF2B5EF4-FFF2-40B4-BE49-F238E27FC236}">
                <a16:creationId xmlns:a16="http://schemas.microsoft.com/office/drawing/2014/main" id="{C4C3BC43-620B-4090-8B06-DBAF4A4F98D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b="0"/>
            </a:lvl1pPr>
          </a:lstStyle>
          <a:p>
            <a:fld id="{511FD37A-0A15-4A2B-AC78-8CAE6B12A24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extBox 1">
            <a:extLst>
              <a:ext uri="{FF2B5EF4-FFF2-40B4-BE49-F238E27FC236}">
                <a16:creationId xmlns:a16="http://schemas.microsoft.com/office/drawing/2014/main" id="{BE870E84-7BEA-4CDD-ACEC-210B3B119957}"/>
              </a:ext>
            </a:extLst>
          </p:cNvPr>
          <p:cNvSpPr txBox="1">
            <a:spLocks noChangeArrowheads="1"/>
          </p:cNvSpPr>
          <p:nvPr/>
        </p:nvSpPr>
        <p:spPr bwMode="auto">
          <a:xfrm>
            <a:off x="2362200" y="3048000"/>
            <a:ext cx="4471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3600"/>
              <a:t>Weathering Processes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59F2B4CD-D687-4D5E-B1E5-055EFA587F3F}"/>
              </a:ext>
            </a:extLst>
          </p:cNvPr>
          <p:cNvSpPr txBox="1">
            <a:spLocks noChangeArrowheads="1"/>
          </p:cNvSpPr>
          <p:nvPr/>
        </p:nvSpPr>
        <p:spPr bwMode="auto">
          <a:xfrm>
            <a:off x="0" y="60960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rIns="91436">
            <a:spAutoFit/>
          </a:bodyPr>
          <a:lstStyle>
            <a:lvl1pPr defTabSz="1028700">
              <a:defRPr sz="2400" b="1">
                <a:solidFill>
                  <a:schemeClr val="tx1"/>
                </a:solidFill>
                <a:latin typeface="Times New Roman" panose="02020603050405020304" pitchFamily="18" charset="0"/>
              </a:defRPr>
            </a:lvl1pPr>
            <a:lvl2pPr marL="742950" indent="-285750" defTabSz="1028700">
              <a:defRPr sz="2400" b="1">
                <a:solidFill>
                  <a:schemeClr val="tx1"/>
                </a:solidFill>
                <a:latin typeface="Times New Roman" panose="02020603050405020304" pitchFamily="18" charset="0"/>
              </a:defRPr>
            </a:lvl2pPr>
            <a:lvl3pPr marL="1143000" indent="-228600" defTabSz="1028700">
              <a:defRPr sz="2400" b="1">
                <a:solidFill>
                  <a:schemeClr val="tx1"/>
                </a:solidFill>
                <a:latin typeface="Times New Roman" panose="02020603050405020304" pitchFamily="18" charset="0"/>
              </a:defRPr>
            </a:lvl3pPr>
            <a:lvl4pPr marL="1600200" indent="-228600" defTabSz="1028700">
              <a:defRPr sz="2400" b="1">
                <a:solidFill>
                  <a:schemeClr val="tx1"/>
                </a:solidFill>
                <a:latin typeface="Times New Roman" panose="02020603050405020304" pitchFamily="18" charset="0"/>
              </a:defRPr>
            </a:lvl4pPr>
            <a:lvl5pPr marL="2057400" indent="-228600" defTabSz="1028700">
              <a:defRPr sz="2400" b="1">
                <a:solidFill>
                  <a:schemeClr val="tx1"/>
                </a:solidFill>
                <a:latin typeface="Times New Roman" panose="02020603050405020304" pitchFamily="18" charset="0"/>
              </a:defRPr>
            </a:lvl5pPr>
            <a:lvl6pPr marL="2514600" indent="-228600" defTabSz="10287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10287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10287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10287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spcBef>
                <a:spcPct val="50000"/>
              </a:spcBef>
            </a:pPr>
            <a:r>
              <a:rPr lang="en-US" altLang="en-US">
                <a:solidFill>
                  <a:schemeClr val="bg1"/>
                </a:solidFill>
              </a:rPr>
              <a:t>Biotite Mica</a:t>
            </a:r>
            <a:endParaRPr lang="en-US" altLang="en-US"/>
          </a:p>
        </p:txBody>
      </p:sp>
      <p:pic>
        <p:nvPicPr>
          <p:cNvPr id="11267" name="Picture 3" descr="Biotite mica">
            <a:extLst>
              <a:ext uri="{FF2B5EF4-FFF2-40B4-BE49-F238E27FC236}">
                <a16:creationId xmlns:a16="http://schemas.microsoft.com/office/drawing/2014/main" id="{3165FDE5-FE41-4CC1-9742-AC331E0F8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5E8B8CB3-C858-4463-A416-1DCC181CE358}"/>
              </a:ext>
            </a:extLst>
          </p:cNvPr>
          <p:cNvSpPr txBox="1">
            <a:spLocks noChangeArrowheads="1"/>
          </p:cNvSpPr>
          <p:nvPr/>
        </p:nvSpPr>
        <p:spPr bwMode="auto">
          <a:xfrm>
            <a:off x="0" y="60960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rIns="91436">
            <a:spAutoFit/>
          </a:bodyPr>
          <a:lstStyle>
            <a:lvl1pPr defTabSz="1028700">
              <a:defRPr sz="2400" b="1">
                <a:solidFill>
                  <a:schemeClr val="tx1"/>
                </a:solidFill>
                <a:latin typeface="Times New Roman" panose="02020603050405020304" pitchFamily="18" charset="0"/>
              </a:defRPr>
            </a:lvl1pPr>
            <a:lvl2pPr marL="742950" indent="-285750" defTabSz="1028700">
              <a:defRPr sz="2400" b="1">
                <a:solidFill>
                  <a:schemeClr val="tx1"/>
                </a:solidFill>
                <a:latin typeface="Times New Roman" panose="02020603050405020304" pitchFamily="18" charset="0"/>
              </a:defRPr>
            </a:lvl2pPr>
            <a:lvl3pPr marL="1143000" indent="-228600" defTabSz="1028700">
              <a:defRPr sz="2400" b="1">
                <a:solidFill>
                  <a:schemeClr val="tx1"/>
                </a:solidFill>
                <a:latin typeface="Times New Roman" panose="02020603050405020304" pitchFamily="18" charset="0"/>
              </a:defRPr>
            </a:lvl3pPr>
            <a:lvl4pPr marL="1600200" indent="-228600" defTabSz="1028700">
              <a:defRPr sz="2400" b="1">
                <a:solidFill>
                  <a:schemeClr val="tx1"/>
                </a:solidFill>
                <a:latin typeface="Times New Roman" panose="02020603050405020304" pitchFamily="18" charset="0"/>
              </a:defRPr>
            </a:lvl4pPr>
            <a:lvl5pPr marL="2057400" indent="-228600" defTabSz="1028700">
              <a:defRPr sz="2400" b="1">
                <a:solidFill>
                  <a:schemeClr val="tx1"/>
                </a:solidFill>
                <a:latin typeface="Times New Roman" panose="02020603050405020304" pitchFamily="18" charset="0"/>
              </a:defRPr>
            </a:lvl5pPr>
            <a:lvl6pPr marL="2514600" indent="-228600" defTabSz="10287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10287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10287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10287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spcBef>
                <a:spcPct val="50000"/>
              </a:spcBef>
            </a:pPr>
            <a:r>
              <a:rPr lang="en-US" altLang="en-US">
                <a:solidFill>
                  <a:schemeClr val="bg1"/>
                </a:solidFill>
              </a:rPr>
              <a:t>Orthoclase Feldspar</a:t>
            </a:r>
            <a:endParaRPr lang="en-US" altLang="en-US"/>
          </a:p>
        </p:txBody>
      </p:sp>
      <p:pic>
        <p:nvPicPr>
          <p:cNvPr id="12291" name="Picture 3" descr="Orthoclase feldspar">
            <a:extLst>
              <a:ext uri="{FF2B5EF4-FFF2-40B4-BE49-F238E27FC236}">
                <a16:creationId xmlns:a16="http://schemas.microsoft.com/office/drawing/2014/main" id="{68A6DE1E-ABC2-4560-A1D8-A55E66389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EA77214E-53F1-4E8F-8F3F-F2D413ED72FE}"/>
              </a:ext>
            </a:extLst>
          </p:cNvPr>
          <p:cNvSpPr txBox="1">
            <a:spLocks noChangeArrowheads="1"/>
          </p:cNvSpPr>
          <p:nvPr/>
        </p:nvSpPr>
        <p:spPr bwMode="auto">
          <a:xfrm>
            <a:off x="0" y="60960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rIns="91436">
            <a:spAutoFit/>
          </a:bodyPr>
          <a:lstStyle>
            <a:lvl1pPr defTabSz="1028700">
              <a:defRPr sz="2400" b="1">
                <a:solidFill>
                  <a:schemeClr val="tx1"/>
                </a:solidFill>
                <a:latin typeface="Times New Roman" panose="02020603050405020304" pitchFamily="18" charset="0"/>
              </a:defRPr>
            </a:lvl1pPr>
            <a:lvl2pPr marL="742950" indent="-285750" defTabSz="1028700">
              <a:defRPr sz="2400" b="1">
                <a:solidFill>
                  <a:schemeClr val="tx1"/>
                </a:solidFill>
                <a:latin typeface="Times New Roman" panose="02020603050405020304" pitchFamily="18" charset="0"/>
              </a:defRPr>
            </a:lvl2pPr>
            <a:lvl3pPr marL="1143000" indent="-228600" defTabSz="1028700">
              <a:defRPr sz="2400" b="1">
                <a:solidFill>
                  <a:schemeClr val="tx1"/>
                </a:solidFill>
                <a:latin typeface="Times New Roman" panose="02020603050405020304" pitchFamily="18" charset="0"/>
              </a:defRPr>
            </a:lvl3pPr>
            <a:lvl4pPr marL="1600200" indent="-228600" defTabSz="1028700">
              <a:defRPr sz="2400" b="1">
                <a:solidFill>
                  <a:schemeClr val="tx1"/>
                </a:solidFill>
                <a:latin typeface="Times New Roman" panose="02020603050405020304" pitchFamily="18" charset="0"/>
              </a:defRPr>
            </a:lvl4pPr>
            <a:lvl5pPr marL="2057400" indent="-228600" defTabSz="1028700">
              <a:defRPr sz="2400" b="1">
                <a:solidFill>
                  <a:schemeClr val="tx1"/>
                </a:solidFill>
                <a:latin typeface="Times New Roman" panose="02020603050405020304" pitchFamily="18" charset="0"/>
              </a:defRPr>
            </a:lvl5pPr>
            <a:lvl6pPr marL="2514600" indent="-228600" defTabSz="10287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10287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10287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10287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spcBef>
                <a:spcPct val="50000"/>
              </a:spcBef>
            </a:pPr>
            <a:r>
              <a:rPr lang="en-US" altLang="en-US">
                <a:solidFill>
                  <a:schemeClr val="bg1"/>
                </a:solidFill>
              </a:rPr>
              <a:t>Plagioclas Feldspar</a:t>
            </a:r>
            <a:endParaRPr lang="en-US" altLang="en-US"/>
          </a:p>
        </p:txBody>
      </p:sp>
      <p:pic>
        <p:nvPicPr>
          <p:cNvPr id="13315" name="Picture 3" descr="Plagioclas feldspar">
            <a:extLst>
              <a:ext uri="{FF2B5EF4-FFF2-40B4-BE49-F238E27FC236}">
                <a16:creationId xmlns:a16="http://schemas.microsoft.com/office/drawing/2014/main" id="{D0D23688-EE91-4085-AD49-F7EEF1B79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2A46CC1C-58E8-48C3-A984-2890599BF722}"/>
              </a:ext>
            </a:extLst>
          </p:cNvPr>
          <p:cNvSpPr txBox="1">
            <a:spLocks noChangeArrowheads="1"/>
          </p:cNvSpPr>
          <p:nvPr/>
        </p:nvSpPr>
        <p:spPr bwMode="auto">
          <a:xfrm>
            <a:off x="0" y="60960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rIns="91436">
            <a:spAutoFit/>
          </a:bodyPr>
          <a:lstStyle>
            <a:lvl1pPr defTabSz="1028700">
              <a:defRPr sz="2400" b="1">
                <a:solidFill>
                  <a:schemeClr val="tx1"/>
                </a:solidFill>
                <a:latin typeface="Times New Roman" panose="02020603050405020304" pitchFamily="18" charset="0"/>
              </a:defRPr>
            </a:lvl1pPr>
            <a:lvl2pPr marL="742950" indent="-285750" defTabSz="1028700">
              <a:defRPr sz="2400" b="1">
                <a:solidFill>
                  <a:schemeClr val="tx1"/>
                </a:solidFill>
                <a:latin typeface="Times New Roman" panose="02020603050405020304" pitchFamily="18" charset="0"/>
              </a:defRPr>
            </a:lvl2pPr>
            <a:lvl3pPr marL="1143000" indent="-228600" defTabSz="1028700">
              <a:defRPr sz="2400" b="1">
                <a:solidFill>
                  <a:schemeClr val="tx1"/>
                </a:solidFill>
                <a:latin typeface="Times New Roman" panose="02020603050405020304" pitchFamily="18" charset="0"/>
              </a:defRPr>
            </a:lvl3pPr>
            <a:lvl4pPr marL="1600200" indent="-228600" defTabSz="1028700">
              <a:defRPr sz="2400" b="1">
                <a:solidFill>
                  <a:schemeClr val="tx1"/>
                </a:solidFill>
                <a:latin typeface="Times New Roman" panose="02020603050405020304" pitchFamily="18" charset="0"/>
              </a:defRPr>
            </a:lvl4pPr>
            <a:lvl5pPr marL="2057400" indent="-228600" defTabSz="1028700">
              <a:defRPr sz="2400" b="1">
                <a:solidFill>
                  <a:schemeClr val="tx1"/>
                </a:solidFill>
                <a:latin typeface="Times New Roman" panose="02020603050405020304" pitchFamily="18" charset="0"/>
              </a:defRPr>
            </a:lvl5pPr>
            <a:lvl6pPr marL="2514600" indent="-228600" defTabSz="10287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10287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10287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10287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spcBef>
                <a:spcPct val="50000"/>
              </a:spcBef>
            </a:pPr>
            <a:r>
              <a:rPr lang="en-US" altLang="en-US">
                <a:solidFill>
                  <a:schemeClr val="bg1"/>
                </a:solidFill>
              </a:rPr>
              <a:t>Hornblende</a:t>
            </a:r>
            <a:endParaRPr lang="en-US" altLang="en-US"/>
          </a:p>
        </p:txBody>
      </p:sp>
      <p:pic>
        <p:nvPicPr>
          <p:cNvPr id="14339" name="Picture 3" descr="Hornblende">
            <a:extLst>
              <a:ext uri="{FF2B5EF4-FFF2-40B4-BE49-F238E27FC236}">
                <a16:creationId xmlns:a16="http://schemas.microsoft.com/office/drawing/2014/main" id="{5D2C6A67-BB01-48CC-89F2-A2178574A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Geom_CD_Biology_Root_Weathering">
            <a:extLst>
              <a:ext uri="{FF2B5EF4-FFF2-40B4-BE49-F238E27FC236}">
                <a16:creationId xmlns:a16="http://schemas.microsoft.com/office/drawing/2014/main" id="{3CA9946D-65B1-4E81-A06C-995D2942F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0"/>
            <a:ext cx="4459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masswaste17">
            <a:extLst>
              <a:ext uri="{FF2B5EF4-FFF2-40B4-BE49-F238E27FC236}">
                <a16:creationId xmlns:a16="http://schemas.microsoft.com/office/drawing/2014/main" id="{7DE0936C-D22F-4B0F-B77C-094919535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050" y="152400"/>
            <a:ext cx="44767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a:extLst>
              <a:ext uri="{FF2B5EF4-FFF2-40B4-BE49-F238E27FC236}">
                <a16:creationId xmlns:a16="http://schemas.microsoft.com/office/drawing/2014/main" id="{DF340E17-4D99-41B5-AE14-1EFDD02F4A69}"/>
              </a:ext>
            </a:extLst>
          </p:cNvPr>
          <p:cNvSpPr txBox="1">
            <a:spLocks noChangeArrowheads="1"/>
          </p:cNvSpPr>
          <p:nvPr/>
        </p:nvSpPr>
        <p:spPr bwMode="auto">
          <a:xfrm>
            <a:off x="2574925" y="5832475"/>
            <a:ext cx="3138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a:t>Spheroidal weathering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iotic Weathering">
            <a:extLst>
              <a:ext uri="{FF2B5EF4-FFF2-40B4-BE49-F238E27FC236}">
                <a16:creationId xmlns:a16="http://schemas.microsoft.com/office/drawing/2014/main" id="{1D665950-B596-4BDC-8924-16EAB34A7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463"/>
            <a:ext cx="9144000" cy="663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a:extLst>
              <a:ext uri="{FF2B5EF4-FFF2-40B4-BE49-F238E27FC236}">
                <a16:creationId xmlns:a16="http://schemas.microsoft.com/office/drawing/2014/main" id="{A3731BBF-6DCC-4BE3-87DB-F6BDB5CACE8B}"/>
              </a:ext>
            </a:extLst>
          </p:cNvPr>
          <p:cNvSpPr txBox="1">
            <a:spLocks noChangeArrowheads="1"/>
          </p:cNvSpPr>
          <p:nvPr/>
        </p:nvSpPr>
        <p:spPr bwMode="auto">
          <a:xfrm>
            <a:off x="0" y="6400800"/>
            <a:ext cx="3136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990000"/>
                </a:solidFill>
              </a:rPr>
              <a:t>Copyright © Randy Schaetzl 2002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fire_spall">
            <a:extLst>
              <a:ext uri="{FF2B5EF4-FFF2-40B4-BE49-F238E27FC236}">
                <a16:creationId xmlns:a16="http://schemas.microsoft.com/office/drawing/2014/main" id="{2C929501-B9E0-4D4E-9728-D0B43A55E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6738"/>
            <a:ext cx="9144000" cy="57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alveoli">
            <a:extLst>
              <a:ext uri="{FF2B5EF4-FFF2-40B4-BE49-F238E27FC236}">
                <a16:creationId xmlns:a16="http://schemas.microsoft.com/office/drawing/2014/main" id="{DE4BE78F-9B1F-488F-8CF3-A4BBB65CA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113"/>
            <a:ext cx="91440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altWxinDeathValley">
            <a:extLst>
              <a:ext uri="{FF2B5EF4-FFF2-40B4-BE49-F238E27FC236}">
                <a16:creationId xmlns:a16="http://schemas.microsoft.com/office/drawing/2014/main" id="{CF7DE5D0-325B-4A53-ADBC-A4D8589FF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75"/>
            <a:ext cx="74183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a:extLst>
              <a:ext uri="{FF2B5EF4-FFF2-40B4-BE49-F238E27FC236}">
                <a16:creationId xmlns:a16="http://schemas.microsoft.com/office/drawing/2014/main" id="{8AC35376-3AB0-4839-B00E-41A902CD86D5}"/>
              </a:ext>
            </a:extLst>
          </p:cNvPr>
          <p:cNvSpPr txBox="1">
            <a:spLocks noChangeArrowheads="1"/>
          </p:cNvSpPr>
          <p:nvPr/>
        </p:nvSpPr>
        <p:spPr bwMode="auto">
          <a:xfrm>
            <a:off x="855663" y="6521450"/>
            <a:ext cx="26495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990000"/>
                </a:solidFill>
              </a:rPr>
              <a:t>Copyright © Ron Dorn 2002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extBox 1">
            <a:extLst>
              <a:ext uri="{FF2B5EF4-FFF2-40B4-BE49-F238E27FC236}">
                <a16:creationId xmlns:a16="http://schemas.microsoft.com/office/drawing/2014/main" id="{4F8B7D47-62EF-4CCD-AF2A-F56ADA2F16D2}"/>
              </a:ext>
            </a:extLst>
          </p:cNvPr>
          <p:cNvSpPr txBox="1">
            <a:spLocks noChangeArrowheads="1"/>
          </p:cNvSpPr>
          <p:nvPr/>
        </p:nvSpPr>
        <p:spPr bwMode="auto">
          <a:xfrm>
            <a:off x="457200" y="304800"/>
            <a:ext cx="83058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600">
                <a:latin typeface="Arial" panose="020B0604020202020204" pitchFamily="34" charset="0"/>
                <a:cs typeface="Arial" panose="020B0604020202020204" pitchFamily="34" charset="0"/>
              </a:rPr>
              <a:t>Weathering – Physical and chemical breakdown of bedrock at the Earth’s surface</a:t>
            </a:r>
          </a:p>
          <a:p>
            <a:endParaRPr lang="en-US" altLang="en-US" sz="1600">
              <a:latin typeface="Arial" panose="020B0604020202020204" pitchFamily="34" charset="0"/>
              <a:cs typeface="Arial" panose="020B0604020202020204" pitchFamily="34" charset="0"/>
            </a:endParaRPr>
          </a:p>
          <a:p>
            <a:endParaRPr lang="en-US" altLang="en-US" sz="1600">
              <a:latin typeface="Arial" panose="020B0604020202020204" pitchFamily="34" charset="0"/>
              <a:cs typeface="Arial" panose="020B0604020202020204" pitchFamily="34" charset="0"/>
            </a:endParaRPr>
          </a:p>
          <a:p>
            <a:r>
              <a:rPr lang="en-US" altLang="en-US" sz="1600">
                <a:latin typeface="Arial" panose="020B0604020202020204" pitchFamily="34" charset="0"/>
                <a:cs typeface="Arial" panose="020B0604020202020204" pitchFamily="34" charset="0"/>
              </a:rPr>
              <a:t>Physical Weathering – cracking rocks</a:t>
            </a:r>
          </a:p>
          <a:p>
            <a:r>
              <a:rPr lang="en-US" altLang="en-US" sz="1600">
                <a:latin typeface="Arial" panose="020B0604020202020204" pitchFamily="34" charset="0"/>
                <a:cs typeface="Arial" panose="020B0604020202020204" pitchFamily="34" charset="0"/>
              </a:rPr>
              <a:t>	Frost Wedging (ice expansion)</a:t>
            </a:r>
          </a:p>
          <a:p>
            <a:r>
              <a:rPr lang="en-US" altLang="en-US" sz="1600">
                <a:latin typeface="Arial" panose="020B0604020202020204" pitchFamily="34" charset="0"/>
                <a:cs typeface="Arial" panose="020B0604020202020204" pitchFamily="34" charset="0"/>
              </a:rPr>
              <a:t>	Unloading / Pressure Release (differential rock expansion)</a:t>
            </a:r>
          </a:p>
          <a:p>
            <a:r>
              <a:rPr lang="en-US" altLang="en-US" sz="1600">
                <a:latin typeface="Arial" panose="020B0604020202020204" pitchFamily="34" charset="0"/>
                <a:cs typeface="Arial" panose="020B0604020202020204" pitchFamily="34" charset="0"/>
              </a:rPr>
              <a:t>	Thermal Heating (differential rock expansion)</a:t>
            </a:r>
          </a:p>
          <a:p>
            <a:r>
              <a:rPr lang="en-US" altLang="en-US" sz="1600">
                <a:latin typeface="Arial" panose="020B0604020202020204" pitchFamily="34" charset="0"/>
                <a:cs typeface="Arial" panose="020B0604020202020204" pitchFamily="34" charset="0"/>
              </a:rPr>
              <a:t>	Root Wedging (biologic growth / expansion)</a:t>
            </a:r>
          </a:p>
          <a:p>
            <a:r>
              <a:rPr lang="en-US" altLang="en-US" sz="1600">
                <a:latin typeface="Arial" panose="020B0604020202020204" pitchFamily="34" charset="0"/>
                <a:cs typeface="Arial" panose="020B0604020202020204" pitchFamily="34" charset="0"/>
              </a:rPr>
              <a:t>	Mineral Expansion (clay wetting, salt hydration)</a:t>
            </a:r>
          </a:p>
          <a:p>
            <a:endParaRPr lang="en-US" altLang="en-US" sz="1600">
              <a:latin typeface="Arial" panose="020B0604020202020204" pitchFamily="34" charset="0"/>
              <a:cs typeface="Arial" panose="020B0604020202020204" pitchFamily="34" charset="0"/>
            </a:endParaRPr>
          </a:p>
          <a:p>
            <a:endParaRPr lang="en-US" altLang="en-US" sz="1600">
              <a:latin typeface="Arial" panose="020B0604020202020204" pitchFamily="34" charset="0"/>
              <a:cs typeface="Arial" panose="020B0604020202020204" pitchFamily="34" charset="0"/>
            </a:endParaRPr>
          </a:p>
          <a:p>
            <a:r>
              <a:rPr lang="en-US" altLang="en-US" sz="1600">
                <a:latin typeface="Arial" panose="020B0604020202020204" pitchFamily="34" charset="0"/>
                <a:cs typeface="Arial" panose="020B0604020202020204" pitchFamily="34" charset="0"/>
              </a:rPr>
              <a:t>Chemical Weathering – water-dominant decomposition at Earth’ surface</a:t>
            </a:r>
          </a:p>
          <a:p>
            <a:r>
              <a:rPr lang="en-US" altLang="en-US" sz="1600">
                <a:latin typeface="Arial" panose="020B0604020202020204" pitchFamily="34" charset="0"/>
                <a:cs typeface="Arial" panose="020B0604020202020204" pitchFamily="34" charset="0"/>
              </a:rPr>
              <a:t>	Hydrolosis: </a:t>
            </a:r>
          </a:p>
          <a:p>
            <a:r>
              <a:rPr lang="en-US" altLang="en-US" sz="1600">
                <a:latin typeface="Arial" panose="020B0604020202020204" pitchFamily="34" charset="0"/>
                <a:cs typeface="Arial" panose="020B0604020202020204" pitchFamily="34" charset="0"/>
              </a:rPr>
              <a:t>		</a:t>
            </a:r>
            <a:r>
              <a:rPr lang="en-US" altLang="en-US" sz="1200">
                <a:latin typeface="Arial" panose="020B0604020202020204" pitchFamily="34" charset="0"/>
                <a:cs typeface="Arial" panose="020B0604020202020204" pitchFamily="34" charset="0"/>
              </a:rPr>
              <a:t>alumino silicate + water --------- clay mineral + cations + acidic solution</a:t>
            </a:r>
          </a:p>
          <a:p>
            <a:r>
              <a:rPr lang="en-US" altLang="en-US" sz="1200">
                <a:latin typeface="Arial" panose="020B0604020202020204" pitchFamily="34" charset="0"/>
                <a:cs typeface="Arial" panose="020B0604020202020204" pitchFamily="34" charset="0"/>
              </a:rPr>
              <a:t>	</a:t>
            </a:r>
            <a:r>
              <a:rPr lang="en-US" altLang="en-US" sz="1600">
                <a:latin typeface="Arial" panose="020B0604020202020204" pitchFamily="34" charset="0"/>
                <a:cs typeface="Arial" panose="020B0604020202020204" pitchFamily="34" charset="0"/>
              </a:rPr>
              <a:t>Dissolution:</a:t>
            </a:r>
          </a:p>
          <a:p>
            <a:r>
              <a:rPr lang="en-US" altLang="en-US" sz="1600">
                <a:latin typeface="Arial" panose="020B0604020202020204" pitchFamily="34" charset="0"/>
                <a:cs typeface="Arial" panose="020B0604020202020204" pitchFamily="34" charset="0"/>
              </a:rPr>
              <a:t>		water dissolution of soluble halides (salts) and gypsum</a:t>
            </a:r>
          </a:p>
          <a:p>
            <a:r>
              <a:rPr lang="en-US" altLang="en-US" sz="1600">
                <a:latin typeface="Arial" panose="020B0604020202020204" pitchFamily="34" charset="0"/>
                <a:cs typeface="Arial" panose="020B0604020202020204" pitchFamily="34" charset="0"/>
              </a:rPr>
              <a:t>		carbonic acid + calcium carbonate = dissolution of limestone</a:t>
            </a:r>
          </a:p>
          <a:p>
            <a:r>
              <a:rPr lang="en-US" altLang="en-US" sz="1600">
                <a:latin typeface="Arial" panose="020B0604020202020204" pitchFamily="34" charset="0"/>
                <a:cs typeface="Arial" panose="020B0604020202020204" pitchFamily="34" charset="0"/>
              </a:rPr>
              <a:t>	Chelation: plant-related extraction of ionic nutrients</a:t>
            </a:r>
          </a:p>
          <a:p>
            <a:r>
              <a:rPr lang="en-US" altLang="en-US" sz="1600">
                <a:latin typeface="Arial" panose="020B0604020202020204" pitchFamily="34" charset="0"/>
                <a:cs typeface="Arial" panose="020B0604020202020204" pitchFamily="34" charset="0"/>
              </a:rPr>
              <a:t>	Oxidation: iron-mineral breaddown into FeOxyHydroxides (“rust”)</a:t>
            </a:r>
          </a:p>
          <a:p>
            <a:r>
              <a:rPr lang="en-US" altLang="en-US" sz="1600">
                <a:latin typeface="Arial" panose="020B0604020202020204" pitchFamily="34" charset="0"/>
                <a:cs typeface="Arial" panose="020B0604020202020204" pitchFamily="34" charset="0"/>
              </a:rPr>
              <a:t>		</a:t>
            </a:r>
            <a:endParaRPr lang="en-US" altLang="en-US" sz="1200">
              <a:latin typeface="Arial" panose="020B0604020202020204" pitchFamily="34" charset="0"/>
              <a:cs typeface="Arial" panose="020B0604020202020204" pitchFamily="34" charset="0"/>
            </a:endParaRPr>
          </a:p>
          <a:p>
            <a:endParaRPr lang="en-US" altLang="en-US" sz="1600">
              <a:latin typeface="Arial" panose="020B0604020202020204" pitchFamily="34" charset="0"/>
              <a:cs typeface="Arial" panose="020B0604020202020204" pitchFamily="34" charset="0"/>
            </a:endParaRPr>
          </a:p>
          <a:p>
            <a:endParaRPr lang="en-US" altLang="en-US" sz="160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6EA94E94-7FF4-404A-8B86-B0DC83588BD8}"/>
              </a:ext>
            </a:extLst>
          </p:cNvPr>
          <p:cNvSpPr txBox="1">
            <a:spLocks noChangeArrowheads="1"/>
          </p:cNvSpPr>
          <p:nvPr/>
        </p:nvSpPr>
        <p:spPr bwMode="auto">
          <a:xfrm>
            <a:off x="0" y="6521450"/>
            <a:ext cx="2967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990000"/>
                </a:solidFill>
              </a:rPr>
              <a:t>Copyright © Frans Kwaad 2002</a:t>
            </a:r>
          </a:p>
        </p:txBody>
      </p:sp>
      <p:pic>
        <p:nvPicPr>
          <p:cNvPr id="21507" name="Picture 3" descr="FK_SaltWeathering3_600">
            <a:extLst>
              <a:ext uri="{FF2B5EF4-FFF2-40B4-BE49-F238E27FC236}">
                <a16:creationId xmlns:a16="http://schemas.microsoft.com/office/drawing/2014/main" id="{7C5DBB02-5C8F-4E09-B0FB-10AB0442A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088"/>
            <a:ext cx="91440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a:extLst>
              <a:ext uri="{FF2B5EF4-FFF2-40B4-BE49-F238E27FC236}">
                <a16:creationId xmlns:a16="http://schemas.microsoft.com/office/drawing/2014/main" id="{E428E1EE-1C17-420E-9738-9A934479FFE6}"/>
              </a:ext>
            </a:extLst>
          </p:cNvPr>
          <p:cNvSpPr txBox="1">
            <a:spLocks noChangeArrowheads="1"/>
          </p:cNvSpPr>
          <p:nvPr/>
        </p:nvSpPr>
        <p:spPr bwMode="auto">
          <a:xfrm>
            <a:off x="0" y="6521450"/>
            <a:ext cx="2855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990000"/>
                </a:solidFill>
              </a:rPr>
              <a:t>Copyright © Allan James 2002</a:t>
            </a:r>
          </a:p>
        </p:txBody>
      </p:sp>
      <p:pic>
        <p:nvPicPr>
          <p:cNvPr id="22531" name="Picture 3" descr="1Xenolth">
            <a:extLst>
              <a:ext uri="{FF2B5EF4-FFF2-40B4-BE49-F238E27FC236}">
                <a16:creationId xmlns:a16="http://schemas.microsoft.com/office/drawing/2014/main" id="{EC5DAFB9-1FA0-4A33-84BC-B16C9328D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Granite vs">
            <a:extLst>
              <a:ext uri="{FF2B5EF4-FFF2-40B4-BE49-F238E27FC236}">
                <a16:creationId xmlns:a16="http://schemas.microsoft.com/office/drawing/2014/main" id="{5C51F684-202E-4F53-B6FE-25F19297D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7239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PhysicalWeathering">
            <a:extLst>
              <a:ext uri="{FF2B5EF4-FFF2-40B4-BE49-F238E27FC236}">
                <a16:creationId xmlns:a16="http://schemas.microsoft.com/office/drawing/2014/main" id="{0E754E83-CF43-4F35-B2B3-85DB1DCE9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7663"/>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oil22">
            <a:extLst>
              <a:ext uri="{FF2B5EF4-FFF2-40B4-BE49-F238E27FC236}">
                <a16:creationId xmlns:a16="http://schemas.microsoft.com/office/drawing/2014/main" id="{E24AAAEF-1D55-4A8E-BE40-9822243C5F2B}"/>
              </a:ext>
            </a:extLst>
          </p:cNvPr>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200025"/>
            <a:ext cx="9144000" cy="6429375"/>
          </a:xfr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oil23">
            <a:extLst>
              <a:ext uri="{FF2B5EF4-FFF2-40B4-BE49-F238E27FC236}">
                <a16:creationId xmlns:a16="http://schemas.microsoft.com/office/drawing/2014/main" id="{E9B72385-16A4-47BE-894C-F815BD75D63A}"/>
              </a:ext>
            </a:extLst>
          </p:cNvPr>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0"/>
            <a:ext cx="8763000" cy="6821488"/>
          </a:xfr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fig3-8">
            <a:extLst>
              <a:ext uri="{FF2B5EF4-FFF2-40B4-BE49-F238E27FC236}">
                <a16:creationId xmlns:a16="http://schemas.microsoft.com/office/drawing/2014/main" id="{220DA248-3A35-48A6-9AD3-FC13C1492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738" y="69850"/>
            <a:ext cx="2701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soil63">
            <a:extLst>
              <a:ext uri="{FF2B5EF4-FFF2-40B4-BE49-F238E27FC236}">
                <a16:creationId xmlns:a16="http://schemas.microsoft.com/office/drawing/2014/main" id="{BDD848DF-2DE7-4356-B43A-7DB1926D1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8575"/>
            <a:ext cx="91440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ig4-16">
            <a:extLst>
              <a:ext uri="{FF2B5EF4-FFF2-40B4-BE49-F238E27FC236}">
                <a16:creationId xmlns:a16="http://schemas.microsoft.com/office/drawing/2014/main" id="{EF527A4F-2C88-4261-BD07-F904FB3F3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9388"/>
            <a:ext cx="6705600" cy="667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a:extLst>
              <a:ext uri="{FF2B5EF4-FFF2-40B4-BE49-F238E27FC236}">
                <a16:creationId xmlns:a16="http://schemas.microsoft.com/office/drawing/2014/main" id="{E3DB97EB-2BBE-45A4-86A2-45F8248557A4}"/>
              </a:ext>
            </a:extLst>
          </p:cNvPr>
          <p:cNvSpPr txBox="1">
            <a:spLocks noChangeArrowheads="1"/>
          </p:cNvSpPr>
          <p:nvPr/>
        </p:nvSpPr>
        <p:spPr bwMode="auto">
          <a:xfrm>
            <a:off x="6080125" y="6061075"/>
            <a:ext cx="1225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b="0"/>
              <a:t>Fig 4-16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oil67">
            <a:extLst>
              <a:ext uri="{FF2B5EF4-FFF2-40B4-BE49-F238E27FC236}">
                <a16:creationId xmlns:a16="http://schemas.microsoft.com/office/drawing/2014/main" id="{6082B94C-0C17-4AC5-818A-CE6F92D3C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300"/>
            <a:ext cx="67818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gran2">
            <a:extLst>
              <a:ext uri="{FF2B5EF4-FFF2-40B4-BE49-F238E27FC236}">
                <a16:creationId xmlns:a16="http://schemas.microsoft.com/office/drawing/2014/main" id="{888A8F3B-9C6E-41B4-AFCD-D11E894F2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4">
            <a:extLst>
              <a:ext uri="{FF2B5EF4-FFF2-40B4-BE49-F238E27FC236}">
                <a16:creationId xmlns:a16="http://schemas.microsoft.com/office/drawing/2014/main" id="{55936B61-E353-4D1A-9AE0-92C65EAF72C7}"/>
              </a:ext>
            </a:extLst>
          </p:cNvPr>
          <p:cNvSpPr txBox="1">
            <a:spLocks noChangeArrowheads="1"/>
          </p:cNvSpPr>
          <p:nvPr/>
        </p:nvSpPr>
        <p:spPr bwMode="auto">
          <a:xfrm>
            <a:off x="533400" y="5715000"/>
            <a:ext cx="5965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3600"/>
              <a:t>Weathered Granite + “Grus”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oil68">
            <a:extLst>
              <a:ext uri="{FF2B5EF4-FFF2-40B4-BE49-F238E27FC236}">
                <a16:creationId xmlns:a16="http://schemas.microsoft.com/office/drawing/2014/main" id="{CEFC75A8-7964-499B-90EB-AC84A5787D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5344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oil69">
            <a:extLst>
              <a:ext uri="{FF2B5EF4-FFF2-40B4-BE49-F238E27FC236}">
                <a16:creationId xmlns:a16="http://schemas.microsoft.com/office/drawing/2014/main" id="{D27B3023-0939-4935-9CB2-6B317ECC7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9213"/>
            <a:ext cx="8839200" cy="680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image8">
            <a:extLst>
              <a:ext uri="{FF2B5EF4-FFF2-40B4-BE49-F238E27FC236}">
                <a16:creationId xmlns:a16="http://schemas.microsoft.com/office/drawing/2014/main" id="{749F1556-CDB8-4DA0-8ABB-3A288C09D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image13">
            <a:extLst>
              <a:ext uri="{FF2B5EF4-FFF2-40B4-BE49-F238E27FC236}">
                <a16:creationId xmlns:a16="http://schemas.microsoft.com/office/drawing/2014/main" id="{BB6205A3-148C-4B0E-B68C-EC0C3E4DE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1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oil74">
            <a:extLst>
              <a:ext uri="{FF2B5EF4-FFF2-40B4-BE49-F238E27FC236}">
                <a16:creationId xmlns:a16="http://schemas.microsoft.com/office/drawing/2014/main" id="{B37FB1F2-4AD3-4C6E-86E2-0FC98DA41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8250"/>
            <a:ext cx="9144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ig3-4">
            <a:extLst>
              <a:ext uri="{FF2B5EF4-FFF2-40B4-BE49-F238E27FC236}">
                <a16:creationId xmlns:a16="http://schemas.microsoft.com/office/drawing/2014/main" id="{74A3E37A-FFC4-4768-81D4-EF24EB17B9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5725"/>
            <a:ext cx="8226425"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a:extLst>
              <a:ext uri="{FF2B5EF4-FFF2-40B4-BE49-F238E27FC236}">
                <a16:creationId xmlns:a16="http://schemas.microsoft.com/office/drawing/2014/main" id="{E696080D-2556-4507-B84A-65F589DB5379}"/>
              </a:ext>
            </a:extLst>
          </p:cNvPr>
          <p:cNvSpPr txBox="1">
            <a:spLocks noChangeArrowheads="1"/>
          </p:cNvSpPr>
          <p:nvPr/>
        </p:nvSpPr>
        <p:spPr bwMode="auto">
          <a:xfrm>
            <a:off x="6613525" y="6137275"/>
            <a:ext cx="1073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b="0"/>
              <a:t>Fig 3-4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ig3-6">
            <a:extLst>
              <a:ext uri="{FF2B5EF4-FFF2-40B4-BE49-F238E27FC236}">
                <a16:creationId xmlns:a16="http://schemas.microsoft.com/office/drawing/2014/main" id="{10F2B7DA-88D1-43A3-A680-92455B792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oil10">
            <a:extLst>
              <a:ext uri="{FF2B5EF4-FFF2-40B4-BE49-F238E27FC236}">
                <a16:creationId xmlns:a16="http://schemas.microsoft.com/office/drawing/2014/main" id="{E5492FF0-C6D4-4AB2-B05C-CEE179C1516D}"/>
              </a:ext>
            </a:extLst>
          </p:cNvPr>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295400"/>
            <a:ext cx="9144000" cy="4130675"/>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oil11">
            <a:extLst>
              <a:ext uri="{FF2B5EF4-FFF2-40B4-BE49-F238E27FC236}">
                <a16:creationId xmlns:a16="http://schemas.microsoft.com/office/drawing/2014/main" id="{37C7697A-F39E-4106-9E1D-125A1AADDEDA}"/>
              </a:ext>
            </a:extLst>
          </p:cNvPr>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422400"/>
            <a:ext cx="9144000" cy="3911600"/>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ig3-9">
            <a:extLst>
              <a:ext uri="{FF2B5EF4-FFF2-40B4-BE49-F238E27FC236}">
                <a16:creationId xmlns:a16="http://schemas.microsoft.com/office/drawing/2014/main" id="{FAC6FEEB-A649-444C-AC63-0A8CE718F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inrock13">
            <a:extLst>
              <a:ext uri="{FF2B5EF4-FFF2-40B4-BE49-F238E27FC236}">
                <a16:creationId xmlns:a16="http://schemas.microsoft.com/office/drawing/2014/main" id="{57DE34C3-9054-48CB-A0EC-B6C9AAB8A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813" y="330200"/>
            <a:ext cx="6005512" cy="6151563"/>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ig3-3">
            <a:extLst>
              <a:ext uri="{FF2B5EF4-FFF2-40B4-BE49-F238E27FC236}">
                <a16:creationId xmlns:a16="http://schemas.microsoft.com/office/drawing/2014/main" id="{0E452319-4ECD-4CE0-91E5-4BE93D09D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g3-19">
            <a:extLst>
              <a:ext uri="{FF2B5EF4-FFF2-40B4-BE49-F238E27FC236}">
                <a16:creationId xmlns:a16="http://schemas.microsoft.com/office/drawing/2014/main" id="{BAB2517E-AD58-416C-8DB0-1CBCBCB3B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4867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a:extLst>
              <a:ext uri="{FF2B5EF4-FFF2-40B4-BE49-F238E27FC236}">
                <a16:creationId xmlns:a16="http://schemas.microsoft.com/office/drawing/2014/main" id="{C55083D5-2A52-41B2-BF83-31D164F0AA4F}"/>
              </a:ext>
            </a:extLst>
          </p:cNvPr>
          <p:cNvSpPr txBox="1">
            <a:spLocks noChangeArrowheads="1"/>
          </p:cNvSpPr>
          <p:nvPr/>
        </p:nvSpPr>
        <p:spPr bwMode="auto">
          <a:xfrm>
            <a:off x="5318125" y="193675"/>
            <a:ext cx="1225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b="0"/>
              <a:t>Fig 3-19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minrock14">
            <a:extLst>
              <a:ext uri="{FF2B5EF4-FFF2-40B4-BE49-F238E27FC236}">
                <a16:creationId xmlns:a16="http://schemas.microsoft.com/office/drawing/2014/main" id="{C75FE4A9-4B1E-4501-972D-50879EEC6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686800" cy="4375150"/>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50B5280-95DB-459E-87F1-7939AAAF3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182" t="9381" r="30672" b="3476"/>
          <a:stretch>
            <a:fillRect/>
          </a:stretch>
        </p:blipFill>
        <p:spPr bwMode="auto">
          <a:xfrm>
            <a:off x="1752600" y="266700"/>
            <a:ext cx="6303963"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inrock05">
            <a:extLst>
              <a:ext uri="{FF2B5EF4-FFF2-40B4-BE49-F238E27FC236}">
                <a16:creationId xmlns:a16="http://schemas.microsoft.com/office/drawing/2014/main" id="{99CE0314-1C63-4C91-AF93-7996A8F3E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938" y="330200"/>
            <a:ext cx="7316787" cy="6246813"/>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inrock19">
            <a:extLst>
              <a:ext uri="{FF2B5EF4-FFF2-40B4-BE49-F238E27FC236}">
                <a16:creationId xmlns:a16="http://schemas.microsoft.com/office/drawing/2014/main" id="{6A1C2AF8-3A20-4DCB-BB77-544796B3A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661988"/>
            <a:ext cx="8867775" cy="5565775"/>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inrock17">
            <a:extLst>
              <a:ext uri="{FF2B5EF4-FFF2-40B4-BE49-F238E27FC236}">
                <a16:creationId xmlns:a16="http://schemas.microsoft.com/office/drawing/2014/main" id="{E115098B-EA48-4C5F-9402-16F95E854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330200"/>
            <a:ext cx="8005763" cy="6186488"/>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D:\Program Files\Microsoft Office\Templates\Blank Presentation.pot</Template>
  <TotalTime>135</TotalTime>
  <Words>353</Words>
  <Application>Microsoft Office PowerPoint</Application>
  <PresentationFormat>On-screen Show (4:3)</PresentationFormat>
  <Paragraphs>42</Paragraphs>
  <Slides>41</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Times New Roman</vt:lpstr>
      <vt:lpstr>Arial</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Western Oregon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taylors</dc:creator>
  <cp:lastModifiedBy>Steve Taylor</cp:lastModifiedBy>
  <cp:revision>20</cp:revision>
  <dcterms:created xsi:type="dcterms:W3CDTF">2002-11-04T21:29:04Z</dcterms:created>
  <dcterms:modified xsi:type="dcterms:W3CDTF">2020-10-01T21:24:05Z</dcterms:modified>
</cp:coreProperties>
</file>